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67" r:id="rId1"/>
  </p:sldMasterIdLst>
  <p:notesMasterIdLst>
    <p:notesMasterId r:id="rId29"/>
  </p:notesMasterIdLst>
  <p:handoutMasterIdLst>
    <p:handoutMasterId r:id="rId30"/>
  </p:handoutMasterIdLst>
  <p:sldIdLst>
    <p:sldId id="840" r:id="rId2"/>
    <p:sldId id="844" r:id="rId3"/>
    <p:sldId id="868" r:id="rId4"/>
    <p:sldId id="841" r:id="rId5"/>
    <p:sldId id="838" r:id="rId6"/>
    <p:sldId id="846" r:id="rId7"/>
    <p:sldId id="847" r:id="rId8"/>
    <p:sldId id="848" r:id="rId9"/>
    <p:sldId id="849" r:id="rId10"/>
    <p:sldId id="850" r:id="rId11"/>
    <p:sldId id="851" r:id="rId12"/>
    <p:sldId id="852" r:id="rId13"/>
    <p:sldId id="853" r:id="rId14"/>
    <p:sldId id="854" r:id="rId15"/>
    <p:sldId id="856" r:id="rId16"/>
    <p:sldId id="857" r:id="rId17"/>
    <p:sldId id="858" r:id="rId18"/>
    <p:sldId id="859" r:id="rId19"/>
    <p:sldId id="860" r:id="rId20"/>
    <p:sldId id="862" r:id="rId21"/>
    <p:sldId id="863" r:id="rId22"/>
    <p:sldId id="861" r:id="rId23"/>
    <p:sldId id="865" r:id="rId24"/>
    <p:sldId id="866" r:id="rId25"/>
    <p:sldId id="867" r:id="rId26"/>
    <p:sldId id="842" r:id="rId27"/>
    <p:sldId id="610" r:id="rId28"/>
  </p:sldIdLst>
  <p:sldSz cx="9144000" cy="6858000" type="screen4x3"/>
  <p:notesSz cx="6805613" cy="99393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ugovkina NS" initials="PN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990000"/>
    <a:srgbClr val="FF6A05"/>
    <a:srgbClr val="FF832F"/>
    <a:srgbClr val="FF3300"/>
    <a:srgbClr val="B40000"/>
    <a:srgbClr val="0000FF"/>
    <a:srgbClr val="FFA86D"/>
    <a:srgbClr val="FF8F43"/>
    <a:srgbClr val="FF9D5B"/>
    <a:srgbClr val="FFA7A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43" autoAdjust="0"/>
    <p:restoredTop sz="90231" autoAdjust="0"/>
  </p:normalViewPr>
  <p:slideViewPr>
    <p:cSldViewPr snapToGrid="0">
      <p:cViewPr varScale="1">
        <p:scale>
          <a:sx n="110" d="100"/>
          <a:sy n="110" d="100"/>
        </p:scale>
        <p:origin x="-2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1146" y="-84"/>
      </p:cViewPr>
      <p:guideLst>
        <p:guide orient="horz" pos="3132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61" tIns="46732" rIns="93461" bIns="46732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798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61" tIns="46732" rIns="93461" bIns="46732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79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61" tIns="46732" rIns="93461" bIns="46732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61" tIns="46732" rIns="93461" bIns="46732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335241-0833-4ABB-9CDF-292D61310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6903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61" tIns="46732" rIns="93461" bIns="46732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798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61" tIns="46732" rIns="93461" bIns="46732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7713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3537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61" tIns="46732" rIns="93461" bIns="467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79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61" tIns="46732" rIns="93461" bIns="46732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61" tIns="46732" rIns="93461" bIns="46732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FA2F8A3-2B38-4BB1-B6C3-0F04F209C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8663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34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725" y="1143000"/>
            <a:ext cx="8229600" cy="50212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6250" y="64039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849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BDABF-93CA-422F-A7B4-8153C9EF6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1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0525" y="63754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5" name="Picture 15" descr="22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22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logo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" y="1588"/>
            <a:ext cx="6492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57300" y="104775"/>
            <a:ext cx="7429500" cy="4857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7407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47750"/>
            <a:ext cx="82296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7625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84734A-B10D-4B39-92BB-9CE2282FE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0" y="0"/>
            <a:ext cx="9144000" cy="858838"/>
            <a:chOff x="0" y="0"/>
            <a:chExt cx="9144000" cy="858838"/>
          </a:xfrm>
        </p:grpSpPr>
        <p:pic>
          <p:nvPicPr>
            <p:cNvPr id="7" name="Picture 15" descr="22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85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222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00200" cy="85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logo.jpg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" y="1588"/>
              <a:ext cx="649288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257300" y="104775"/>
            <a:ext cx="7429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4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19978" y="2616716"/>
            <a:ext cx="7924775" cy="1013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ППМИ в городах Тверской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действий) </a:t>
            </a:r>
          </a:p>
        </p:txBody>
      </p:sp>
    </p:spTree>
    <p:extLst>
      <p:ext uri="{BB962C8B-B14F-4D97-AF65-F5344CB8AC3E}">
        <p14:creationId xmlns:p14="http://schemas.microsoft.com/office/powerpoint/2010/main" xmlns="" val="4548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Декабрь-февраль</a:t>
            </a:r>
            <a:endParaRPr lang="ru-RU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20824" y="1044069"/>
            <a:ext cx="6766560" cy="9153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Собрание жителей (2)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21920" y="949901"/>
            <a:ext cx="1694688" cy="1100708"/>
            <a:chOff x="121920" y="885573"/>
            <a:chExt cx="1694688" cy="110070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121920" y="885573"/>
              <a:ext cx="1694688" cy="1009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680720" y="1656537"/>
              <a:ext cx="1097280" cy="3297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04076" y="2052911"/>
            <a:ext cx="8483308" cy="222324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 – </a:t>
            </a:r>
            <a:r>
              <a:rPr lang="ru-RU" sz="1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получения дополнительных баллов на конкурсном отборе</a:t>
            </a:r>
          </a:p>
          <a:p>
            <a:pPr marL="342900" indent="-342900" algn="l">
              <a:buAutoNum type="arabicParenR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приглашение на собрания СМИ / освещение итогов собрания в СМИ</a:t>
            </a:r>
          </a:p>
          <a:p>
            <a:pPr marL="342900" indent="-342900" algn="l">
              <a:buAutoNum type="arabicParenR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публикаций в сети Интернет (в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Сайт местной администрации) об участии города в ППМИ и итогах проведения собраний </a:t>
            </a:r>
          </a:p>
          <a:p>
            <a:pPr marL="342900" indent="-342900" algn="l">
              <a:buAutoNum type="arabicParenR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собственной полиграфической продукции, посвященной реализации ППМИ в городском округе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4076" y="4383733"/>
            <a:ext cx="8483308" cy="14253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число участников собрания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тем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 балл заявки в конкурсном отборе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50 человек = 12 баллов 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50-100 человек = 13,5 баллов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100 человек = 15 баллов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4076" y="5928116"/>
            <a:ext cx="8483308" cy="79335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 запись собрания – условие допуска заявки к конкурсу (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видео записи собрания – невозможно подать заявку на участие в конкурсе проектов ППМИ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2369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Декабрь-февраль</a:t>
            </a:r>
            <a:endParaRPr lang="ru-RU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20824" y="1044069"/>
            <a:ext cx="6766560" cy="9153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Собрание жителей (3)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21920" y="949901"/>
            <a:ext cx="1694688" cy="1100708"/>
            <a:chOff x="121920" y="885573"/>
            <a:chExt cx="1694688" cy="110070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121920" y="885573"/>
              <a:ext cx="1694688" cy="1009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680720" y="1656537"/>
              <a:ext cx="1097280" cy="3297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04076" y="2052911"/>
            <a:ext cx="8483308" cy="324523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обсуждения / решения на собрании</a:t>
            </a:r>
          </a:p>
          <a:p>
            <a:pPr marL="342900" indent="-342900" algn="l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ППМИ – описание программы + условия участия</a:t>
            </a:r>
          </a:p>
          <a:p>
            <a:pPr marL="342900" indent="-342900" algn="l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возможных проектов для реализации </a:t>
            </a:r>
          </a:p>
          <a:p>
            <a:pPr marL="342900" indent="-342900" algn="l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проекта для реализации</a:t>
            </a:r>
          </a:p>
          <a:p>
            <a:pPr marL="342900" indent="-342900" algn="l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суммы вклада местных жителей и расчет доли от стоимости проекта</a:t>
            </a:r>
          </a:p>
          <a:p>
            <a:pPr marL="342900" indent="-342900" algn="l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механизма сбора средств жителей </a:t>
            </a:r>
          </a:p>
          <a:p>
            <a:pPr marL="342900" indent="-342900" algn="l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волонтерского (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неденежного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вклада) жителей </a:t>
            </a:r>
          </a:p>
          <a:p>
            <a:pPr marL="342900" indent="-342900" algn="l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возможностей привлечения спонсоров и некоммерческих организаций в реализацию проекта (денежный и не денежный)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4076" y="5531225"/>
            <a:ext cx="8483308" cy="61856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куратора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(менеджера) ППМИ от администрации городского округа </a:t>
            </a:r>
          </a:p>
        </p:txBody>
      </p:sp>
    </p:spTree>
    <p:extLst>
      <p:ext uri="{BB962C8B-B14F-4D97-AF65-F5344CB8AC3E}">
        <p14:creationId xmlns:p14="http://schemas.microsoft.com/office/powerpoint/2010/main" xmlns="" val="39463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Декабрь-февраль</a:t>
            </a:r>
            <a:endParaRPr lang="ru-RU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4076" y="896112"/>
            <a:ext cx="4048468" cy="77097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проведения собрания – оформляется </a:t>
            </a:r>
            <a:r>
              <a:rPr lang="ru-RU" sz="1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4076" y="1820020"/>
            <a:ext cx="4048468" cy="69106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форме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Приложение к Приказу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54296" y="896112"/>
            <a:ext cx="4489704" cy="5798566"/>
          </a:xfrm>
          <a:prstGeom prst="rect">
            <a:avLst/>
          </a:prstGeom>
          <a:noFill/>
          <a:ln w="222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4352544" y="2165550"/>
            <a:ext cx="301752" cy="0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04076" y="2670775"/>
            <a:ext cx="4048468" cy="235842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Подписывается</a:t>
            </a:r>
          </a:p>
          <a:p>
            <a:pPr algn="l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собрания (руководитель инициативной группы)</a:t>
            </a:r>
          </a:p>
          <a:p>
            <a:pPr algn="l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Секретарь собрания</a:t>
            </a:r>
          </a:p>
          <a:p>
            <a:pPr algn="l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администрации города</a:t>
            </a:r>
          </a:p>
          <a:p>
            <a:pPr algn="l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НКО (в случае участия в собрании)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4076" y="5163671"/>
            <a:ext cx="4048468" cy="149514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протоколу собрания прикладываются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Листы регистрации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собрания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 собрания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51165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Февраль-март</a:t>
            </a:r>
            <a:endParaRPr lang="ru-RU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960837"/>
            <a:ext cx="1410686" cy="123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020824" y="1044069"/>
            <a:ext cx="6766560" cy="9153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конкурсной документации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4076" y="2321861"/>
            <a:ext cx="8483308" cy="537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документации утвержден Приказом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05343" y="2859741"/>
            <a:ext cx="8082041" cy="52891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участие в конкурсном отборе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(форма утверждена Приказом)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5343" y="3388653"/>
            <a:ext cx="8082041" cy="6902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Письменное подтверждение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ППМИ (форма утверждена Приказом, копия направленного в Министерство финансов письма)</a:t>
            </a: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5343" y="4078941"/>
            <a:ext cx="8082041" cy="65442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собрания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(форма утверждена Приказом), с приложение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собрания 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 регистрации </a:t>
            </a:r>
            <a:endPara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5343" y="4742327"/>
            <a:ext cx="8082041" cy="204395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за счет средств местного бюджета </a:t>
            </a:r>
          </a:p>
          <a:p>
            <a:pPr algn="l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Гарантийное письмо, подписанное Главой (администрации) городского округа</a:t>
            </a:r>
          </a:p>
          <a:p>
            <a:pPr algn="l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подтверждающие оплату расходов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разработку и проверку технической, проектной и сметной документации по проекту в году, предшествующем году реализации проекта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соответствующие расходы указаны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заявке</a:t>
            </a:r>
          </a:p>
        </p:txBody>
      </p:sp>
    </p:spTree>
    <p:extLst>
      <p:ext uri="{BB962C8B-B14F-4D97-AF65-F5344CB8AC3E}">
        <p14:creationId xmlns:p14="http://schemas.microsoft.com/office/powerpoint/2010/main" xmlns="" val="145785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Февраль-март</a:t>
            </a:r>
            <a:endParaRPr lang="ru-RU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294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4076" y="1013014"/>
            <a:ext cx="8483308" cy="537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документации утвержден Приказом (2)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05343" y="1550893"/>
            <a:ext cx="8082041" cy="125505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муниципальной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общей долевой собственности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собственников помещений в многоквартирном доме, на объект общественной инфраструктуры, на развитие которого направлен проект</a:t>
            </a: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5343" y="2805948"/>
            <a:ext cx="8082041" cy="98612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сметы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(сводный сметный расчет) на работы (услуги) в рамках проекта,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согласованные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 "Тверской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по ценообразованию в строительстве"</a:t>
            </a: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5343" y="3792072"/>
            <a:ext cx="8082041" cy="98611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договоров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разработку и проверку сметной и технической документации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соответствующие расходы указаны в заявке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участие в конкурсном отборе</a:t>
            </a: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5343" y="4778188"/>
            <a:ext cx="8082041" cy="42134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Видеозапись собрания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на магнитном носителе</a:t>
            </a: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5343" y="5199529"/>
            <a:ext cx="8082041" cy="71717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информация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подтверждения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достоверности представляемых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наиболее полного описания проекта</a:t>
            </a: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8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Февраль-март</a:t>
            </a:r>
            <a:endParaRPr lang="ru-RU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294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4076" y="1013014"/>
            <a:ext cx="8483308" cy="537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участие в конкурсном отборе (форма утверждена Приказом)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2005" y="1583401"/>
            <a:ext cx="6383595" cy="5205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93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Февраль-март</a:t>
            </a:r>
            <a:endParaRPr lang="ru-RU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294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4076" y="1013014"/>
            <a:ext cx="8483308" cy="537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участие в конкурсном отборе (2)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0821" y="1620295"/>
            <a:ext cx="6638544" cy="519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01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Февраль-март</a:t>
            </a:r>
            <a:endParaRPr lang="ru-RU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294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4076" y="932329"/>
            <a:ext cx="8483308" cy="468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участие в конкурсном отборе (3)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04075" y="1499615"/>
            <a:ext cx="6762016" cy="52866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27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Февраль-март</a:t>
            </a:r>
            <a:endParaRPr lang="ru-RU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294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4076" y="932329"/>
            <a:ext cx="8483308" cy="468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участие в конкурсном отборе (4)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04076" y="1545335"/>
            <a:ext cx="6249124" cy="53039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418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Февраль-март</a:t>
            </a:r>
            <a:endParaRPr lang="ru-RU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294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4076" y="932329"/>
            <a:ext cx="8483308" cy="468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участие в конкурсном отборе (5)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04075" y="1565146"/>
            <a:ext cx="7470138" cy="44770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124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0280" y="6356350"/>
            <a:ext cx="2133600" cy="365125"/>
          </a:xfrm>
        </p:spPr>
        <p:txBody>
          <a:bodyPr/>
          <a:lstStyle/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Общий алгоритм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1944" y="880418"/>
            <a:ext cx="9091936" cy="5965567"/>
            <a:chOff x="11944" y="880418"/>
            <a:chExt cx="9091936" cy="596556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4885765" y="1570717"/>
              <a:ext cx="4139838" cy="1921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56770" y="880418"/>
              <a:ext cx="4805874" cy="1800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56769" y="2636053"/>
              <a:ext cx="4248026" cy="1693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4356039" y="3408412"/>
              <a:ext cx="4747841" cy="1656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11944" y="4727668"/>
              <a:ext cx="5322700" cy="2118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4758856" y="1927955"/>
              <a:ext cx="234486" cy="278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087905" y="3549621"/>
              <a:ext cx="312960" cy="278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804977" y="3649644"/>
              <a:ext cx="551062" cy="278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159922" y="3277448"/>
              <a:ext cx="481886" cy="278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328597" y="2998735"/>
              <a:ext cx="278202" cy="278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868032" y="4235411"/>
              <a:ext cx="551062" cy="278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849370" y="2206668"/>
              <a:ext cx="152057" cy="165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85603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Февраль-март</a:t>
            </a:r>
            <a:endParaRPr lang="ru-RU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294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6853" y="932329"/>
            <a:ext cx="3165265" cy="8157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участие в конкурсном отборе (6)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530300" y="878541"/>
            <a:ext cx="5541600" cy="59077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21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Февраль-март</a:t>
            </a:r>
            <a:endParaRPr lang="ru-RU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294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4076" y="932329"/>
            <a:ext cx="3048724" cy="8516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участие в конкурсном отборе (7)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558987" y="891004"/>
            <a:ext cx="5524342" cy="5868384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17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Апрель - май</a:t>
            </a:r>
            <a:endParaRPr lang="ru-RU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294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8142" y="1149095"/>
            <a:ext cx="1592670" cy="112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69458" y="1255400"/>
            <a:ext cx="6617925" cy="9153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проектов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8142" y="2447703"/>
            <a:ext cx="7084987" cy="600297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документов на конкурс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мая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8142" y="3165560"/>
            <a:ext cx="7084987" cy="56875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–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15 мая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8142" y="4742329"/>
            <a:ext cx="7084987" cy="57805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конкурса подводит Конкурсная комиссия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8142" y="5405718"/>
            <a:ext cx="7084987" cy="121714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Тверской области – распределение субсидий между муниципальными образованиями на проекты-победители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8142" y="3845858"/>
            <a:ext cx="7084987" cy="77130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проектов – все проекты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рейтингуются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единой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критериев </a:t>
            </a:r>
          </a:p>
        </p:txBody>
      </p:sp>
    </p:spTree>
    <p:extLst>
      <p:ext uri="{BB962C8B-B14F-4D97-AF65-F5344CB8AC3E}">
        <p14:creationId xmlns:p14="http://schemas.microsoft.com/office/powerpoint/2010/main" xmlns="" val="35898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Апрель - май</a:t>
            </a:r>
            <a:endParaRPr lang="ru-RU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294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8142" y="977495"/>
            <a:ext cx="6617925" cy="57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конкурсного отбора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4001518"/>
              </p:ext>
            </p:extLst>
          </p:nvPr>
        </p:nvGraphicFramePr>
        <p:xfrm>
          <a:off x="248141" y="1616174"/>
          <a:ext cx="8752424" cy="44391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3587"/>
                <a:gridCol w="6557632"/>
                <a:gridCol w="1421205"/>
              </a:tblGrid>
              <a:tr h="921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Наименования критериев конкурсного отбора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Весовой коэффициент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</a:tr>
              <a:tr h="3731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600" b="1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эффективности финансирования проекта, в том числе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0,55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</a:tr>
              <a:tr h="763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финансирования проекта за счет средств населения в денежной форме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</a:tr>
              <a:tr h="1237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1.2.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финансирования проекта за счет поступлений от юридических лиц в денежной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форме,</a:t>
                      </a:r>
                      <a:r>
                        <a:rPr lang="ru-RU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исключением поступлений от предприятий и организаций муниципальной формы собственности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</a:tr>
              <a:tr h="1144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1.3.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финансирования проекта за счет поступлений от некоммерческих организаций в денежной форме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706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Апрель - май</a:t>
            </a:r>
            <a:endParaRPr lang="ru-RU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294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8142" y="977495"/>
            <a:ext cx="6617925" cy="57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конкурсного отбора (2)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6336742"/>
              </p:ext>
            </p:extLst>
          </p:nvPr>
        </p:nvGraphicFramePr>
        <p:xfrm>
          <a:off x="248141" y="1699542"/>
          <a:ext cx="8752424" cy="4509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3587"/>
                <a:gridCol w="6191872"/>
                <a:gridCol w="1786965"/>
              </a:tblGrid>
              <a:tr h="523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Наименования критериев конкурсного отбора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Весовой коэффициент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</a:tr>
              <a:tr h="7227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600" b="1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Степень участия населения в определении проблемы, на решение которой направлен проект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0,15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</a:tr>
              <a:tr h="983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Количество жителей, участвующих в определении проблемы и подготовке проекта согласно протоколу собрания граждан (человек)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0,15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</a:tr>
              <a:tr h="4970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600" b="1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Социальная эффективность от реализации проекта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0,1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</a:tr>
              <a:tr h="1053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3.1.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участие некоммерческой организации (проведение собраний, помощь в подготовке документов, неоплачиваемый труд, материалы и др. формы) в реализации проекта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</a:tr>
              <a:tr h="692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3.2.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участие населения и юридических лиц (неоплачиваемый труд, материалы и др. формы) в реализации проекта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3612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Апрель - май</a:t>
            </a:r>
            <a:endParaRPr lang="ru-RU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294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8142" y="977495"/>
            <a:ext cx="6617925" cy="57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конкурсного отбора (3)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1546722"/>
              </p:ext>
            </p:extLst>
          </p:nvPr>
        </p:nvGraphicFramePr>
        <p:xfrm>
          <a:off x="248141" y="1918159"/>
          <a:ext cx="8752424" cy="3568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3587"/>
                <a:gridCol w="6232512"/>
                <a:gridCol w="1746325"/>
              </a:tblGrid>
              <a:tr h="805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Наименования критериев конкурсного отбора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Весовой коэффициент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</a:tr>
              <a:tr h="477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600" b="1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Информирование населения о проекте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0,2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</a:tr>
              <a:tr h="786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Освещение итогов собрания в печатных средствах массовой информации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</a:tr>
              <a:tr h="811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4.2.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Наличие публикаций в сети Интернет посвященных Программе поддержки местных инициатив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</a:tr>
              <a:tr h="686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4.3.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Издание полиграфической продукции, посвященной реализации Программы поддержки местных инициатив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818" marR="1881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5552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264910"/>
            <a:ext cx="2133600" cy="365125"/>
          </a:xfrm>
        </p:spPr>
        <p:txBody>
          <a:bodyPr/>
          <a:lstStyle/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Июнь - сентябрь</a:t>
            </a:r>
            <a:endParaRPr lang="ru-RU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2649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8142" y="1044647"/>
            <a:ext cx="7084987" cy="89591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софинансирования в местный бюджет (изменение в решение о бюджете)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54542" y="2079808"/>
            <a:ext cx="7084987" cy="8959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конкурсных процедур – отбор подрядной организации (в рамках 44-фз)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59342" y="3191918"/>
            <a:ext cx="7084987" cy="89591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реализации проекта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55582" y="4309518"/>
            <a:ext cx="7084987" cy="8959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средств населения / спонсоров / иных участников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21342" y="5419797"/>
            <a:ext cx="7084987" cy="126103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 работ и совместная приемка объекта органами местного самоуправления и инициативной группой </a:t>
            </a:r>
          </a:p>
        </p:txBody>
      </p:sp>
    </p:spTree>
    <p:extLst>
      <p:ext uri="{BB962C8B-B14F-4D97-AF65-F5344CB8AC3E}">
        <p14:creationId xmlns:p14="http://schemas.microsoft.com/office/powerpoint/2010/main" xmlns="" val="51123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225550" y="2944813"/>
            <a:ext cx="6783333" cy="842854"/>
          </a:xfrm>
        </p:spPr>
        <p:txBody>
          <a:bodyPr/>
          <a:lstStyle/>
          <a:p>
            <a:pPr marL="0" indent="0" algn="ctr" eaLnBrk="1" hangingPunct="1">
              <a:buFontTx/>
              <a:buNone/>
              <a:tabLst>
                <a:tab pos="1882775" algn="l"/>
              </a:tabLst>
            </a:pPr>
            <a:r>
              <a:rPr lang="ru-RU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Спасибо за внимание!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2241A-C79D-478A-8E20-24253F34F2CD}" type="slidenum">
              <a:rPr lang="ru-RU"/>
              <a:pPr>
                <a:defRPr/>
              </a:pPr>
              <a:t>27</a:t>
            </a:fld>
            <a:endParaRPr lang="ru-RU"/>
          </a:p>
        </p:txBody>
      </p:sp>
      <p:grpSp>
        <p:nvGrpSpPr>
          <p:cNvPr id="12292" name="Group 9"/>
          <p:cNvGrpSpPr>
            <a:grpSpLocks/>
          </p:cNvGrpSpPr>
          <p:nvPr/>
        </p:nvGrpSpPr>
        <p:grpSpPr bwMode="auto">
          <a:xfrm>
            <a:off x="0" y="-1588"/>
            <a:ext cx="9144000" cy="930276"/>
            <a:chOff x="0" y="0"/>
            <a:chExt cx="9144000" cy="1493838"/>
          </a:xfrm>
        </p:grpSpPr>
        <p:pic>
          <p:nvPicPr>
            <p:cNvPr id="12296" name="Picture 15" descr="2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49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15" descr="22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00200" cy="149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3" name="Picture 13" descr="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" y="0"/>
            <a:ext cx="8064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5" descr="22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-1588"/>
            <a:ext cx="1600200" cy="19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17"/>
          <p:cNvSpPr txBox="1">
            <a:spLocks noChangeArrowheads="1"/>
          </p:cNvSpPr>
          <p:nvPr/>
        </p:nvSpPr>
        <p:spPr bwMode="auto">
          <a:xfrm>
            <a:off x="266700" y="11113"/>
            <a:ext cx="958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ru-RU" sz="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Тверская область</a:t>
            </a:r>
            <a:endParaRPr lang="en-US" sz="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194980"/>
            <a:ext cx="2133600" cy="365125"/>
          </a:xfrm>
        </p:spPr>
        <p:txBody>
          <a:bodyPr/>
          <a:lstStyle/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Ноябрь-декабрь</a:t>
            </a:r>
            <a:endParaRPr lang="ru-RU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1949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9601" y="1044069"/>
            <a:ext cx="6766560" cy="5447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 управления ППМИ в городском округе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76889" y="1703294"/>
            <a:ext cx="1817323" cy="10219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администрации города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601" y="1703294"/>
            <a:ext cx="731340" cy="104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379694" y="1703294"/>
            <a:ext cx="5656730" cy="102197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Принимает решение об участии и финансировании</a:t>
            </a:r>
          </a:p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Назначает куратора и менеджера</a:t>
            </a:r>
          </a:p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Контролирует ход реализации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76889" y="2886635"/>
            <a:ext cx="1817323" cy="11564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проекта (зам главы)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601" y="2886635"/>
            <a:ext cx="731340" cy="104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379694" y="2886635"/>
            <a:ext cx="5656730" cy="115644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l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работу с населением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реализацию проектов, в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финансирование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Контролирует сроки выполнения мероприятий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176889" y="4231346"/>
            <a:ext cx="1817323" cy="11564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проекта (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отдела)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601" y="4231346"/>
            <a:ext cx="731340" cy="104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3379694" y="4231346"/>
            <a:ext cx="5656730" cy="115644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l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 обеспечение собраний (место, время, информирование)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документации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проведения работ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176889" y="5538128"/>
            <a:ext cx="1817323" cy="1156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инициативной группы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601" y="5538128"/>
            <a:ext cx="731340" cy="104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3379694" y="5538128"/>
            <a:ext cx="5656730" cy="115644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l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 сообществом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 собрания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сбора средств населения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 и приемка работы</a:t>
            </a:r>
          </a:p>
        </p:txBody>
      </p:sp>
    </p:spTree>
    <p:extLst>
      <p:ext uri="{BB962C8B-B14F-4D97-AF65-F5344CB8AC3E}">
        <p14:creationId xmlns:p14="http://schemas.microsoft.com/office/powerpoint/2010/main" xmlns="" val="89065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Ноябрь-декабрь</a:t>
            </a:r>
            <a:endParaRPr lang="ru-RU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55447" y="990280"/>
            <a:ext cx="1773937" cy="124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20824" y="1044069"/>
            <a:ext cx="6766560" cy="10895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Официальное подтверждение участия городского округа в ППМИ 2017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9212" y="2321131"/>
            <a:ext cx="4659135" cy="4572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городского округа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5447" y="2908329"/>
            <a:ext cx="4659134" cy="45343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в адрес Министерства финансов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9212" y="3486563"/>
            <a:ext cx="4659135" cy="41196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1 декабря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9212" y="4034010"/>
            <a:ext cx="4659135" cy="84164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Закрепляется </a:t>
            </a:r>
            <a:r>
              <a:rPr lang="ru-RU" sz="1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и Менеджер ППМИ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городском округе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9212" y="5033713"/>
            <a:ext cx="4659135" cy="58263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ФИО, должность и контактные данные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5446" y="5766078"/>
            <a:ext cx="4659135" cy="80520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единой форме (Приложение – к Приказу)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29642" y="2549731"/>
            <a:ext cx="3741205" cy="421840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5" name="Прямая со стрелкой 14"/>
          <p:cNvCxnSpPr>
            <a:stCxn id="14" idx="3"/>
          </p:cNvCxnSpPr>
          <p:nvPr/>
        </p:nvCxnSpPr>
        <p:spPr>
          <a:xfrm>
            <a:off x="4814581" y="6168681"/>
            <a:ext cx="411843" cy="0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Молния 18"/>
          <p:cNvSpPr/>
          <p:nvPr/>
        </p:nvSpPr>
        <p:spPr>
          <a:xfrm>
            <a:off x="4688538" y="4034010"/>
            <a:ext cx="412377" cy="753036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23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Ноябрь-декабрь (2)</a:t>
            </a:r>
            <a:endParaRPr lang="ru-RU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57599" y="903553"/>
            <a:ext cx="1910443" cy="136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20824" y="1044069"/>
            <a:ext cx="6766560" cy="10895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Инициативная группа жителей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9211" y="2276306"/>
            <a:ext cx="6456741" cy="4572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кампания в местных СМИ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9211" y="2733502"/>
            <a:ext cx="6456741" cy="4572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Оповещение ТСЖ / ТОС / «старших» по домам и т.д.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9211" y="4023452"/>
            <a:ext cx="6456741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Инициатор проекта + Инициативная группа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9211" y="3190698"/>
            <a:ext cx="6456741" cy="4572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НКО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30643" y="4480652"/>
            <a:ext cx="6456741" cy="4572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 проводить работу с жителями по участию в ППМИ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330643" y="4928884"/>
            <a:ext cx="6456741" cy="4572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Понимают механизм работы ППМИ – условия участия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968722" y="3647898"/>
            <a:ext cx="0" cy="375554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330643" y="5386084"/>
            <a:ext cx="6456741" cy="4572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идеи по возможным проектам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968722" y="4480652"/>
            <a:ext cx="0" cy="1682404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59211" y="6218012"/>
            <a:ext cx="6456741" cy="4572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администрацией города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293835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Ноябрь-декабрь (2)</a:t>
            </a:r>
            <a:endParaRPr lang="ru-RU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20824" y="1044069"/>
            <a:ext cx="6766560" cy="10895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работа ОМСУ и инициативной группы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4076" y="2275055"/>
            <a:ext cx="8483308" cy="68329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Детальное обсуждение условий, документации и иных важных особенностей участия в ППМИ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04076" y="5235388"/>
            <a:ext cx="8483308" cy="130352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проведению собрания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Дата, место, техническое обеспечение (проектор / доска для записей / видео камера) 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оповещения и сбора жителей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04076" y="1126446"/>
            <a:ext cx="1631578" cy="100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04076" y="3135668"/>
            <a:ext cx="8483308" cy="187560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потенциально интересных жителям проектов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оценочная стоимость  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реализации в рамках ППМИ (полномочия / типология программы / право собственности / стоимость)</a:t>
            </a:r>
          </a:p>
          <a:p>
            <a:pPr marL="285750" indent="-285750" algn="l"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озможные источники финансирования: (а) бюджет (б) местные жители (в) спонсоры (г) некоммерческие организации (д) иные источники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29048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446000"/>
            <a:ext cx="2133600" cy="365125"/>
          </a:xfrm>
        </p:spPr>
        <p:txBody>
          <a:bodyPr/>
          <a:lstStyle/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Ограничения по проектам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6481" y="993098"/>
            <a:ext cx="8483308" cy="543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Типология проектов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330829" y="1990162"/>
            <a:ext cx="6608960" cy="43578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места сбора бытовых отходов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мусора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30829" y="3338679"/>
            <a:ext cx="6608960" cy="4253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дороги местного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30829" y="1536452"/>
            <a:ext cx="6608960" cy="45371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дворовые территории многоквартирных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домов, парковки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30829" y="2425946"/>
            <a:ext cx="6608960" cy="47861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места массового отдыха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(парки / скверы)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330829" y="2904562"/>
            <a:ext cx="6608960" cy="43927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открытые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водостоки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30829" y="3756846"/>
            <a:ext cx="6608960" cy="41982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6481" y="5082986"/>
            <a:ext cx="8483308" cy="13931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общей долевой собственности собственников помещений в многоквартирном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доме - на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общественной инфраструктуры, на развитие которого направлен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56481" y="4363826"/>
            <a:ext cx="8483308" cy="543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полномочиям муниципального образования</a:t>
            </a:r>
          </a:p>
        </p:txBody>
      </p:sp>
      <p:sp>
        <p:nvSpPr>
          <p:cNvPr id="4" name="Молния 3"/>
          <p:cNvSpPr/>
          <p:nvPr/>
        </p:nvSpPr>
        <p:spPr>
          <a:xfrm>
            <a:off x="8961" y="5441581"/>
            <a:ext cx="412377" cy="753036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82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446000"/>
            <a:ext cx="2133600" cy="365125"/>
          </a:xfrm>
        </p:spPr>
        <p:txBody>
          <a:bodyPr/>
          <a:lstStyle/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проектов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0975" y="976593"/>
            <a:ext cx="3487990" cy="425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дворовых территорий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874" y="1425043"/>
            <a:ext cx="3505091" cy="233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983998" y="976593"/>
            <a:ext cx="3487990" cy="425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 детских площадок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30975" y="3974437"/>
            <a:ext cx="3487990" cy="425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площадки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83998" y="1425042"/>
            <a:ext cx="3487990" cy="233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0975" y="4430216"/>
            <a:ext cx="3487990" cy="225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983998" y="3974437"/>
            <a:ext cx="3487990" cy="425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 наблюдение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83998" y="4430217"/>
            <a:ext cx="3487990" cy="225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05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Декабрь-февраль</a:t>
            </a:r>
            <a:endParaRPr lang="ru-RU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20824" y="1044069"/>
            <a:ext cx="6766560" cy="9153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Собрание жителей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4076" y="2176444"/>
            <a:ext cx="8483308" cy="68329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Даты проведения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декабрь –февраль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21920" y="949901"/>
            <a:ext cx="1694688" cy="1100708"/>
            <a:chOff x="121920" y="885573"/>
            <a:chExt cx="1694688" cy="110070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121920" y="885573"/>
              <a:ext cx="1694688" cy="1009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680720" y="1656537"/>
              <a:ext cx="1097280" cy="3297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04076" y="2976278"/>
            <a:ext cx="8483308" cy="103291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удобные для большинства жителей:</a:t>
            </a:r>
          </a:p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проведения (совместно с Администрацией)</a:t>
            </a:r>
          </a:p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проведения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4076" y="4159619"/>
            <a:ext cx="8483308" cy="256185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предварительную работу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жителями по возможным проектам и проведению собрания: 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Поквартирный обход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обсуждения 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Объявления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сайты (форумы) двора 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Телефонный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обзвон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10248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21660</TotalTime>
  <Words>1361</Words>
  <Application>Microsoft Office PowerPoint</Application>
  <PresentationFormat>Экран (4:3)</PresentationFormat>
  <Paragraphs>248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Общий алгоритм</vt:lpstr>
      <vt:lpstr>Ноябрь-декабрь</vt:lpstr>
      <vt:lpstr>Ноябрь-декабрь</vt:lpstr>
      <vt:lpstr>Ноябрь-декабрь (2)</vt:lpstr>
      <vt:lpstr>Ноябрь-декабрь (2)</vt:lpstr>
      <vt:lpstr>Ограничения по проектам</vt:lpstr>
      <vt:lpstr>Примеры проектов</vt:lpstr>
      <vt:lpstr>Декабрь-февраль</vt:lpstr>
      <vt:lpstr>Декабрь-февраль</vt:lpstr>
      <vt:lpstr>Декабрь-февраль</vt:lpstr>
      <vt:lpstr>Декабрь-февраль</vt:lpstr>
      <vt:lpstr>Февраль-март</vt:lpstr>
      <vt:lpstr>Февраль-март</vt:lpstr>
      <vt:lpstr>Февраль-март</vt:lpstr>
      <vt:lpstr>Февраль-март</vt:lpstr>
      <vt:lpstr>Февраль-март</vt:lpstr>
      <vt:lpstr>Февраль-март</vt:lpstr>
      <vt:lpstr>Февраль-март</vt:lpstr>
      <vt:lpstr>Февраль-март</vt:lpstr>
      <vt:lpstr>Февраль-март</vt:lpstr>
      <vt:lpstr>Апрель - май</vt:lpstr>
      <vt:lpstr>Апрель - май</vt:lpstr>
      <vt:lpstr>Апрель - май</vt:lpstr>
      <vt:lpstr>Апрель - май</vt:lpstr>
      <vt:lpstr>Июнь - сентябрь</vt:lpstr>
      <vt:lpstr>Слайд 27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ТЕХНИЧЕСКОЕ ЗАДАНИЕ  НА РЕКОНСТРУКЦИЮ МОУ «СРЕДНЯЯ ШКОЛА №13»  (с устройством пристройки столовой)   в г. КИМРЫ   ТВЕРСКОЙ ОБЛАСТИ  А.А.Каспржак начальник департамента образования Тверской области</dc:title>
  <dc:creator>peres</dc:creator>
  <cp:lastModifiedBy>user</cp:lastModifiedBy>
  <cp:revision>2271</cp:revision>
  <cp:lastPrinted>2016-11-10T14:33:26Z</cp:lastPrinted>
  <dcterms:created xsi:type="dcterms:W3CDTF">2008-10-17T07:39:58Z</dcterms:created>
  <dcterms:modified xsi:type="dcterms:W3CDTF">2017-07-25T21:45:48Z</dcterms:modified>
</cp:coreProperties>
</file>