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6" autoAdjust="0"/>
  </p:normalViewPr>
  <p:slideViewPr>
    <p:cSldViewPr>
      <p:cViewPr varScale="1">
        <p:scale>
          <a:sx n="87" d="100"/>
          <a:sy n="87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1F19A-2A51-466C-AAE7-E072C6F49A7F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2A725-87E4-4B26-93C3-3080B1781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357166"/>
            <a:ext cx="6600844" cy="869947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Предварительный перечень объектов, которые жители города желают реализовать в 2019 году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1285860"/>
            <a:ext cx="7215238" cy="507209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990600" cy="1143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71604" y="1351112"/>
          <a:ext cx="7429552" cy="5212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552"/>
              </a:tblGrid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объекта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 Строительство наружной канализации по адресу: Тверская область, г. Ржев, ул. Щорса, проезд Фурманова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 Строительство наружной канализации по адресу: Тверская область, г. Ржев, ул. Матросова, проезд Фурманова, переулок Матросова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 Строительство наружной канализации по адресу: Тверская область, г. Ржев, ул. Фурманова, 2-ой проезд Фурманова, 3-ий проезд Фурманова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 Строительство наружной канализации по адресу: Тверская область, г. Ржев,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ул. Свободный переулок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вышеуказанные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объекты подготовлена проектно-сметная документация и проведена государственная экспертиза проектной документации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49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 Строительство наружной канализации по ул.Фурманова, 2-ой Пионерский пер., ул. Чапаева, ул. Крылова  (наименование объекта(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 будет уточняться при проектировании)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7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 Обустройство детской площадки во дворе дома №4 по ул. Телешева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101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 Ремонт тротуаров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восстановление асфальтобетонного покрытия на придомовой территории по адресу: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Осташковский проезд, д.2а (ТСЖ «Замок»)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7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 Благоустройство придомовой территории по ул. Большевистская, д.26/2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7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  Асфальтирование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съездов во двор дома №31 по ул. 8 Марта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77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10. Установка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повысительного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насоса и устройство теплового узла в доме №41 по ул. Чкалова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конкурсного отбора (продолжение)</a:t>
            </a:r>
            <a:endParaRPr lang="ru-RU" dirty="0"/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00174"/>
          <a:ext cx="8429684" cy="5074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5062"/>
                <a:gridCol w="6002691"/>
                <a:gridCol w="1681931"/>
              </a:tblGrid>
              <a:tr h="992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критериев конкурсного отбора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Весовой коэффициент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884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Информирование населения о проекте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969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Освещение итогов собрания в печатных средствах массовой информации,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(да-100</a:t>
                      </a:r>
                      <a:r>
                        <a:rPr lang="ru-RU" sz="1800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баллов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нет-0) </a:t>
                      </a:r>
                    </a:p>
                    <a:p>
                      <a:pPr marL="0" marR="0" lvl="0" indent="0" algn="l" defTabSz="91421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5</a:t>
                      </a: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204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Наличие публикаций в сети Интернет посвященных Программе поддержки местных инициатив,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(да-100 балов, нет-0) </a:t>
                      </a:r>
                    </a:p>
                    <a:p>
                      <a:pPr marL="0" marR="0" lvl="0" indent="0" algn="l" defTabSz="91421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5</a:t>
                      </a: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204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Издание полиграфической продукции, посвященной реализации Программы поддержки местных инициатив,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(да-100 баллов, нет-0) </a:t>
                      </a:r>
                    </a:p>
                    <a:p>
                      <a:pPr marL="0" marR="0" lvl="0" indent="0" algn="l" defTabSz="91421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10</a:t>
                      </a: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43758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Алгоритм действий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990600" cy="1143000"/>
          </a:xfrm>
          <a:prstGeom prst="rect">
            <a:avLst/>
          </a:prstGeom>
          <a:noFill/>
        </p:spPr>
      </p:pic>
      <p:sp>
        <p:nvSpPr>
          <p:cNvPr id="4" name="Пятиугольник 3"/>
          <p:cNvSpPr/>
          <p:nvPr/>
        </p:nvSpPr>
        <p:spPr>
          <a:xfrm>
            <a:off x="1008641" y="1412776"/>
            <a:ext cx="2627256" cy="1940416"/>
          </a:xfrm>
          <a:prstGeom prst="homePlat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на участие в ППМИ, закрепление куратора ППМИ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3655292" y="1412776"/>
            <a:ext cx="1969251" cy="194041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Жители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инициативной группы жителей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5643939" y="1304952"/>
            <a:ext cx="3301769" cy="2268064"/>
          </a:xfrm>
          <a:prstGeom prst="homePlat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(совместная работа администрации и инициативной группы (обсуждение участия в ППМИ, условий и обязательных требований, определение даты собрания жителей)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1063385" y="3929256"/>
            <a:ext cx="2771272" cy="2116068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+ Жители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собрание (принятие решения: участия в ППМИ, выбор проекта, софинансирование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жителей, спонсоров, НКО)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924370" y="3929256"/>
            <a:ext cx="2591846" cy="2116068"/>
          </a:xfrm>
          <a:prstGeom prst="homePlat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конкурсной документации (описание проекта, смета, протокол собрания)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6516216" y="3935868"/>
            <a:ext cx="2304257" cy="2116068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Тверской области – областной конкурс проектов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Алгоритм действий (продолжение)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990600" cy="1143000"/>
          </a:xfrm>
          <a:prstGeom prst="rect">
            <a:avLst/>
          </a:prstGeom>
          <a:noFill/>
        </p:spPr>
      </p:pic>
      <p:sp>
        <p:nvSpPr>
          <p:cNvPr id="4" name="Пятиугольник 3"/>
          <p:cNvSpPr/>
          <p:nvPr/>
        </p:nvSpPr>
        <p:spPr>
          <a:xfrm>
            <a:off x="1152656" y="3933056"/>
            <a:ext cx="3585731" cy="1677254"/>
          </a:xfrm>
          <a:prstGeom prst="homePlat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отбор подрядной организации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5055756" y="3930963"/>
            <a:ext cx="3707376" cy="174199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Жители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приемка работ (администрация и инициативная группа) +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Торжественное открытие проекта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152656" y="1556792"/>
            <a:ext cx="3599830" cy="1989594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города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Жители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реализация проекта (контроль со стороны администрации и инициативной группы)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5055756" y="1484548"/>
            <a:ext cx="3585731" cy="2079107"/>
          </a:xfrm>
          <a:prstGeom prst="homePlat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Жители –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сбор средств с населения, спонсоров и НКО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258072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Ограничения по проектам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990600" cy="1143000"/>
          </a:xfrm>
          <a:prstGeom prst="rect">
            <a:avLst/>
          </a:prstGeom>
          <a:noFill/>
        </p:spPr>
      </p:pic>
      <p:pic>
        <p:nvPicPr>
          <p:cNvPr id="4" name="Picture 2" descr="https://st2.depositphotos.com/4441075/6640/i/950/depositphotos_66404765-stock-photo-red-exclamation-sig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639" y="5521914"/>
            <a:ext cx="1063379" cy="106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52656" y="1285859"/>
            <a:ext cx="7792810" cy="4532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проектов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36506" y="2224984"/>
            <a:ext cx="6608960" cy="43578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места сбора бытовых отходов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мусора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336506" y="3573501"/>
            <a:ext cx="6608960" cy="42530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дороги местного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36506" y="1771274"/>
            <a:ext cx="6608960" cy="45371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дворовые территории многоквартирных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домов, парковки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336506" y="2660768"/>
            <a:ext cx="6608960" cy="47861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места массового отдыха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(парки / скверы)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36506" y="3139384"/>
            <a:ext cx="6608960" cy="439271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открытые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водостоки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36506" y="3991668"/>
            <a:ext cx="6608960" cy="41982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(водоснабжение, освещение),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видеофиксация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8452" y="5320531"/>
            <a:ext cx="7792810" cy="1402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ВАЖНО!!!</a:t>
            </a:r>
          </a:p>
          <a:p>
            <a:pPr algn="l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собственности,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общей долевой собственности собственников помещений в многоквартирном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общественной инфраструктуры, на развитие которого направлен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18452" y="4452575"/>
            <a:ext cx="7792810" cy="8573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должен быть направлен на решение вопросов местного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для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округов,  предусмотренных Федеральным законом от 06.10.2003 г № 131-ФЗ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2143140"/>
          </a:xfr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ППМИ 2019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Проектом бюджета города Ржева на 2019 год и плановый период 2020-2021 годов предусмотрены средства в сумме 3 300 000 рублей в целях софинансирования объектов в рамках ППМИ.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990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7043758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Новации в ППМИ с 2019 года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990600" cy="1143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7544614"/>
              </p:ext>
            </p:extLst>
          </p:nvPr>
        </p:nvGraphicFramePr>
        <p:xfrm>
          <a:off x="357157" y="1643049"/>
          <a:ext cx="8501122" cy="50594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xmlns="" val="1426573328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xmlns="" val="3162105152"/>
                    </a:ext>
                  </a:extLst>
                </a:gridCol>
              </a:tblGrid>
              <a:tr h="7235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направлениям!!!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1190666"/>
                  </a:ext>
                </a:extLst>
              </a:tr>
              <a:tr h="406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Редакция 2018 </a:t>
                      </a:r>
                      <a:endParaRPr lang="ru-RU" sz="2000" b="1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Новая редакция 2019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4388109"/>
                  </a:ext>
                </a:extLst>
              </a:tr>
              <a:tr h="1771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представления конкурсной </a:t>
                      </a:r>
                      <a:r>
                        <a:rPr lang="ru-RU" sz="2000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15 мая</a:t>
                      </a:r>
                      <a:endParaRPr lang="ru-RU" sz="2000" b="1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представления конкурсной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15 марта (Дата подачи заявок в Минфин Тверской области для города Ржева 05.03.2019 года !!!)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7821363"/>
                  </a:ext>
                </a:extLst>
              </a:tr>
              <a:tr h="1120872">
                <a:tc>
                  <a:txBody>
                    <a:bodyPr/>
                    <a:lstStyle/>
                    <a:p>
                      <a:pPr algn="ctr"/>
                      <a:r>
                        <a:rPr lang="ru-RU" sz="2000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собрания населения </a:t>
                      </a:r>
                    </a:p>
                    <a:p>
                      <a:pPr algn="ctr"/>
                      <a:r>
                        <a:rPr lang="ru-RU" sz="2000" b="1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апреля</a:t>
                      </a:r>
                      <a:endParaRPr lang="ru-RU" sz="2000" b="1" strike="noStrike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собрания населения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февраля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40422690"/>
                  </a:ext>
                </a:extLst>
              </a:tr>
              <a:tr h="978532">
                <a:tc>
                  <a:txBody>
                    <a:bodyPr/>
                    <a:lstStyle/>
                    <a:p>
                      <a:pPr algn="ctr"/>
                      <a:r>
                        <a:rPr lang="ru-RU" sz="2000" strike="noStrike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проведения конкурсного отбора</a:t>
                      </a:r>
                    </a:p>
                    <a:p>
                      <a:pPr algn="ctr"/>
                      <a:r>
                        <a:rPr lang="ru-RU" sz="2000" strike="noStrike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</a:t>
                      </a:r>
                      <a:r>
                        <a:rPr lang="ru-RU" sz="2000" b="1" strike="noStrike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июня</a:t>
                      </a:r>
                      <a:endParaRPr lang="ru-RU" sz="2000" b="1" strike="noStrike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проведения конкурсного отбора </a:t>
                      </a: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1 мая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672913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Новации в ППМИ с 2019 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501122" cy="45713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0561"/>
                <a:gridCol w="4250561"/>
              </a:tblGrid>
              <a:tr h="72352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ВАЖНО!!!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239"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НОВОЕ !!!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714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за счет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 ОБ ТО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40 %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субсидии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должен превышать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 тыс.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за счет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 ОБ ТО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более 50 %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субсидии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должен превышать 600 тыс. руб.</a:t>
                      </a:r>
                    </a:p>
                  </a:txBody>
                  <a:tcPr marL="68580" marR="68580" marT="0" marB="0"/>
                </a:tc>
              </a:tr>
              <a:tr h="1120872"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Получатель утрачивает право на получение субсидии в том числе</a:t>
                      </a:r>
                    </a:p>
                    <a:p>
                      <a:pPr algn="ctr"/>
                      <a:endParaRPr lang="ru-RU" sz="1600" strike="noStrike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</a:t>
                      </a:r>
                    </a:p>
                    <a:p>
                      <a:pPr algn="ctr"/>
                      <a:r>
                        <a:rPr lang="ru-RU" sz="1600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 </a:t>
                      </a:r>
                      <a:r>
                        <a:rPr lang="ru-RU" sz="1600" b="1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</a:t>
                      </a:r>
                    </a:p>
                    <a:p>
                      <a:pPr algn="ctr"/>
                      <a:r>
                        <a:rPr lang="en-US" sz="1600" b="1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ru-RU" sz="1600" b="1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</a:t>
                      </a:r>
                      <a:endParaRPr lang="ru-RU" sz="1600" b="1" strike="noStrike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Получатель утрачивает право на получение субсидии в том числе</a:t>
                      </a:r>
                    </a:p>
                    <a:p>
                      <a:pPr algn="ctr"/>
                      <a:endParaRPr lang="ru-RU" sz="1600" strike="noStrik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strike="noStrik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документов после</a:t>
                      </a:r>
                    </a:p>
                    <a:p>
                      <a:pPr algn="ctr"/>
                      <a:r>
                        <a:rPr lang="ru-RU" sz="1600" b="1" strike="noStrike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декабря года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643042" y="274638"/>
            <a:ext cx="70437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Новации в ППМИ с 2019 года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428596" y="1571612"/>
            <a:ext cx="8286808" cy="221457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Министерством по обеспечению контрольных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функций Тверской области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осуществляется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проверка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качества и объема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выполненных работ по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объектам ППМИ (контрольные мероприятия)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3847097"/>
            <a:ext cx="8358246" cy="244448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случае обнаружения в ходе контрольных мероприятий нарушений получатель утрачивает право на получение субсидии ППМИ 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Этапы реализации ППМИ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1143001" y="5013176"/>
            <a:ext cx="4165108" cy="720080"/>
          </a:xfrm>
          <a:prstGeom prst="rect">
            <a:avLst/>
          </a:prstGeom>
          <a:ln>
            <a:noFill/>
          </a:ln>
        </p:spPr>
        <p:txBody>
          <a:bodyPr lIns="0" tIns="0" rIns="13716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>
              <a:defRPr/>
            </a:pPr>
            <a:endParaRPr lang="ru-RU" sz="1200" kern="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928662" y="2114084"/>
            <a:ext cx="1569251" cy="1650670"/>
          </a:xfrm>
          <a:prstGeom prst="homePlate">
            <a:avLst>
              <a:gd name="adj" fmla="val 35612"/>
            </a:avLst>
          </a:prstGeom>
          <a:solidFill>
            <a:schemeClr val="accent6">
              <a:lumMod val="60000"/>
              <a:lumOff val="40000"/>
            </a:schemeClr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ОМСУ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2599472" y="1937482"/>
            <a:ext cx="2180529" cy="1997605"/>
          </a:xfrm>
          <a:prstGeom prst="homePlate">
            <a:avLst>
              <a:gd name="adj" fmla="val 35612"/>
            </a:avLst>
          </a:prstGeom>
          <a:solidFill>
            <a:schemeClr val="accent6">
              <a:lumMod val="60000"/>
              <a:lumOff val="40000"/>
            </a:schemeClr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ru-RU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отбор проекта и определение степени участия жителей</a:t>
            </a:r>
            <a:endParaRPr kumimoji="0" lang="ru-RU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4951585" y="2114083"/>
            <a:ext cx="1864772" cy="1650670"/>
          </a:xfrm>
          <a:prstGeom prst="homePlate">
            <a:avLst>
              <a:gd name="adj" fmla="val 35612"/>
            </a:avLst>
          </a:prstGeom>
          <a:solidFill>
            <a:schemeClr val="accent6">
              <a:lumMod val="60000"/>
              <a:lumOff val="40000"/>
            </a:schemeClr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конкурсных заявок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6914220" y="2114083"/>
            <a:ext cx="1872208" cy="1650671"/>
          </a:xfrm>
          <a:prstGeom prst="homePlate">
            <a:avLst>
              <a:gd name="adj" fmla="val 35612"/>
            </a:avLst>
          </a:prstGeom>
          <a:solidFill>
            <a:schemeClr val="accent6">
              <a:lumMod val="60000"/>
              <a:lumOff val="40000"/>
            </a:schemeClr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8662" y="1428736"/>
            <a:ext cx="1048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ктябрь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67137" y="1303335"/>
            <a:ext cx="1914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ноябрь 2018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январь 2019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992" y="1440920"/>
            <a:ext cx="192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2018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15 марта 2019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63275" y="1425531"/>
            <a:ext cx="1886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="1" u="sng" noProof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прель 2019</a:t>
            </a:r>
            <a:endParaRPr kumimoji="0" lang="ru-RU" sz="2000" b="1" i="0" u="sng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ятиугольник 26"/>
          <p:cNvSpPr/>
          <p:nvPr/>
        </p:nvSpPr>
        <p:spPr>
          <a:xfrm>
            <a:off x="928662" y="4859979"/>
            <a:ext cx="1809093" cy="1581173"/>
          </a:xfrm>
          <a:prstGeom prst="homePlate">
            <a:avLst>
              <a:gd name="adj" fmla="val 35612"/>
            </a:avLst>
          </a:prstGeom>
          <a:solidFill>
            <a:schemeClr val="accent3">
              <a:lumMod val="75000"/>
            </a:schemeClr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мун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контрактов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2883489" y="4859978"/>
            <a:ext cx="1896513" cy="1650670"/>
          </a:xfrm>
          <a:prstGeom prst="homePlate">
            <a:avLst>
              <a:gd name="adj" fmla="val 35612"/>
            </a:avLst>
          </a:prstGeom>
          <a:solidFill>
            <a:srgbClr val="85A644"/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проектов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ятиугольник 28"/>
          <p:cNvSpPr/>
          <p:nvPr/>
        </p:nvSpPr>
        <p:spPr>
          <a:xfrm>
            <a:off x="4951584" y="4859978"/>
            <a:ext cx="1743319" cy="1581173"/>
          </a:xfrm>
          <a:prstGeom prst="homePlate">
            <a:avLst>
              <a:gd name="adj" fmla="val 35612"/>
            </a:avLst>
          </a:prstGeom>
          <a:solidFill>
            <a:srgbClr val="95B850"/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Торжест-венное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ятиугольник 29"/>
          <p:cNvSpPr/>
          <p:nvPr/>
        </p:nvSpPr>
        <p:spPr>
          <a:xfrm>
            <a:off x="6801358" y="4859979"/>
            <a:ext cx="1911535" cy="1581172"/>
          </a:xfrm>
          <a:prstGeom prst="homePlate">
            <a:avLst>
              <a:gd name="adj" fmla="val 35612"/>
            </a:avLst>
          </a:prstGeom>
          <a:solidFill>
            <a:srgbClr val="A6C36B"/>
          </a:solidFill>
          <a:ln w="88900" cmpd="dbl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14234" y="4296338"/>
            <a:ext cx="1048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прель 2019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02285" y="4225831"/>
            <a:ext cx="195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– август 2019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22994" y="4225831"/>
            <a:ext cx="1697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май – октябрь 2019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48276" y="4201041"/>
            <a:ext cx="1844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Ноябрь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2019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7115196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Требования к проектам ППМИ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sp>
        <p:nvSpPr>
          <p:cNvPr id="4" name="Пятиугольник 3"/>
          <p:cNvSpPr/>
          <p:nvPr/>
        </p:nvSpPr>
        <p:spPr>
          <a:xfrm>
            <a:off x="1008640" y="1663700"/>
            <a:ext cx="1835168" cy="17018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проекту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4496" y="1112039"/>
            <a:ext cx="5654526" cy="152487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находиться в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общей долевой собственности собственников помещений в многоквартирном доме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объект общественной инфраструктуры, на развитие которого направлен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2709422"/>
            <a:ext cx="5654526" cy="6855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должен быть направлен на решение вопросов местного значения, предусмотренных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131-ФЗ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3476126"/>
            <a:ext cx="5654526" cy="4487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должен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типологии ППМИ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4006111"/>
            <a:ext cx="5654526" cy="3610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 проекта – до 1 сентября 2019 года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979752" y="4657076"/>
            <a:ext cx="1835168" cy="1701800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софинанси-рования</a:t>
            </a:r>
            <a:endParaRPr lang="ru-RU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43808" y="4646262"/>
            <a:ext cx="5904656" cy="18894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94496" y="4715335"/>
            <a:ext cx="5654526" cy="37317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за счет вкладов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endParaRPr lang="ru-RU" sz="18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5927721"/>
            <a:ext cx="5654526" cy="50085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 из областного бюджета</a:t>
            </a:r>
          </a:p>
          <a:p>
            <a:pPr lvl="0" algn="l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600 тыс. рублей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1-го проекта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(НОВОЕ!!!)</a:t>
            </a: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94496" y="5157580"/>
            <a:ext cx="5654526" cy="3278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от юридических лиц</a:t>
            </a:r>
            <a:endParaRPr lang="ru-RU" sz="18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08101" y="5530751"/>
            <a:ext cx="5654526" cy="3278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от некоммерческих организаций</a:t>
            </a:r>
            <a:endParaRPr lang="ru-RU" sz="18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Критерии конкурсного отбора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495044"/>
          <a:ext cx="8215370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121"/>
                <a:gridCol w="6155250"/>
                <a:gridCol w="1333999"/>
              </a:tblGrid>
              <a:tr h="90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критериев конкурсного отбора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Весовой коэффициент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057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финансирования проекта, в том числе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908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финансирования проекта за счет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 населения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денежной форме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(диапазон от 10% до 30%)</a:t>
                      </a:r>
                      <a:r>
                        <a:rPr lang="en-US" sz="18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max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 по критерию – 25 </a:t>
                      </a:r>
                      <a:r>
                        <a:rPr lang="en-US" sz="1800" i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5143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финансирования проекта за счет поступлений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юридических лиц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денежной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форме,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исключением поступлений от предприятий и организаций муниципальной формы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собственности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(диапазон до 20%)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15 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21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финансирования проекта за счет поступлений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некоммерческих организаций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денежной форме </a:t>
                      </a:r>
                      <a:r>
                        <a:rPr lang="ru-RU" sz="18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(диапазон до 30%) max балл по критерию – 15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Критерии конкурсного отбора (продолжение)</a:t>
            </a:r>
            <a:endParaRPr lang="ru-RU" dirty="0"/>
          </a:p>
        </p:txBody>
      </p:sp>
      <p:pic>
        <p:nvPicPr>
          <p:cNvPr id="3" name="Picture 2" descr="C:\Users\Администратор\Desktop\Герб_Ржева_(199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990600" cy="1143000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571612"/>
          <a:ext cx="8572528" cy="51396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686"/>
                <a:gridCol w="6132490"/>
                <a:gridCol w="1682352"/>
              </a:tblGrid>
              <a:tr h="555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Наименования критериев конкурсного отбора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Весовой коэффициент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Степень участия населения в определении проблемы, на решение которой направлен проект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111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Количество жителей, участвующих в определении проблемы и подготовке проекта согласно протоколу собрания граждан (человек)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участие более 100 чел, до 100 чел, до 50 человек) max балл по критерию – 15</a:t>
                      </a:r>
                      <a:endParaRPr lang="ru-RU" sz="1600" i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0,15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277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Социальная эффективность от реализации проекта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3890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участие некоммерческой организации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(проведение собраний, помощь в подготовке документов, неоплачиваемый труд, материалы и др. формы) в реализации проекта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(участие 100 баллов/ не участие 0)</a:t>
                      </a:r>
                    </a:p>
                    <a:p>
                      <a:pPr marL="0" marR="0" lvl="0" indent="0" algn="l" defTabSz="91421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5</a:t>
                      </a:r>
                      <a:endParaRPr lang="ru-RU" sz="1600" i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  <a:tr h="1111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участие населения и юридических лиц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(неоплачиваемый труд, материалы и др. формы) в реализации проекта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(участие 100 баллов/ не участие 0)</a:t>
                      </a:r>
                    </a:p>
                    <a:p>
                      <a:pPr marL="0" marR="0" lvl="0" indent="0" algn="l" defTabSz="914217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max балл по критерию – 5</a:t>
                      </a:r>
                    </a:p>
                  </a:txBody>
                  <a:tcPr marL="18818" marR="1881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8818" marR="18818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1223</Words>
  <Application>Microsoft Office PowerPoint</Application>
  <PresentationFormat>Экран (4:3)</PresentationFormat>
  <Paragraphs>177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Предварительный перечень объектов, которые жители города желают реализовать в 2019 году</vt:lpstr>
      <vt:lpstr>ППМИ 2019</vt:lpstr>
      <vt:lpstr>Новации в ППМИ с 2019 года</vt:lpstr>
      <vt:lpstr>Новации в ППМИ с 2019 года</vt:lpstr>
      <vt:lpstr>Новации в ППМИ с 2019 года</vt:lpstr>
      <vt:lpstr>Этапы реализации ППМИ</vt:lpstr>
      <vt:lpstr>Требования к проектам ППМИ</vt:lpstr>
      <vt:lpstr>Критерии конкурсного отбора</vt:lpstr>
      <vt:lpstr>Критерии конкурсного отбора (продолжение)</vt:lpstr>
      <vt:lpstr>Критерии конкурсного отбора (продолжение)</vt:lpstr>
      <vt:lpstr>Алгоритм действий</vt:lpstr>
      <vt:lpstr>Алгоритм действий (продолжение)</vt:lpstr>
      <vt:lpstr>Ограничения по проектам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Предварительный перечень объектов, которые жители города желают реализовать в 2019 году</dc:title>
  <dc:creator>DNA7 X86</dc:creator>
  <cp:lastModifiedBy>DNA7 X86</cp:lastModifiedBy>
  <cp:revision>17</cp:revision>
  <dcterms:created xsi:type="dcterms:W3CDTF">2018-11-13T14:56:49Z</dcterms:created>
  <dcterms:modified xsi:type="dcterms:W3CDTF">2018-11-14T09:19:05Z</dcterms:modified>
</cp:coreProperties>
</file>