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808" r:id="rId3"/>
    <p:sldMasterId id="2147483870" r:id="rId4"/>
    <p:sldMasterId id="2147483894" r:id="rId5"/>
    <p:sldMasterId id="2147483920" r:id="rId6"/>
    <p:sldMasterId id="2147483922" r:id="rId7"/>
    <p:sldMasterId id="2147483938" r:id="rId8"/>
    <p:sldMasterId id="2147483974" r:id="rId9"/>
    <p:sldMasterId id="2147483986" r:id="rId10"/>
    <p:sldMasterId id="2147483988" r:id="rId11"/>
    <p:sldMasterId id="2147483990" r:id="rId12"/>
    <p:sldMasterId id="2147484002" r:id="rId13"/>
    <p:sldMasterId id="2147484009" r:id="rId14"/>
    <p:sldMasterId id="2147484012" r:id="rId15"/>
    <p:sldMasterId id="2147484015" r:id="rId16"/>
    <p:sldMasterId id="2147484031" r:id="rId17"/>
    <p:sldMasterId id="2147484038" r:id="rId18"/>
    <p:sldMasterId id="2147484052" r:id="rId19"/>
    <p:sldMasterId id="2147484064" r:id="rId20"/>
    <p:sldMasterId id="2147484071" r:id="rId21"/>
    <p:sldMasterId id="2147484078" r:id="rId22"/>
    <p:sldMasterId id="2147484090" r:id="rId23"/>
  </p:sldMasterIdLst>
  <p:notesMasterIdLst>
    <p:notesMasterId r:id="rId81"/>
  </p:notesMasterIdLst>
  <p:handoutMasterIdLst>
    <p:handoutMasterId r:id="rId82"/>
  </p:handoutMasterIdLst>
  <p:sldIdLst>
    <p:sldId id="276" r:id="rId24"/>
    <p:sldId id="911" r:id="rId25"/>
    <p:sldId id="874" r:id="rId26"/>
    <p:sldId id="833" r:id="rId27"/>
    <p:sldId id="834" r:id="rId28"/>
    <p:sldId id="875" r:id="rId29"/>
    <p:sldId id="876" r:id="rId30"/>
    <p:sldId id="877" r:id="rId31"/>
    <p:sldId id="878" r:id="rId32"/>
    <p:sldId id="879" r:id="rId33"/>
    <p:sldId id="881" r:id="rId34"/>
    <p:sldId id="882" r:id="rId35"/>
    <p:sldId id="856" r:id="rId36"/>
    <p:sldId id="871" r:id="rId37"/>
    <p:sldId id="851" r:id="rId38"/>
    <p:sldId id="872" r:id="rId39"/>
    <p:sldId id="912" r:id="rId40"/>
    <p:sldId id="854" r:id="rId41"/>
    <p:sldId id="855" r:id="rId42"/>
    <p:sldId id="835" r:id="rId43"/>
    <p:sldId id="836" r:id="rId44"/>
    <p:sldId id="857" r:id="rId45"/>
    <p:sldId id="868" r:id="rId46"/>
    <p:sldId id="865" r:id="rId47"/>
    <p:sldId id="866" r:id="rId48"/>
    <p:sldId id="859" r:id="rId49"/>
    <p:sldId id="867" r:id="rId50"/>
    <p:sldId id="860" r:id="rId51"/>
    <p:sldId id="861" r:id="rId52"/>
    <p:sldId id="847" r:id="rId53"/>
    <p:sldId id="913" r:id="rId54"/>
    <p:sldId id="914" r:id="rId55"/>
    <p:sldId id="915" r:id="rId56"/>
    <p:sldId id="916" r:id="rId57"/>
    <p:sldId id="917" r:id="rId58"/>
    <p:sldId id="918" r:id="rId59"/>
    <p:sldId id="919" r:id="rId60"/>
    <p:sldId id="920" r:id="rId61"/>
    <p:sldId id="921" r:id="rId62"/>
    <p:sldId id="922" r:id="rId63"/>
    <p:sldId id="923" r:id="rId64"/>
    <p:sldId id="924" r:id="rId65"/>
    <p:sldId id="925" r:id="rId66"/>
    <p:sldId id="926" r:id="rId67"/>
    <p:sldId id="927" r:id="rId68"/>
    <p:sldId id="928" r:id="rId69"/>
    <p:sldId id="929" r:id="rId70"/>
    <p:sldId id="930" r:id="rId71"/>
    <p:sldId id="931" r:id="rId72"/>
    <p:sldId id="932" r:id="rId73"/>
    <p:sldId id="933" r:id="rId74"/>
    <p:sldId id="934" r:id="rId75"/>
    <p:sldId id="935" r:id="rId76"/>
    <p:sldId id="936" r:id="rId77"/>
    <p:sldId id="937" r:id="rId78"/>
    <p:sldId id="909" r:id="rId79"/>
    <p:sldId id="938" r:id="rId80"/>
  </p:sldIdLst>
  <p:sldSz cx="9144000" cy="6858000" type="screen4x3"/>
  <p:notesSz cx="6815138" cy="9942513"/>
  <p:defaultTextStyle>
    <a:defPPr>
      <a:defRPr lang="ru-RU"/>
    </a:defPPr>
    <a:lvl1pPr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2438" indent="4763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6463" indent="7938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2075" indent="9525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6100" indent="12700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9FF99"/>
    <a:srgbClr val="FFFF99"/>
    <a:srgbClr val="FFFFC9"/>
    <a:srgbClr val="2E1700"/>
    <a:srgbClr val="462300"/>
    <a:srgbClr val="6633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68" autoAdjust="0"/>
    <p:restoredTop sz="89001" autoAdjust="0"/>
  </p:normalViewPr>
  <p:slideViewPr>
    <p:cSldViewPr>
      <p:cViewPr>
        <p:scale>
          <a:sx n="100" d="100"/>
          <a:sy n="100" d="100"/>
        </p:scale>
        <p:origin x="-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Отгружено товаров собственного производства, выполнено работ и услуг собственными силами по видам экономической деятельности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rotY val="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22222222222496E-2"/>
          <c:y val="0.19183070866141733"/>
          <c:w val="0.94027777777777777"/>
          <c:h val="0.5282254301545660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Обрабатывающие производства, %</c:v>
                </c:pt>
                <c:pt idx="1">
                  <c:v>Добыча ископаемых, %</c:v>
                </c:pt>
                <c:pt idx="2">
                  <c:v>Производство и распределение электроэнергии, теплоэнергии, газа и воды, %</c:v>
                </c:pt>
              </c:strCache>
            </c:strRef>
          </c:cat>
          <c:val>
            <c:numRef>
              <c:f>Лист3!$B$1:$B$3</c:f>
            </c:numRef>
          </c:val>
        </c:ser>
        <c:ser>
          <c:idx val="1"/>
          <c:order val="1"/>
          <c:explosion val="41"/>
          <c:dPt>
            <c:idx val="0"/>
            <c:explosion val="31"/>
            <c:spPr>
              <a:solidFill>
                <a:srgbClr val="9F2F9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explosion val="48"/>
            <c:spPr>
              <a:solidFill>
                <a:srgbClr val="BB0F5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7258587626041792E-2"/>
                  <c:y val="-0.15104169355879749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729658792651247E-2"/>
                  <c:y val="4.426873724117840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Обрабатывающие производства, %</c:v>
                </c:pt>
                <c:pt idx="1">
                  <c:v>Добыча ископаемых, %</c:v>
                </c:pt>
                <c:pt idx="2">
                  <c:v>Производство и распределение электроэнергии, теплоэнергии, газа и воды, %</c:v>
                </c:pt>
              </c:strCache>
            </c:strRef>
          </c:cat>
          <c:val>
            <c:numRef>
              <c:f>Лист3!$C$1:$C$3</c:f>
              <c:numCache>
                <c:formatCode>0.0</c:formatCode>
                <c:ptCount val="3"/>
                <c:pt idx="0">
                  <c:v>91.626994715287552</c:v>
                </c:pt>
                <c:pt idx="1">
                  <c:v>0.13132724962655568</c:v>
                </c:pt>
                <c:pt idx="2">
                  <c:v>8.2416780350858634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71434820647665E-2"/>
          <c:y val="0.68734981044036358"/>
          <c:w val="0.77412379702537393"/>
          <c:h val="0.284872411781862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FFFF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7777777777777952E-3"/>
                  <c:y val="-0.3750000000000006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2407407407407557"/>
                </c:manualLayout>
              </c:layout>
              <c:showVal val="1"/>
            </c:dLbl>
            <c:dLbl>
              <c:idx val="2"/>
              <c:layout>
                <c:manualLayout>
                  <c:x val="2.7777777777777952E-3"/>
                  <c:y val="-0.2638888888888902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23148148148148215"/>
                </c:manualLayout>
              </c:layout>
              <c:showVal val="1"/>
            </c:dLbl>
            <c:dLbl>
              <c:idx val="4"/>
              <c:layout>
                <c:manualLayout>
                  <c:x val="-1.0185067526416093E-16"/>
                  <c:y val="-0.1527777777777779"/>
                </c:manualLayout>
              </c:layout>
              <c:showVal val="1"/>
            </c:dLbl>
            <c:showVal val="1"/>
          </c:dLbls>
          <c:cat>
            <c:numRef>
              <c:f>Лист3!$A$2:$A$6</c:f>
              <c:numCache>
                <c:formatCode>dd/mm/yyyy</c:formatCode>
                <c:ptCount val="5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</c:numCache>
            </c:num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61916</c:v>
                </c:pt>
                <c:pt idx="1">
                  <c:v>61439</c:v>
                </c:pt>
                <c:pt idx="2">
                  <c:v>61091</c:v>
                </c:pt>
                <c:pt idx="3">
                  <c:v>60830</c:v>
                </c:pt>
                <c:pt idx="4">
                  <c:v>60334</c:v>
                </c:pt>
              </c:numCache>
            </c:numRef>
          </c:val>
        </c:ser>
        <c:overlap val="100"/>
        <c:axId val="120919552"/>
        <c:axId val="120932224"/>
      </c:barChart>
      <c:dateAx>
        <c:axId val="120919552"/>
        <c:scaling>
          <c:orientation val="minMax"/>
        </c:scaling>
        <c:axPos val="b"/>
        <c:numFmt formatCode="dd/mm/yyyy" sourceLinked="1"/>
        <c:tickLblPos val="nextTo"/>
        <c:crossAx val="120932224"/>
        <c:crosses val="autoZero"/>
        <c:auto val="1"/>
        <c:lblOffset val="100"/>
      </c:dateAx>
      <c:valAx>
        <c:axId val="120932224"/>
        <c:scaling>
          <c:orientation val="minMax"/>
        </c:scaling>
        <c:axPos val="l"/>
        <c:majorGridlines/>
        <c:numFmt formatCode="General" sourceLinked="1"/>
        <c:tickLblPos val="nextTo"/>
        <c:crossAx val="1209195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4"/>
      <c:hPercent val="57"/>
      <c:rotY val="44"/>
      <c:depthPercent val="100"/>
      <c:rAngAx val="1"/>
    </c:view3D>
    <c:floor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411764705882423E-2"/>
          <c:y val="4.5620437956204442E-2"/>
          <c:w val="0.91647058823529359"/>
          <c:h val="0.779197080291971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8000"/>
            </a:solidFill>
            <a:ln w="1379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0818453218358969E-4"/>
                  <c:y val="-2.68302187048792E-2"/>
                </c:manualLayout>
              </c:layout>
              <c:showVal val="1"/>
            </c:dLbl>
            <c:dLbl>
              <c:idx val="1"/>
              <c:layout>
                <c:manualLayout>
                  <c:x val="-4.5118852538521589E-2"/>
                  <c:y val="-2.2216792934809312E-3"/>
                </c:manualLayout>
              </c:layout>
              <c:showVal val="1"/>
            </c:dLbl>
            <c:dLbl>
              <c:idx val="2"/>
              <c:layout>
                <c:manualLayout>
                  <c:x val="-4.1794117406572059E-2"/>
                  <c:y val="-2.9142640487483077E-3"/>
                </c:manualLayout>
              </c:layout>
              <c:showVal val="1"/>
            </c:dLbl>
            <c:dLbl>
              <c:idx val="3"/>
              <c:layout>
                <c:manualLayout>
                  <c:x val="1.2118853019495201E-2"/>
                  <c:y val="-2.5230989713698648E-2"/>
                </c:manualLayout>
              </c:layout>
              <c:showVal val="1"/>
            </c:dLbl>
            <c:spPr>
              <a:noFill/>
              <a:ln w="27592">
                <a:noFill/>
              </a:ln>
            </c:spPr>
            <c:txPr>
              <a:bodyPr/>
              <a:lstStyle/>
              <a:p>
                <a:pPr>
                  <a:defRPr sz="1195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2014 год - факт</c:v>
                </c:pt>
                <c:pt idx="1">
                  <c:v>2015 год - утверждено</c:v>
                </c:pt>
                <c:pt idx="2">
                  <c:v>2015 год - уточнено (в ред. от 30.09.15)</c:v>
                </c:pt>
                <c:pt idx="3">
                  <c:v>2016 год - прогноз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855694.2</c:v>
                </c:pt>
                <c:pt idx="1">
                  <c:v>727503.3</c:v>
                </c:pt>
                <c:pt idx="2">
                  <c:v>828229.2</c:v>
                </c:pt>
                <c:pt idx="3">
                  <c:v>790752.7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9900"/>
            </a:solidFill>
            <a:ln w="1379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3144976128487902E-2"/>
                  <c:y val="-3.1095610635453883E-2"/>
                </c:manualLayout>
              </c:layout>
              <c:showVal val="1"/>
            </c:dLbl>
            <c:dLbl>
              <c:idx val="1"/>
              <c:layout>
                <c:manualLayout>
                  <c:x val="4.2940299495731513E-2"/>
                  <c:y val="-1.6431601005117945E-2"/>
                </c:manualLayout>
              </c:layout>
              <c:showVal val="1"/>
            </c:dLbl>
            <c:dLbl>
              <c:idx val="2"/>
              <c:layout>
                <c:manualLayout>
                  <c:x val="7.0970807959981813E-2"/>
                  <c:y val="-3.8632668950188603E-2"/>
                </c:manualLayout>
              </c:layout>
              <c:showVal val="1"/>
            </c:dLbl>
            <c:dLbl>
              <c:idx val="3"/>
              <c:layout>
                <c:manualLayout>
                  <c:x val="5.4295543091931235E-2"/>
                  <c:y val="-1.9133206960134149E-2"/>
                </c:manualLayout>
              </c:layout>
              <c:showVal val="1"/>
            </c:dLbl>
            <c:spPr>
              <a:noFill/>
              <a:ln w="27592">
                <a:noFill/>
              </a:ln>
            </c:spPr>
            <c:txPr>
              <a:bodyPr/>
              <a:lstStyle/>
              <a:p>
                <a:pPr>
                  <a:defRPr sz="1195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2014 год - факт</c:v>
                </c:pt>
                <c:pt idx="1">
                  <c:v>2015 год - утверждено</c:v>
                </c:pt>
                <c:pt idx="2">
                  <c:v>2015 год - уточнено (в ред. от 30.09.15)</c:v>
                </c:pt>
                <c:pt idx="3">
                  <c:v>2016 год - прогноз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882624.8</c:v>
                </c:pt>
                <c:pt idx="1">
                  <c:v>755704.7</c:v>
                </c:pt>
                <c:pt idx="2">
                  <c:v>873087.4</c:v>
                </c:pt>
                <c:pt idx="3">
                  <c:v>798468.9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solidFill>
              <a:srgbClr val="FF0000"/>
            </a:solidFill>
            <a:ln w="27592">
              <a:noFill/>
            </a:ln>
          </c:spPr>
          <c:dLbls>
            <c:dLbl>
              <c:idx val="0"/>
              <c:layout>
                <c:manualLayout>
                  <c:x val="3.9947407160507792E-2"/>
                  <c:y val="8.6393905252130698E-2"/>
                </c:manualLayout>
              </c:layout>
              <c:showVal val="1"/>
            </c:dLbl>
            <c:dLbl>
              <c:idx val="1"/>
              <c:layout>
                <c:manualLayout>
                  <c:x val="4.7978024645398479E-2"/>
                  <c:y val="8.5573289864287694E-2"/>
                </c:manualLayout>
              </c:layout>
              <c:showVal val="1"/>
            </c:dLbl>
            <c:dLbl>
              <c:idx val="2"/>
              <c:layout>
                <c:manualLayout>
                  <c:x val="5.3655591933178245E-2"/>
                  <c:y val="0.10421079207594409"/>
                </c:manualLayout>
              </c:layout>
              <c:showVal val="1"/>
            </c:dLbl>
            <c:dLbl>
              <c:idx val="3"/>
              <c:layout>
                <c:manualLayout>
                  <c:x val="5.473303330211822E-2"/>
                  <c:y val="6.9384643964525816E-2"/>
                </c:manualLayout>
              </c:layout>
              <c:showVal val="1"/>
            </c:dLbl>
            <c:spPr>
              <a:noFill/>
              <a:ln w="27592">
                <a:noFill/>
              </a:ln>
            </c:spPr>
            <c:txPr>
              <a:bodyPr/>
              <a:lstStyle/>
              <a:p>
                <a:pPr>
                  <a:defRPr sz="1195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2014 год - факт</c:v>
                </c:pt>
                <c:pt idx="1">
                  <c:v>2015 год - утверждено</c:v>
                </c:pt>
                <c:pt idx="2">
                  <c:v>2015 год - уточнено (в ред. от 30.09.15)</c:v>
                </c:pt>
                <c:pt idx="3">
                  <c:v>2016 год - прогноз</c:v>
                </c:pt>
              </c:strCache>
            </c:strRef>
          </c:cat>
          <c:val>
            <c:numRef>
              <c:f>Sheet1!$B$4:$E$4</c:f>
              <c:numCache>
                <c:formatCode>#,##0.0</c:formatCode>
                <c:ptCount val="4"/>
                <c:pt idx="0">
                  <c:v>-26930.6</c:v>
                </c:pt>
                <c:pt idx="1">
                  <c:v>-28201.4</c:v>
                </c:pt>
                <c:pt idx="2">
                  <c:v>-44858.2</c:v>
                </c:pt>
                <c:pt idx="3">
                  <c:v>-7716.2</c:v>
                </c:pt>
              </c:numCache>
            </c:numRef>
          </c:val>
        </c:ser>
        <c:dLbls>
          <c:showVal val="1"/>
        </c:dLbls>
        <c:gapDepth val="0"/>
        <c:shape val="box"/>
        <c:axId val="167713408"/>
        <c:axId val="167739776"/>
        <c:axId val="0"/>
      </c:bar3DChart>
      <c:catAx>
        <c:axId val="167713408"/>
        <c:scaling>
          <c:orientation val="minMax"/>
        </c:scaling>
        <c:axPos val="b"/>
        <c:numFmt formatCode="General" sourceLinked="1"/>
        <c:minorTickMark val="out"/>
        <c:tickLblPos val="low"/>
        <c:spPr>
          <a:ln w="3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739776"/>
        <c:crosses val="autoZero"/>
        <c:auto val="1"/>
        <c:lblAlgn val="ctr"/>
        <c:lblOffset val="100"/>
        <c:tickLblSkip val="1"/>
        <c:tickMarkSkip val="1"/>
      </c:catAx>
      <c:valAx>
        <c:axId val="167739776"/>
        <c:scaling>
          <c:orientation val="minMax"/>
          <c:max val="900000"/>
          <c:min val="-50000"/>
        </c:scaling>
        <c:axPos val="l"/>
        <c:majorGridlines>
          <c:spPr>
            <a:ln w="3449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713408"/>
        <c:crosses val="autoZero"/>
        <c:crossBetween val="between"/>
        <c:majorUnit val="50000"/>
        <c:minorUnit val="25000"/>
      </c:valAx>
      <c:spPr>
        <a:noFill/>
        <a:ln w="27592">
          <a:noFill/>
        </a:ln>
      </c:spPr>
    </c:plotArea>
    <c:legend>
      <c:legendPos val="b"/>
      <c:layout>
        <c:manualLayout>
          <c:xMode val="edge"/>
          <c:yMode val="edge"/>
          <c:x val="0.10117647058823549"/>
          <c:y val="0.91970802919708061"/>
          <c:w val="0.81294117647058972"/>
          <c:h val="5.1094890510948933E-2"/>
        </c:manualLayout>
      </c:layout>
      <c:spPr>
        <a:noFill/>
        <a:ln w="3449">
          <a:solidFill>
            <a:schemeClr val="tx1"/>
          </a:solidFill>
          <a:prstDash val="solid"/>
        </a:ln>
      </c:spPr>
      <c:txPr>
        <a:bodyPr/>
        <a:lstStyle/>
        <a:p>
          <a:pPr>
            <a:defRPr sz="13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7C4DB0-A73F-46DA-BBCF-3FD4053631D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9A28BC1-E5C8-4F2D-8FF2-CAB2A79BD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9213" y="0"/>
            <a:ext cx="29543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6BF5B7-8513-4419-815D-BC26A4C2AB8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6" rIns="90312" bIns="451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2625" y="4722813"/>
            <a:ext cx="5449888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4038"/>
            <a:ext cx="29543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70" tIns="45585" rIns="91170" bIns="45585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D8AD92-7102-4AB0-9689-B7A84031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463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00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358FA6F7-E976-41D2-A5AC-6980CA99B039}" type="slidenum">
              <a:rPr lang="ru-RU" sz="1200">
                <a:latin typeface="Calibri" pitchFamily="34" charset="0"/>
              </a:rPr>
              <a:pPr algn="r" defTabSz="912813"/>
              <a:t>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>
          <a:xfrm>
            <a:off x="682625" y="4722813"/>
            <a:ext cx="5451475" cy="4471987"/>
          </a:xfrm>
          <a:noFill/>
          <a:ln/>
        </p:spPr>
        <p:txBody>
          <a:bodyPr lIns="93120" tIns="46561" rIns="93120" bIns="46561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7459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20" tIns="46561" rIns="93120" bIns="46561" anchor="b"/>
          <a:lstStyle/>
          <a:p>
            <a:pPr algn="r" defTabSz="915988"/>
            <a:fld id="{76712E2B-5791-43C8-9F7E-2B37FADFE4D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5988"/>
              <a:t>17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6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96035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0876E4D4-8F07-49F8-B59E-A74C3DE3882F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18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618510CE-6E0E-4A18-9359-48E2F47B72C1}" type="slidenum">
              <a:rPr lang="ru-RU" sz="1200">
                <a:latin typeface="Calibri" pitchFamily="34" charset="0"/>
              </a:rPr>
              <a:pPr algn="r" defTabSz="912813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3DEB3351-A784-41B9-A39C-0A7CEA130515}" type="slidenum">
              <a:rPr lang="ru-RU" sz="1200">
                <a:latin typeface="Calibri" pitchFamily="34" charset="0"/>
              </a:rPr>
              <a:pPr algn="r" defTabSz="912813"/>
              <a:t>20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ED1541D8-C0C5-4C38-B07A-17BF0E0EA6A0}" type="slidenum">
              <a:rPr lang="ru-RU" sz="1200">
                <a:latin typeface="Calibri" pitchFamily="34" charset="0"/>
              </a:rPr>
              <a:pPr algn="r" defTabSz="912813"/>
              <a:t>21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5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B66053B1-240D-438C-A620-71480F9B7E3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7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7C4A4BA3-6070-4C30-A2D7-5E484039671B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12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2419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2832" tIns="46417" rIns="92832" bIns="46417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12420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2" tIns="46417" rIns="92832" bIns="46417" anchor="b"/>
          <a:lstStyle/>
          <a:p>
            <a:pPr algn="r" defTabSz="915988"/>
            <a:fld id="{19A05146-1D9D-4C83-9C45-224873D2EC1F}" type="slidenum">
              <a:rPr lang="ru-RU" altLang="ru-RU" sz="1200">
                <a:solidFill>
                  <a:srgbClr val="000000"/>
                </a:solidFill>
              </a:rPr>
              <a:pPr algn="r" defTabSz="915988"/>
              <a:t>23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5" name="Rectangle 7"/>
          <p:cNvSpPr txBox="1">
            <a:spLocks noGrp="1" noChangeArrowheads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1A2E7D5B-CB48-4B1B-A213-49957F152B4B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19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9587" name="Заметки 2"/>
          <p:cNvSpPr>
            <a:spLocks noGrp="1"/>
          </p:cNvSpPr>
          <p:nvPr>
            <p:ph type="body" idx="1"/>
          </p:nvPr>
        </p:nvSpPr>
        <p:spPr>
          <a:xfrm>
            <a:off x="682625" y="4721225"/>
            <a:ext cx="5451475" cy="4475163"/>
          </a:xfrm>
          <a:noFill/>
          <a:ln/>
        </p:spPr>
        <p:txBody>
          <a:bodyPr lIns="93130" tIns="46566" rIns="93130" bIns="4656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19588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0" tIns="46566" rIns="93130" bIns="46566" anchor="b"/>
          <a:lstStyle/>
          <a:p>
            <a:pPr algn="r" defTabSz="915988"/>
            <a:fld id="{956DF1C0-2AA8-47B7-A621-C2E81C2EC3EA}" type="slidenum">
              <a:rPr lang="ru-RU" altLang="ru-RU" sz="1200">
                <a:solidFill>
                  <a:srgbClr val="000000"/>
                </a:solidFill>
              </a:rPr>
              <a:pPr algn="r" defTabSz="915988"/>
              <a:t>26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3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3683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7642EBD9-8F88-4836-9C2D-3BCF6283F972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77603" name="Номер слайда 3"/>
          <p:cNvSpPr txBox="1">
            <a:spLocks noGrp="1"/>
          </p:cNvSpPr>
          <p:nvPr/>
        </p:nvSpPr>
        <p:spPr bwMode="auto">
          <a:xfrm>
            <a:off x="3859213" y="9444038"/>
            <a:ext cx="29543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0" tIns="45585" rIns="91170" bIns="45585" anchor="b"/>
          <a:lstStyle/>
          <a:p>
            <a:pPr algn="r" defTabSz="914400"/>
            <a:fld id="{4D4DA346-C92C-4C27-8EB8-3625C586186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4400"/>
              <a:t>29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43D6139D-02BD-4887-943D-4A10845CEEDD}" type="slidenum">
              <a:rPr lang="ru-RU" sz="1200">
                <a:latin typeface="Calibri" pitchFamily="34" charset="0"/>
              </a:rPr>
              <a:pPr algn="r" defTabSz="912813"/>
              <a:t>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E762765A-6128-4221-81A3-3F3815A65FA3}" type="slidenum">
              <a:rPr lang="ru-RU" sz="1200">
                <a:latin typeface="Calibri" pitchFamily="34" charset="0"/>
              </a:rPr>
              <a:pPr algn="r" defTabSz="912813"/>
              <a:t>31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2EBA41C9-6933-4039-9668-0051FC83804F}" type="slidenum">
              <a:rPr lang="ru-RU" sz="1200">
                <a:latin typeface="Calibri" pitchFamily="34" charset="0"/>
              </a:rPr>
              <a:pPr algn="r" defTabSz="904875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4A936481-FBAB-47D0-B70E-A3D4B953C00A}" type="slidenum">
              <a:rPr lang="ru-RU" sz="1200">
                <a:latin typeface="Calibri" pitchFamily="34" charset="0"/>
              </a:rPr>
              <a:pPr algn="r" defTabSz="912813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04D3F441-C8D5-4891-948B-3F843470159A}" type="slidenum">
              <a:rPr lang="ru-RU" sz="1200">
                <a:latin typeface="Calibri" pitchFamily="34" charset="0"/>
              </a:rPr>
              <a:pPr algn="r" defTabSz="912813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57819650-8539-472F-8582-201336503CB0}" type="slidenum">
              <a:rPr lang="ru-RU" sz="1200">
                <a:latin typeface="Calibri" pitchFamily="34" charset="0"/>
              </a:rPr>
              <a:pPr algn="r" defTabSz="904875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0460B46B-2322-4609-A82C-1D9761060379}" type="slidenum">
              <a:rPr lang="ru-RU" sz="1200">
                <a:latin typeface="Calibri" pitchFamily="34" charset="0"/>
              </a:rPr>
              <a:pPr algn="r" defTabSz="904875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62388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02EC4A6-1A8B-4EC0-ACCA-C2086512E783}" type="slidenum">
              <a:rPr lang="ru-RU" sz="1200">
                <a:latin typeface="Calibri" pitchFamily="34" charset="0"/>
              </a:rPr>
              <a:pPr algn="r" defTabSz="904875"/>
              <a:t>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49300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54650" cy="4470400"/>
          </a:xfrm>
          <a:noFill/>
          <a:ln/>
        </p:spPr>
        <p:txBody>
          <a:bodyPr lIns="91968" tIns="45985" rIns="91968" bIns="45985"/>
          <a:lstStyle/>
          <a:p>
            <a:pPr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42" tIns="46422" rIns="92842" bIns="46422" anchor="b"/>
          <a:lstStyle/>
          <a:p>
            <a:pPr algn="r" defTabSz="912813"/>
            <a:fld id="{71A3085C-CE24-4853-807C-79CE9B661BA1}" type="slidenum">
              <a:rPr lang="ru-RU" sz="1200">
                <a:latin typeface="Calibri" pitchFamily="34" charset="0"/>
              </a:rPr>
              <a:pPr algn="r" defTabSz="912813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9300"/>
            <a:ext cx="4967287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2813"/>
            <a:ext cx="5451475" cy="4470400"/>
          </a:xfrm>
          <a:noFill/>
          <a:ln/>
        </p:spPr>
        <p:txBody>
          <a:bodyPr lIns="92842" tIns="46422" rIns="92842" bIns="46422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1A0132-4A63-4D2D-85CE-F3DBD505AFD7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067DCA-03ED-4241-BA68-9E9834620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9F92D5-2088-4116-92F6-F7D8CE82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BF030-19BD-407C-A5BF-EF4FFDA7E6A7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64EA-CF54-4A71-89B5-CA04F6DF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D3B8B-D2DD-43DE-8FBA-4BDC28AE3671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CC055-D105-4AC6-8EC2-CBAAA20F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41A446-0355-4A51-98E2-B9DF2403DEE7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D4B8C-461D-4AEB-814D-7C6980F99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12EF1-1F6B-407F-AACD-C5984FB488A6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D3C09-9E9D-46EB-A440-E6755565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0F2FC-29B1-4E9E-924F-2334A065EB8D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0EB952-2E69-479B-9D9D-50DC16286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D68A5-6FEF-4E6A-AF08-56A4EC8F70CF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E576B-1341-4B07-95C0-3047EA9CE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E438E-8D6B-430A-B5F5-07DFAD651475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67C3D-ACC9-4DF8-8CBA-C1015B8A5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10290B-4022-4B73-8585-30C0B29A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F3625B-C908-41C3-948F-87BD431C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2B3BB8-7678-4897-B2D9-B4D390E7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8F92C28-C792-4DF6-A214-23859994C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695A00-1A2C-42FA-B9F5-27ADB68F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C625B6-9DC2-49B3-A05A-0235036B6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29DA3C-DFD5-4B76-AB5A-4C51F835C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1763CD-4C8B-4BDF-A6AF-7B6884CD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75FC49-6B74-4792-BB6C-F9EC7BBD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B4A806-6A0B-4EBD-8505-FAC12315F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E71C97-4DB1-4145-A489-87B2B7DB7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3702F7-E917-4506-91C9-96CAC80CB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FC585E-0D5A-42D7-B706-AB0CF57D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485C72E-F783-4752-ADDB-6F0298F06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DC0858-4665-4FAF-AAF1-E2C639FC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00EACA-BFC7-42CB-BAF3-495603BA3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64A4D70-8EEE-448C-8254-09B2589A3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A77F63-32D5-4939-90EC-4B79CF34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D136C-17AC-4714-953C-72E60ACE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EE4482-45FC-4B2B-A51B-0C35F27FE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8A71F3-61ED-4464-9E0C-C5C4F416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896103-699F-4706-A7A8-8DD0C87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6F2E18-EE51-4FAE-93B4-15FE22636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32C951-946B-49CF-A6BE-09129C06F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F122FA-1973-406F-AE09-F8B21310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07A4A2-2967-4A3C-80A4-B07118AAE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763FAC-97A4-41B5-BB04-EB9D4DD3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FA3650-F856-44EA-B609-5E574874D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429D04-1E1A-4385-9951-BBC81974E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DF63FC-8E22-415D-B14F-3E62705C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25F39A-31AC-4907-A733-1E20872A4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0807796-FBEE-4811-8F48-D8AFBC73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5BDA5D-C903-42DB-948F-B868691FF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9187B8-844D-4D47-B225-5D646DC4B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910F30-12CA-437C-8022-F38FBFD8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4E29AD-60C6-4339-9EE1-53F491782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416BA2-A437-4B72-91C0-3B1EF428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C5A0638-E645-4A02-952F-B0ED56DB9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65B11A7-2306-4A07-9C92-37339C4D8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2C9B76-9749-4267-8F5A-9C584A7B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C6637EA-872D-47A4-90A1-4F97D657D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30CC82-2E3C-4FDA-B50E-86A683865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6C697C-9716-4341-9E21-234203F5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BF9786-7336-456C-8A5F-49DD0E94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C4AA91-DAEA-4E34-B25E-6428662BE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B4B472-784C-4751-AAC9-76FA703F8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ACFFCF-7647-427D-AB66-33B89E0B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A8B6FD-D138-46C9-86B2-E1F173F3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BB2D72-E4C1-49BF-AFC3-2E49DEAC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CAC20B-51FB-4B12-B0D4-BC0C940F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B534E8-B9D0-42A1-ACCB-0E725208B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A575EB-CB0C-4BAA-BBB4-07C17B279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69E6E6-DCE5-499F-978B-41EDC9ED7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5675EB-7D61-4C56-85EF-62A0A7D5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92AF960-EDD2-4F68-83FD-510B66427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955B05-BC5C-422A-89C6-8A12095C9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C6DC5F-4E37-4530-A67C-B5603F44CC9C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FF91E-D62A-4001-B6D4-4A28A806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0C9040-CFE0-4397-9A2E-9A199140A284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AFBF0-3687-4044-871E-AA7F5BD6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A3E296-1EA7-4E00-B69F-EE9834284375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2A8288-7D7F-4D18-ACC9-12A36E8C8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E47AB5-886C-4BD3-9BED-FB3DD8612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3AB18-5D0B-4E1C-AE91-72FFF3982EFF}" type="datetime1">
              <a:rPr lang="ru-RU" altLang="ru-RU"/>
              <a:pPr>
                <a:defRPr/>
              </a:pPr>
              <a:t>08.12.2015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FEE7A5A-CFC8-4CEC-8791-A350E2C4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A660AB-AD65-48B3-AD54-3F2DD2751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C6C7F3-22A4-47BB-980D-E27755F84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19D219-52CA-4090-819E-6D489C0B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9E28DF-73ED-4C59-AA4C-5D389CA47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8199F65-1D04-41FE-84FF-E89272166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31DAA5-3E59-4F1E-AC6C-93C9AC4C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69FA83-B1A9-4181-88AA-0FE824AA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78C4311-0F3A-4F58-BFBC-28946822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4881D0-476C-4CF2-8FD2-9EABBEEFB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FBA98A-5B3A-4392-8C6D-7DAD792ED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A86B1B-7A73-44D2-839A-5ED9BD72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4A9AF32-9447-4F9B-9E13-2E554F23D70B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0031087-812A-4AA4-92C5-518BD037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467ABC8-4A4F-4873-A1F7-FE91F3B0992B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E469EB3-04C5-44C0-964D-6320875F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7280156-1ADB-409B-AD33-BE2C1A96EACA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864C965-4019-4EC9-8E73-9C0B5CAF5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47D8BC-0811-48E6-A6A9-39376C493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0E60083-F696-47ED-ADD9-4303EC59A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FFDDFEB-A51D-4C12-96ED-3FFADA151C05}" type="datetime1">
              <a:rPr lang="ru-RU" altLang="ru-RU"/>
              <a:pPr>
                <a:defRPr/>
              </a:pPr>
              <a:t>08.12.2015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3F2291-E87B-4DEB-B823-75CDA573265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66C900-5D5E-4CCD-A454-ADA7BC43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7D6DDE-702D-4E0B-BB64-1FC651C1FE73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5D3663-B76D-4331-BF60-10F13B9BB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52A775-43EA-498E-8572-C22E97AE8CF1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D6E476-A38A-40C4-9AE9-AFE57079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38662D-9BDC-4B95-8CF0-960894688C1A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C28390-A2A9-4968-BF1D-E9A57B6E7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8C1928-428D-42EF-846E-F17BE2E4B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89B5A7-9866-4C0C-ADFA-816447CCD734}" type="datetime1">
              <a:rPr lang="ru-RU" altLang="ru-RU"/>
              <a:pPr>
                <a:defRPr/>
              </a:pPr>
              <a:t>08.12.2015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21CAE43-56A0-4BC4-AD0B-E4A22DB5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73FB076-C431-4136-8F64-79F3CD69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F0FFA5-6FC5-4C0F-A5E4-9B7E7266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DB247BB-FECF-4CB3-9D2A-B26C9290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8C1CAE8-8B0B-43CA-AFEA-3B34855A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4AC4AF-FE4D-4E1D-BEF1-0202FAA1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55A620-C4E3-48E7-8FC8-3A68A707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67386BE-8E1B-43CC-9766-537E95F16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9DD262-D20A-4B58-AD1F-A4F79AC0D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137C4F-75FF-4426-B23B-4F91A47C3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3EAD12-C3D1-42B0-A221-DC8941E2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9FF9F6D-B359-4021-893A-255FCF7A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72A3F-DE52-4911-AD4A-BFD97E1B7A5F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0BB8D-AC11-4E85-8B8F-49A9FB04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C2755-5D3F-4A35-9635-EEE2CFC55CD1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67F96-B581-4EF1-A5A8-CA83FA59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A185E-D4A8-48B3-A3AE-E5F2882AE02A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63E5A-EE55-40C4-A844-6867D0AA5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4CE23-80AD-41F0-95CA-AB4304AA95AD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EDD91-EC8C-4326-B7C3-D6953A82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08409-E95F-4A54-81B2-CC2F0850A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65E02-6D53-481C-954F-314054C1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5DFD68D-ED91-4772-886C-098669ABF245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A0F54AF-F266-493D-BE6D-E6CDE737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57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93B8F1-A42B-48A8-8A19-E2E64BD28BF4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EC2C3A-7E87-4C7A-BA62-B1F517A73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68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279D8ED-0F55-4DD3-8962-0BF13A3FC1D7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E9063721-DFEF-4A35-A754-DFA7E1C0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78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DEEC2A8-7446-4420-BA54-8AA2DE987F2F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95E2F78-AA8C-45B8-93BD-A3E80109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88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9D0203B-6216-4328-B22F-8004CD30D18E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2CE8F45-369D-4B20-9095-E890D12C8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7F6ED-0E5C-4A69-B109-C63835DDC63C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667DE-61B1-4664-8818-AC1EA454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7FD01-5777-49E5-B6E9-1F07CE8A7077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C7E68-05A8-4FF7-9817-0253897C2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9EA8A81-53FA-4FAB-A675-CF065D3382A0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448CF71-A5BB-48ED-93DA-A2F81DEE1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A7172B5-D85F-4D63-886A-99D9183AC829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53F82A2-F0CF-4BA7-9501-81BB156A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773DE7FC-4399-4157-BC00-98D0137C1E08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2E42E33-FD2C-47A7-B8F3-254CBC190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75CF8-1EE3-4421-9488-14BD462CCBB2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1D579-53A2-4C3B-A043-0505A376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406D5D4-FD77-4CFA-8866-252A621D97EA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B9B7E70-3A6A-4C32-9BD1-C9BE98E6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18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B5E0615-4830-4874-91ED-C6BEAD0F75F2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91F8CB7-1858-4363-BF75-72B28E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664BB21-A7AC-4B39-ACC5-0A64846D4138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30734B0-9B8E-4F86-8FEA-CE17F6BA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16EF854-A7C1-4ED4-80BB-D0707FDC11B1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E46CFE-6EE8-40B1-964B-9612A1DBE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A0C29ED-8E6E-405F-AECC-72FDD37096EF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F530C25-BACB-4D5B-9FDC-F9D3FC1C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B942407-A263-4783-AC3F-4D7F35CC91DF}" type="datetime1">
              <a:rPr lang="ru-RU" altLang="ru-RU"/>
              <a:pPr>
                <a:defRPr/>
              </a:pPr>
              <a:t>08.12.2015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BF93FA7-D182-4E26-9C24-1DD9CBE82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927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460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992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524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FE9E7-2F82-4047-9EC7-9045AD72409F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7756B-9C21-4B00-8A2C-1BD555B9E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F0A8A7A-7D34-42D2-9DF1-49BA63664C4E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44769EA-C4B4-448D-B752-F4B079B8C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B0C8EE-7DC6-4BCF-8C08-2584B726820C}" type="datetime1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C981DD3-B80F-4909-AD9C-B37730D40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8.jpeg"/><Relationship Id="rId7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Microsoft_Office_Excel_97-20036.xls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jpe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7.xls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_____Microsoft_Office_Excel_97-20039.xls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8.jpeg"/><Relationship Id="rId7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2.xls"/><Relationship Id="rId3" Type="http://schemas.openxmlformats.org/officeDocument/2006/relationships/image" Target="../media/image63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_____Microsoft_Office_Excel_97-200313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_____Microsoft_Office_Excel_97-200314.xls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_____Microsoft_Office_Excel_97-200315.xls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_____Microsoft_Office_Excel_97-200316.xls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_____Microsoft_Office_Excel_97-200317.xls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9" descr="800px-Стела_'Город_воинской_славы_Ржев'"/>
          <p:cNvPicPr>
            <a:picLocks noChangeAspect="1" noChangeArrowheads="1"/>
          </p:cNvPicPr>
          <p:nvPr/>
        </p:nvPicPr>
        <p:blipFill>
          <a:blip r:embed="rId3">
            <a:lum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A8929183-BADA-493C-90AF-44820F0B9A69}" type="slidenum">
              <a:rPr lang="ru-RU" smtClean="0"/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135171" name="WordArt 10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5040313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 </a:t>
            </a:r>
          </a:p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для граждан</a:t>
            </a:r>
          </a:p>
          <a:p>
            <a:pPr algn="ctr"/>
            <a:r>
              <a:rPr lang="ru-RU" sz="36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2016 год</a:t>
            </a:r>
          </a:p>
        </p:txBody>
      </p:sp>
      <p:sp>
        <p:nvSpPr>
          <p:cNvPr id="135172" name="WordArt 10"/>
          <p:cNvSpPr>
            <a:spLocks noChangeArrowheads="1" noChangeShapeType="1" noTextEdit="1"/>
          </p:cNvSpPr>
          <p:nvPr/>
        </p:nvSpPr>
        <p:spPr bwMode="auto">
          <a:xfrm>
            <a:off x="900113" y="5445125"/>
            <a:ext cx="72723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 проекту решения Ржевской городской Думы</a:t>
            </a:r>
          </a:p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"О бюджете муниципального образования</a:t>
            </a:r>
          </a:p>
          <a:p>
            <a:pPr algn="ctr"/>
            <a:r>
              <a:rPr lang="ru-RU" sz="2400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Тверской области "Города Ржев" на 2016 год"</a:t>
            </a:r>
          </a:p>
        </p:txBody>
      </p:sp>
      <p:pic>
        <p:nvPicPr>
          <p:cNvPr id="135173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4140200" y="188913"/>
            <a:ext cx="790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CCE96E02-0E71-4179-AAFF-987D15A471F1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145869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5872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873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874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5870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587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928662" y="1000108"/>
          <a:ext cx="7500989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46FEE56-6FD3-4EF3-8DF5-A6CF05CA9962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147907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791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912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913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7908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7909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910" name="Rectangle 1"/>
          <p:cNvSpPr>
            <a:spLocks noChangeArrowheads="1"/>
          </p:cNvSpPr>
          <p:nvPr/>
        </p:nvSpPr>
        <p:spPr bwMode="auto">
          <a:xfrm>
            <a:off x="500063" y="1142984"/>
            <a:ext cx="8072437" cy="40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Потребительский рынок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оборот по крупным и средним за 2014 год составил  14 788,7 млн.руб., за 9 месяцев 2015 года 9 949,8 млн.руб., что составило 99,2 % к соответствующему периоду прошлого года.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За прошедший период открылись: магазин «Мустанг» (Садовая, 41б),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Магнит-косметик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Краностроителей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30), «Пятерочка» (Елисеева), планируется открыть «Светофор»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Осташковское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21).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Оборот розничной торговли крупных и средних предприятий за 9 месяцев 2015 года составил 1 707,8 млн.руб., к соответствующему периоду прошлого года он снизился на 6,8%, при этом вырос оборот розничной торговли пищевыми продуктами на 14,7% и составил 1 262,7 млн.руб.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Оборот общественного питания крупных и средних предприятий за 9 месяцев снизился на 2% по сравнению с аналогичным периодов прошлого года и составил 35,0 млн.руб.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Объем платных услуг населению по крупным и средним предприятиям за 9 месяцев 2015 года составил 496,1 млн. руб., темп роста  к аналогичному периоду составляет 118,1%, в частности объем платных услуг вырос по парикмахерским и косметическим услугам, по ритуальным услугам, медицинским услугам, ветеринарным услугам, услугам учреждений культуры и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854CD9A3-E9E8-41C9-BA66-DA741529710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148931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8936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937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938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89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89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8934" name="Rectangle 1"/>
          <p:cNvSpPr>
            <a:spLocks noChangeArrowheads="1"/>
          </p:cNvSpPr>
          <p:nvPr/>
        </p:nvSpPr>
        <p:spPr bwMode="auto">
          <a:xfrm>
            <a:off x="571472" y="1000125"/>
            <a:ext cx="82153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ru-RU" b="1" u="sng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Демографическая </a:t>
            </a:r>
            <a:r>
              <a:rPr lang="ru-RU" b="1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ситуация</a:t>
            </a:r>
          </a:p>
          <a:p>
            <a:pPr algn="ctr"/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Ежегодно численность населения по городу Ржеву сокращается в связи с тем, что смертность превышает рождаемость. 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численность населения на 01.01.2015 составила 60334 человека. За 2014 год умерло 1150 человек, родилось 542 человека, убыль населения составила 608 человек. Прибыло в город Ржев 1592 человека, убыло - 1480 человек, миграционный прирост составил 112 человек. За 9 месяцев 2015 года родилось 488 человек, умерло 782 человека, в том числе до 1 года – 6 человек, естественная убыль – 294 человека, миграционный прирост за 9 месяцев 2015 года составил 10 человек (прибыло 1184, выбыло 1174).</a:t>
            </a:r>
          </a:p>
          <a:p>
            <a:pPr algn="just"/>
            <a:endParaRPr lang="ru-RU" sz="1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928794" y="3214686"/>
          <a:ext cx="523875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8F0235E2-AF71-44B0-AA61-7608BBE5FFA0}" type="slidenum">
              <a:rPr lang="ru-RU" sz="1400">
                <a:latin typeface="+mn-lt"/>
                <a:cs typeface="+mn-cs"/>
              </a:rPr>
              <a:pPr algn="r">
                <a:defRPr/>
              </a:pPr>
              <a:t>13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1149955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9956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957" name="TextBox 17"/>
          <p:cNvSpPr txBox="1">
            <a:spLocks noChangeArrowheads="1"/>
          </p:cNvSpPr>
          <p:nvPr/>
        </p:nvSpPr>
        <p:spPr bwMode="auto">
          <a:xfrm>
            <a:off x="2133600" y="1787525"/>
            <a:ext cx="1217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02" tIns="45430" rIns="90802" bIns="45430">
            <a:spAutoFit/>
          </a:bodyPr>
          <a:lstStyle/>
          <a:p>
            <a:r>
              <a:rPr lang="ru-RU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  <a:endParaRPr lang="en-US" sz="1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9958" name="WordArt 8"/>
          <p:cNvSpPr>
            <a:spLocks noChangeArrowheads="1" noChangeShapeType="1" noTextEdit="1"/>
          </p:cNvSpPr>
          <p:nvPr/>
        </p:nvSpPr>
        <p:spPr bwMode="auto">
          <a:xfrm>
            <a:off x="1476375" y="1989138"/>
            <a:ext cx="604837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99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Общие</a:t>
            </a:r>
          </a:p>
          <a:p>
            <a:pPr algn="ctr"/>
            <a:r>
              <a:rPr lang="ru-RU" sz="4400" b="1" i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99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характеристики </a:t>
            </a:r>
          </a:p>
          <a:p>
            <a:pPr algn="ctr"/>
            <a:r>
              <a:rPr lang="ru-RU" sz="4400" b="1" i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99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бюджета города Ржева  </a:t>
            </a:r>
          </a:p>
          <a:p>
            <a:pPr algn="ctr"/>
            <a:r>
              <a:rPr lang="ru-RU" sz="4400" b="1" i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6699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на 2016 год</a:t>
            </a:r>
          </a:p>
        </p:txBody>
      </p:sp>
      <p:pic>
        <p:nvPicPr>
          <p:cNvPr id="1149959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7C9B3C37-DEE6-45D7-820B-93F47AACBD0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185795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185804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5805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580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5796" name="Rectangle 38"/>
          <p:cNvSpPr>
            <a:spLocks noChangeArrowheads="1"/>
          </p:cNvSpPr>
          <p:nvPr/>
        </p:nvSpPr>
        <p:spPr bwMode="auto">
          <a:xfrm>
            <a:off x="1331913" y="260350"/>
            <a:ext cx="7200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700" b="1">
                <a:solidFill>
                  <a:schemeClr val="bg1"/>
                </a:solidFill>
                <a:latin typeface="Georgia" pitchFamily="18" charset="0"/>
              </a:rPr>
              <a:t>Составление проекта бюджета города Ржева  основывается  на:</a:t>
            </a:r>
          </a:p>
        </p:txBody>
      </p:sp>
      <p:pic>
        <p:nvPicPr>
          <p:cNvPr id="1185797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629" name="Documents"/>
          <p:cNvSpPr>
            <a:spLocks noEditPoints="1" noChangeArrowheads="1"/>
          </p:cNvSpPr>
          <p:nvPr/>
        </p:nvSpPr>
        <p:spPr bwMode="auto">
          <a:xfrm rot="16200000">
            <a:off x="6299995" y="3933031"/>
            <a:ext cx="1439862" cy="24479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Муниципальных программах города Ржева</a:t>
            </a:r>
          </a:p>
        </p:txBody>
      </p:sp>
      <p:sp>
        <p:nvSpPr>
          <p:cNvPr id="1134628" name="Documents"/>
          <p:cNvSpPr>
            <a:spLocks noEditPoints="1" noChangeArrowheads="1"/>
          </p:cNvSpPr>
          <p:nvPr/>
        </p:nvSpPr>
        <p:spPr bwMode="auto">
          <a:xfrm rot="16200000">
            <a:off x="3960018" y="3177382"/>
            <a:ext cx="1585913" cy="2952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Основных направлениях бюджетной и налоговой политики города Ржева на 2016-2018 годы</a:t>
            </a:r>
          </a:p>
        </p:txBody>
      </p:sp>
      <p:sp>
        <p:nvSpPr>
          <p:cNvPr id="1134627" name="Documents"/>
          <p:cNvSpPr>
            <a:spLocks noEditPoints="1" noChangeArrowheads="1"/>
          </p:cNvSpPr>
          <p:nvPr/>
        </p:nvSpPr>
        <p:spPr bwMode="auto">
          <a:xfrm rot="16200000">
            <a:off x="1547813" y="2636838"/>
            <a:ext cx="1584325" cy="30257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Прогнозе социально-экономического развития города Ржева на 2016 год и на период до 2018 года</a:t>
            </a:r>
          </a:p>
        </p:txBody>
      </p:sp>
      <p:sp>
        <p:nvSpPr>
          <p:cNvPr id="1134626" name="Documents"/>
          <p:cNvSpPr>
            <a:spLocks noEditPoints="1" noChangeArrowheads="1"/>
          </p:cNvSpPr>
          <p:nvPr/>
        </p:nvSpPr>
        <p:spPr bwMode="auto">
          <a:xfrm rot="16200000">
            <a:off x="5833269" y="1375569"/>
            <a:ext cx="1511300" cy="25923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Проекте закона Тверской области «Об областном бюджете Тверской области на 2016 год»</a:t>
            </a:r>
          </a:p>
        </p:txBody>
      </p:sp>
      <p:sp>
        <p:nvSpPr>
          <p:cNvPr id="1134625" name="Documents"/>
          <p:cNvSpPr>
            <a:spLocks noEditPoints="1" noChangeArrowheads="1"/>
          </p:cNvSpPr>
          <p:nvPr/>
        </p:nvSpPr>
        <p:spPr bwMode="auto">
          <a:xfrm rot="16200000">
            <a:off x="3528219" y="943769"/>
            <a:ext cx="1511300" cy="25923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Бюджетном послании Губернатора Тверской области</a:t>
            </a:r>
          </a:p>
        </p:txBody>
      </p:sp>
      <p:sp>
        <p:nvSpPr>
          <p:cNvPr id="1134624" name="Documents"/>
          <p:cNvSpPr>
            <a:spLocks noEditPoints="1" noChangeArrowheads="1"/>
          </p:cNvSpPr>
          <p:nvPr/>
        </p:nvSpPr>
        <p:spPr bwMode="auto">
          <a:xfrm rot="16200000">
            <a:off x="1440657" y="511969"/>
            <a:ext cx="1511300" cy="2592387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Бюджетном послании Президента Российской Федерации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E3C609D-F460-4A85-927F-0C1D97BCD993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15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46471" name="Group 39"/>
          <p:cNvGraphicFramePr>
            <a:graphicFrameLocks noGrp="1"/>
          </p:cNvGraphicFramePr>
          <p:nvPr/>
        </p:nvGraphicFramePr>
        <p:xfrm>
          <a:off x="179388" y="1125538"/>
          <a:ext cx="8785225" cy="5272218"/>
        </p:xfrm>
        <a:graphic>
          <a:graphicData uri="http://schemas.openxmlformats.org/drawingml/2006/table">
            <a:tbl>
              <a:tblPr/>
              <a:tblGrid>
                <a:gridCol w="288925"/>
                <a:gridCol w="84963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pSp>
        <p:nvGrpSpPr>
          <p:cNvPr id="1187866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18786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7867" name="Rectangle 38"/>
          <p:cNvSpPr>
            <a:spLocks noChangeArrowheads="1"/>
          </p:cNvSpPr>
          <p:nvPr/>
        </p:nvSpPr>
        <p:spPr bwMode="auto">
          <a:xfrm>
            <a:off x="1331913" y="0"/>
            <a:ext cx="7526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chemeClr val="bg1"/>
                </a:solidFill>
                <a:latin typeface="Georgia" pitchFamily="18" charset="0"/>
              </a:rPr>
              <a:t>Основные приоритеты бюджетной политики </a:t>
            </a:r>
            <a:endParaRPr lang="en-US" sz="1900" b="1">
              <a:solidFill>
                <a:schemeClr val="bg1"/>
              </a:solidFill>
              <a:latin typeface="Georgia" pitchFamily="18" charset="0"/>
            </a:endParaRPr>
          </a:p>
          <a:p>
            <a:pPr algn="ctr" defTabSz="914400"/>
            <a:r>
              <a:rPr lang="ru-RU" sz="1900" b="1">
                <a:solidFill>
                  <a:schemeClr val="bg1"/>
                </a:solidFill>
                <a:latin typeface="Georgia" pitchFamily="18" charset="0"/>
              </a:rPr>
              <a:t>города Ржева на 2016 -2018 годы:</a:t>
            </a:r>
          </a:p>
        </p:txBody>
      </p:sp>
      <p:pic>
        <p:nvPicPr>
          <p:cNvPr id="1187868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20721D4B-E650-44EA-BC75-8C1FAC5AD455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47482" name="Group 26"/>
          <p:cNvGraphicFramePr>
            <a:graphicFrameLocks noGrp="1"/>
          </p:cNvGraphicFramePr>
          <p:nvPr/>
        </p:nvGraphicFramePr>
        <p:xfrm>
          <a:off x="0" y="765175"/>
          <a:ext cx="9144000" cy="609282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31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53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продолжения работы комиссии по укреплению налоговой дисциплины,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совершенствования информационного взаимодействия с федеральной налоговой службой,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органами, осуществляющими деятельность в сфере регистрации объектов налогообложения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недвижимости,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муниципального земельного контроля.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Активизация работы по распространению патентной системы налогообложения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95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Увеличение доходов от использования и продажи имущества, за счет повышения эффективности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управления муниципальной собственностью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принятия мер по повышению эффективности работы муниципальных предприятий,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активизации работы по организации и проведению торгов по предоставлению права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заключение договоров аренды муниципального имущества;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усиления проверочной работы по выявлению нецелевого, незаконно используемого имущества 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земельных участков, а также неиспользуемых или неэффективно используемых объектов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муниципальной собственности;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претензионно-исковой работы.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Продолжение работы по оптимизации налоговых льгот и освобождений.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</a:t>
                      </a:r>
                    </a:p>
                    <a:p>
                      <a:pPr marL="400050" marR="0" lvl="0" indent="-400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Введение на территории города Ржева механизма налогообложения  имущества физических лиц  исходя из кадастровой стоимости объектов недвижимого имущества.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grpSp>
        <p:nvGrpSpPr>
          <p:cNvPr id="1189906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18990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991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991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9907" name="Rectangle 38"/>
          <p:cNvSpPr>
            <a:spLocks noChangeArrowheads="1"/>
          </p:cNvSpPr>
          <p:nvPr/>
        </p:nvSpPr>
        <p:spPr bwMode="auto">
          <a:xfrm>
            <a:off x="1331913" y="0"/>
            <a:ext cx="75263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700" b="1">
                <a:solidFill>
                  <a:schemeClr val="bg1"/>
                </a:solidFill>
                <a:latin typeface="Georgia" pitchFamily="18" charset="0"/>
              </a:rPr>
              <a:t>Основные направления деятельности Администрации города Ржева по повышению доходов бюджета города Ржева</a:t>
            </a:r>
            <a:r>
              <a:rPr lang="ru-RU" sz="1900" b="1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189908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Прямоугольник 12"/>
          <p:cNvSpPr>
            <a:spLocks noChangeArrowheads="1"/>
          </p:cNvSpPr>
          <p:nvPr/>
        </p:nvSpPr>
        <p:spPr bwMode="auto">
          <a:xfrm>
            <a:off x="1258888" y="0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Основные параметры бюджета города Ржева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в 20</a:t>
            </a:r>
            <a:r>
              <a:rPr lang="en-US" sz="20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4 – 2016 годах</a:t>
            </a:r>
          </a:p>
        </p:txBody>
      </p:sp>
      <p:graphicFrame>
        <p:nvGraphicFramePr>
          <p:cNvPr id="145540" name="Group 132"/>
          <p:cNvGraphicFramePr>
            <a:graphicFrameLocks noGrp="1"/>
          </p:cNvGraphicFramePr>
          <p:nvPr/>
        </p:nvGraphicFramePr>
        <p:xfrm>
          <a:off x="250825" y="981075"/>
          <a:ext cx="8569325" cy="5456564"/>
        </p:xfrm>
        <a:graphic>
          <a:graphicData uri="http://schemas.openxmlformats.org/drawingml/2006/table">
            <a:tbl>
              <a:tblPr/>
              <a:tblGrid>
                <a:gridCol w="2952750"/>
                <a:gridCol w="1296988"/>
                <a:gridCol w="1511300"/>
                <a:gridCol w="1368425"/>
                <a:gridCol w="1439862"/>
              </a:tblGrid>
              <a:tr h="130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66"/>
                        </a:gs>
                        <a:gs pos="50000">
                          <a:srgbClr val="BDFFBD"/>
                        </a:gs>
                        <a:gs pos="100000">
                          <a:srgbClr val="3399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2014 год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66"/>
                        </a:gs>
                        <a:gs pos="50000">
                          <a:srgbClr val="BDFFBD"/>
                        </a:gs>
                        <a:gs pos="100000">
                          <a:srgbClr val="3399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2015 год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(решение Ржевской городской Думы №22 от 25.12.2014)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66"/>
                        </a:gs>
                        <a:gs pos="50000">
                          <a:srgbClr val="BDFFBD"/>
                        </a:gs>
                        <a:gs pos="100000">
                          <a:srgbClr val="3399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2015 год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ред. от 30.09.2015)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66"/>
                        </a:gs>
                        <a:gs pos="50000">
                          <a:srgbClr val="BDFFBD"/>
                        </a:gs>
                        <a:gs pos="100000">
                          <a:srgbClr val="3399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прогнозные параметры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год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66"/>
                        </a:gs>
                        <a:gs pos="50000">
                          <a:srgbClr val="BDFFBD"/>
                        </a:gs>
                        <a:gs pos="100000">
                          <a:srgbClr val="339966"/>
                        </a:gs>
                      </a:gsLst>
                      <a:lin ang="5400000" scaled="1"/>
                    </a:gra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855 694,2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727 503,3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828 229,2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790 752,7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5052" marR="550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364 205,6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370 127,0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370 913,9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372 143,0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без доп. норматива</a:t>
                      </a:r>
                    </a:p>
                  </a:txBody>
                  <a:tcPr marL="55052" marR="550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317 455,4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316 294,0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317 080,9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323 169,0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5052" marR="550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491 488,6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357 376,3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457 315,3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418 609,7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kumimoji="0" 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субсидии на выравнивание)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23 822,9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17 436,0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36 023,0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65 256,0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средства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467 120,1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338 540,3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419 892,3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351 953,7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иной деятельности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</a:tr>
              <a:tr h="218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882 624,8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755 704,7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873 087,4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798 468,9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436 438,8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336 655,3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425 876,4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348 345,4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35 081,1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1 885,0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18 894,3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3 608,3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408 352,1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413 364,4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424 516,7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441 768,2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ПД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2 752,8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EBAF"/>
                    </a:solidFill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-26 930,6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-28 201,4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-44 858,2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-7 716,2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остатков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30 010,5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24 878,4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без остатков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19B"/>
                    </a:solidFill>
                  </a:tcPr>
                </a:tc>
              </a:tr>
            </a:tbl>
          </a:graphicData>
        </a:graphic>
      </p:graphicFrame>
      <p:pic>
        <p:nvPicPr>
          <p:cNvPr id="146545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334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546" name="Text Box 124"/>
          <p:cNvSpPr txBox="1">
            <a:spLocks noChangeArrowheads="1"/>
          </p:cNvSpPr>
          <p:nvPr/>
        </p:nvSpPr>
        <p:spPr bwMode="auto">
          <a:xfrm>
            <a:off x="217646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ru-RU"/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314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866318" name="Picture 15" descr="222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6319" name="Picture 15" descr="222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6320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6315" name="TextBox 18"/>
          <p:cNvSpPr txBox="1">
            <a:spLocks noChangeArrowheads="1"/>
          </p:cNvSpPr>
          <p:nvPr/>
        </p:nvSpPr>
        <p:spPr bwMode="auto">
          <a:xfrm>
            <a:off x="1619250" y="0"/>
            <a:ext cx="683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Основные параметры бюджета города Ржева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2014-2016 годы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908050"/>
          <a:ext cx="9172575" cy="577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866317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5DB64B05-5D2F-45EF-9C6F-AC9AAEB4B918}" type="slidenum">
              <a:rPr lang="ru-RU" sz="1400">
                <a:latin typeface="+mn-lt"/>
                <a:cs typeface="+mn-cs"/>
              </a:rPr>
              <a:pPr algn="r">
                <a:defRPr/>
              </a:pPr>
              <a:t>19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1198083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084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086" name="WordArt 8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67691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Доходы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 </a:t>
            </a:r>
          </a:p>
          <a:p>
            <a:pPr algn="ctr"/>
            <a:r>
              <a:rPr lang="ru-RU" sz="4000" b="1" i="1" kern="10" spc="80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на 2016 год</a:t>
            </a:r>
          </a:p>
        </p:txBody>
      </p:sp>
      <p:pic>
        <p:nvPicPr>
          <p:cNvPr id="1198087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image_image_745957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011863" y="3500438"/>
            <a:ext cx="31321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11" descr="540px-Могила_генерала_Куприянова_(Ржев)"/>
          <p:cNvPicPr>
            <a:picLocks noChangeAspect="1" noChangeArrowheads="1"/>
          </p:cNvPicPr>
          <p:nvPr/>
        </p:nvPicPr>
        <p:blipFill>
          <a:blip r:embed="rId4">
            <a:lum contrast="-12000"/>
          </a:blip>
          <a:srcRect/>
          <a:stretch>
            <a:fillRect/>
          </a:stretch>
        </p:blipFill>
        <p:spPr bwMode="auto">
          <a:xfrm>
            <a:off x="2916238" y="5157788"/>
            <a:ext cx="30956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9" descr="3f5f6895b14e"/>
          <p:cNvPicPr>
            <a:picLocks noChangeAspect="1" noChangeArrowheads="1"/>
          </p:cNvPicPr>
          <p:nvPr/>
        </p:nvPicPr>
        <p:blipFill>
          <a:blip r:embed="rId5">
            <a:lum bright="30000" contrast="24000"/>
          </a:blip>
          <a:srcRect/>
          <a:stretch>
            <a:fillRect/>
          </a:stretch>
        </p:blipFill>
        <p:spPr bwMode="auto">
          <a:xfrm>
            <a:off x="0" y="3429000"/>
            <a:ext cx="29162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15" descr="fotosmall"/>
          <p:cNvPicPr>
            <a:picLocks noChangeAspect="1" noChangeArrowheads="1"/>
          </p:cNvPicPr>
          <p:nvPr/>
        </p:nvPicPr>
        <p:blipFill>
          <a:blip r:embed="rId6">
            <a:lum bright="30000" contrast="12000"/>
          </a:blip>
          <a:srcRect/>
          <a:stretch>
            <a:fillRect/>
          </a:stretch>
        </p:blipFill>
        <p:spPr bwMode="auto">
          <a:xfrm>
            <a:off x="2843213" y="2420938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9" descr="information_items_147545"/>
          <p:cNvPicPr>
            <a:picLocks noChangeAspect="1" noChangeArrowheads="1"/>
          </p:cNvPicPr>
          <p:nvPr/>
        </p:nvPicPr>
        <p:blipFill>
          <a:blip r:embed="rId7">
            <a:lum bright="24000" contrast="24000"/>
          </a:blip>
          <a:srcRect/>
          <a:stretch>
            <a:fillRect/>
          </a:stretch>
        </p:blipFill>
        <p:spPr bwMode="auto">
          <a:xfrm>
            <a:off x="0" y="5129213"/>
            <a:ext cx="29876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12" descr="11172_1"/>
          <p:cNvPicPr>
            <a:picLocks noChangeAspect="1" noChangeArrowheads="1"/>
          </p:cNvPicPr>
          <p:nvPr/>
        </p:nvPicPr>
        <p:blipFill>
          <a:blip r:embed="rId8">
            <a:lum bright="12000" contrast="-18000"/>
          </a:blip>
          <a:srcRect/>
          <a:stretch>
            <a:fillRect/>
          </a:stretch>
        </p:blipFill>
        <p:spPr bwMode="auto">
          <a:xfrm>
            <a:off x="3132138" y="0"/>
            <a:ext cx="2987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8" descr="0_ba046_fdd69ee8_XXL"/>
          <p:cNvPicPr>
            <a:picLocks noChangeAspect="1" noChangeArrowheads="1"/>
          </p:cNvPicPr>
          <p:nvPr/>
        </p:nvPicPr>
        <p:blipFill>
          <a:blip r:embed="rId9">
            <a:lum bright="24000"/>
          </a:blip>
          <a:srcRect/>
          <a:stretch>
            <a:fillRect/>
          </a:stretch>
        </p:blipFill>
        <p:spPr bwMode="auto">
          <a:xfrm>
            <a:off x="5975350" y="1773238"/>
            <a:ext cx="31686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14" descr="dobro-pozhalovat-v-mdou-detskij-sad-4-goroda-rzheva-tverskoj-oblasti-1-mladshaya-gruppa-kolobok-1-640x426"/>
          <p:cNvPicPr>
            <a:picLocks noChangeAspect="1" noChangeArrowheads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5940425" y="5157788"/>
            <a:ext cx="32035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18" descr="xw_1101263"/>
          <p:cNvPicPr>
            <a:picLocks noChangeAspect="1" noChangeArrowheads="1"/>
          </p:cNvPicPr>
          <p:nvPr/>
        </p:nvPicPr>
        <p:blipFill>
          <a:blip r:embed="rId11">
            <a:lum bright="18000" contrast="12000"/>
          </a:blip>
          <a:srcRect/>
          <a:stretch>
            <a:fillRect/>
          </a:stretch>
        </p:blipFill>
        <p:spPr bwMode="auto">
          <a:xfrm>
            <a:off x="0" y="1773238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3" descr="8728903woa"/>
          <p:cNvPicPr>
            <a:picLocks noChangeAspect="1" noChangeArrowheads="1"/>
          </p:cNvPicPr>
          <p:nvPr/>
        </p:nvPicPr>
        <p:blipFill>
          <a:blip r:embed="rId12">
            <a:lum bright="6000" contrast="-6000"/>
          </a:blip>
          <a:srcRect/>
          <a:stretch>
            <a:fillRect/>
          </a:stretch>
        </p:blipFill>
        <p:spPr bwMode="auto">
          <a:xfrm>
            <a:off x="6084888" y="0"/>
            <a:ext cx="30591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D38B499E-FC12-49E3-B729-BAC4273DF8B7}" type="slidenum">
              <a:rPr lang="ru-RU" sz="14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7228" name="WordArt 10"/>
          <p:cNvSpPr>
            <a:spLocks noChangeArrowheads="1" noChangeShapeType="1" noTextEdit="1"/>
          </p:cNvSpPr>
          <p:nvPr/>
        </p:nvSpPr>
        <p:spPr bwMode="auto">
          <a:xfrm>
            <a:off x="1187450" y="2276475"/>
            <a:ext cx="69850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Бюджет для граждан — </a:t>
            </a:r>
          </a:p>
          <a:p>
            <a:pPr algn="ctr"/>
            <a:endParaRPr lang="ru-RU" sz="2800" b="1" kern="10">
              <a:ln w="12700">
                <a:solidFill>
                  <a:srgbClr val="003366"/>
                </a:solidFill>
                <a:round/>
                <a:headEnd/>
                <a:tailEnd/>
              </a:ln>
              <a:solidFill>
                <a:srgbClr val="3333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аналитический документ, </a:t>
            </a:r>
          </a:p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содержащий основные положения решения </a:t>
            </a:r>
          </a:p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 бюджете города Ржева на 2016 год</a:t>
            </a:r>
          </a:p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доступной для широкого круга</a:t>
            </a:r>
          </a:p>
          <a:p>
            <a:pPr algn="ctr"/>
            <a:r>
              <a:rPr lang="ru-RU" sz="2800" b="1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заинтересованных пользователей форме</a:t>
            </a:r>
          </a:p>
          <a:p>
            <a:pPr algn="ctr"/>
            <a:endParaRPr lang="ru-RU" sz="2800" b="1" kern="10">
              <a:ln w="12700">
                <a:solidFill>
                  <a:srgbClr val="003366"/>
                </a:solidFill>
                <a:round/>
                <a:headEnd/>
                <a:tailEnd/>
              </a:ln>
              <a:solidFill>
                <a:srgbClr val="3333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7229" name="Picture 17" descr="OlgaNovikova"/>
          <p:cNvPicPr>
            <a:picLocks noChangeAspect="1" noChangeArrowheads="1"/>
          </p:cNvPicPr>
          <p:nvPr/>
        </p:nvPicPr>
        <p:blipFill>
          <a:blip r:embed="rId13">
            <a:lum bright="12000" contrast="-24000"/>
          </a:blip>
          <a:srcRect/>
          <a:stretch>
            <a:fillRect/>
          </a:stretch>
        </p:blipFill>
        <p:spPr bwMode="auto">
          <a:xfrm>
            <a:off x="0" y="0"/>
            <a:ext cx="32035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78C54FD-F255-48AD-8A95-E272BA5093ED}" type="slidenum">
              <a:rPr lang="ru-RU" sz="1400">
                <a:latin typeface="+mn-lt"/>
                <a:cs typeface="+mn-cs"/>
              </a:rPr>
              <a:pPr algn="r">
                <a:defRPr/>
              </a:pPr>
              <a:t>20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611188" y="620713"/>
            <a:ext cx="7993062" cy="558800"/>
          </a:xfrm>
          <a:prstGeom prst="rect">
            <a:avLst/>
          </a:prstGeom>
          <a:solidFill>
            <a:srgbClr val="99CC00">
              <a:alpha val="37000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lIns="90802" tIns="45430" rIns="90802" bIns="45430" anchor="ctr" anchorCtr="1">
            <a:spAutoFit/>
          </a:bodyPr>
          <a:lstStyle/>
          <a:p>
            <a:pPr algn="ctr">
              <a:defRPr/>
            </a:pPr>
            <a:r>
              <a:rPr lang="ru-RU" sz="30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Доходы  бюджета  города  Ржева</a:t>
            </a:r>
          </a:p>
        </p:txBody>
      </p:sp>
      <p:sp>
        <p:nvSpPr>
          <p:cNvPr id="1201156" name="Line 32"/>
          <p:cNvSpPr>
            <a:spLocks noChangeShapeType="1"/>
          </p:cNvSpPr>
          <p:nvPr/>
        </p:nvSpPr>
        <p:spPr bwMode="auto">
          <a:xfrm>
            <a:off x="6516688" y="1989138"/>
            <a:ext cx="792162" cy="5762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57" name="Line 32"/>
          <p:cNvSpPr>
            <a:spLocks noChangeShapeType="1"/>
          </p:cNvSpPr>
          <p:nvPr/>
        </p:nvSpPr>
        <p:spPr bwMode="auto">
          <a:xfrm>
            <a:off x="4572000" y="1989138"/>
            <a:ext cx="0" cy="5032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58" name="Line 32"/>
          <p:cNvSpPr>
            <a:spLocks noChangeShapeType="1"/>
          </p:cNvSpPr>
          <p:nvPr/>
        </p:nvSpPr>
        <p:spPr bwMode="auto">
          <a:xfrm flipH="1">
            <a:off x="1619250" y="1989138"/>
            <a:ext cx="431800" cy="2889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59" name="Прямоугольник 12"/>
          <p:cNvSpPr>
            <a:spLocks noChangeArrowheads="1"/>
          </p:cNvSpPr>
          <p:nvPr/>
        </p:nvSpPr>
        <p:spPr bwMode="auto">
          <a:xfrm>
            <a:off x="1908175" y="1484313"/>
            <a:ext cx="4968875" cy="463550"/>
          </a:xfrm>
          <a:prstGeom prst="rect">
            <a:avLst/>
          </a:prstGeom>
          <a:solidFill>
            <a:srgbClr val="4376B3">
              <a:alpha val="36862"/>
            </a:srgbClr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973735"/>
                </a:solidFill>
                <a:latin typeface="Georgia" pitchFamily="18" charset="0"/>
              </a:rPr>
              <a:t>формируются в соответствии с</a:t>
            </a:r>
            <a:r>
              <a:rPr lang="ru-RU" sz="2400" b="1">
                <a:solidFill>
                  <a:srgbClr val="973735"/>
                </a:solidFill>
                <a:latin typeface="Georgia" pitchFamily="18" charset="0"/>
              </a:rPr>
              <a:t>:</a:t>
            </a:r>
            <a:endParaRPr lang="ru-RU" sz="2800" b="1">
              <a:solidFill>
                <a:srgbClr val="973735"/>
              </a:solidFill>
              <a:latin typeface="Georgia" pitchFamily="18" charset="0"/>
            </a:endParaRPr>
          </a:p>
        </p:txBody>
      </p:sp>
      <p:sp>
        <p:nvSpPr>
          <p:cNvPr id="1201160" name="Прямоугольник 12"/>
          <p:cNvSpPr>
            <a:spLocks noChangeArrowheads="1"/>
          </p:cNvSpPr>
          <p:nvPr/>
        </p:nvSpPr>
        <p:spPr bwMode="auto">
          <a:xfrm>
            <a:off x="2843213" y="3860800"/>
            <a:ext cx="3241675" cy="403225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663300"/>
                </a:solidFill>
                <a:latin typeface="Georgia" pitchFamily="18" charset="0"/>
              </a:rPr>
              <a:t>на основе:</a:t>
            </a:r>
            <a:endParaRPr lang="ru-RU" sz="2400" b="1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201161" name="Line 32"/>
          <p:cNvSpPr>
            <a:spLocks noChangeShapeType="1"/>
          </p:cNvSpPr>
          <p:nvPr/>
        </p:nvSpPr>
        <p:spPr bwMode="auto">
          <a:xfrm flipH="1">
            <a:off x="1692275" y="4292600"/>
            <a:ext cx="129540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62" name="Line 32"/>
          <p:cNvSpPr>
            <a:spLocks noChangeShapeType="1"/>
          </p:cNvSpPr>
          <p:nvPr/>
        </p:nvSpPr>
        <p:spPr bwMode="auto">
          <a:xfrm>
            <a:off x="4572000" y="4292600"/>
            <a:ext cx="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63" name="Line 32"/>
          <p:cNvSpPr>
            <a:spLocks noChangeShapeType="1"/>
          </p:cNvSpPr>
          <p:nvPr/>
        </p:nvSpPr>
        <p:spPr bwMode="auto">
          <a:xfrm>
            <a:off x="6011863" y="4292600"/>
            <a:ext cx="1439862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01164" name="AutoShape 18"/>
          <p:cNvSpPr>
            <a:spLocks noChangeArrowheads="1"/>
          </p:cNvSpPr>
          <p:nvPr/>
        </p:nvSpPr>
        <p:spPr bwMode="auto">
          <a:xfrm>
            <a:off x="395288" y="2349500"/>
            <a:ext cx="2593975" cy="935038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Бюджетным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Российской Федерации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01165" name="AutoShape 19"/>
          <p:cNvSpPr>
            <a:spLocks noChangeArrowheads="1"/>
          </p:cNvSpPr>
          <p:nvPr/>
        </p:nvSpPr>
        <p:spPr bwMode="auto">
          <a:xfrm>
            <a:off x="3276600" y="2492375"/>
            <a:ext cx="2520950" cy="935038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о налогах и сборах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01166" name="AutoShape 20"/>
          <p:cNvSpPr>
            <a:spLocks noChangeArrowheads="1"/>
          </p:cNvSpPr>
          <p:nvPr/>
        </p:nvSpPr>
        <p:spPr bwMode="auto">
          <a:xfrm>
            <a:off x="6084888" y="263683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1">
              <a:alpha val="47058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об иных обязательных</a:t>
            </a:r>
          </a:p>
          <a:p>
            <a:pPr algn="ctr" defTabSz="914400"/>
            <a:r>
              <a:rPr lang="ru-RU" sz="1600" i="1">
                <a:solidFill>
                  <a:srgbClr val="782C2A"/>
                </a:solidFill>
                <a:latin typeface="Georgia" pitchFamily="18" charset="0"/>
              </a:rPr>
              <a:t>платежах</a:t>
            </a:r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01167" name="AutoShape 21"/>
          <p:cNvSpPr>
            <a:spLocks noChangeArrowheads="1"/>
          </p:cNvSpPr>
          <p:nvPr/>
        </p:nvSpPr>
        <p:spPr bwMode="auto">
          <a:xfrm>
            <a:off x="179388" y="4724400"/>
            <a:ext cx="3022600" cy="1441450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Показателей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прогноза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социально-экономического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развития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города Ржева</a:t>
            </a:r>
          </a:p>
        </p:txBody>
      </p:sp>
      <p:sp>
        <p:nvSpPr>
          <p:cNvPr id="1201168" name="AutoShape 22"/>
          <p:cNvSpPr>
            <a:spLocks noChangeArrowheads="1"/>
          </p:cNvSpPr>
          <p:nvPr/>
        </p:nvSpPr>
        <p:spPr bwMode="auto">
          <a:xfrm>
            <a:off x="3348038" y="4652963"/>
            <a:ext cx="2736850" cy="172878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Прогнозных расчетов,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предоставленных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главными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администраторами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доходов бюджета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города Ржева</a:t>
            </a:r>
          </a:p>
        </p:txBody>
      </p:sp>
      <p:sp>
        <p:nvSpPr>
          <p:cNvPr id="1201169" name="AutoShape 23"/>
          <p:cNvSpPr>
            <a:spLocks noChangeArrowheads="1"/>
          </p:cNvSpPr>
          <p:nvPr/>
        </p:nvSpPr>
        <p:spPr bwMode="auto">
          <a:xfrm>
            <a:off x="6227763" y="4724400"/>
            <a:ext cx="2627312" cy="1441450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Показателей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статистической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и налоговой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отчетности </a:t>
            </a:r>
          </a:p>
          <a:p>
            <a:pPr algn="ctr" defTabSz="914400"/>
            <a:r>
              <a:rPr lang="ru-RU" sz="1600" i="1">
                <a:solidFill>
                  <a:srgbClr val="50211C"/>
                </a:solidFill>
              </a:rPr>
              <a:t>по городу Ржеву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512C265B-9F68-47BB-9E42-4F75E77E3575}" type="slidenum">
              <a:rPr lang="ru-RU" sz="1400">
                <a:latin typeface="+mn-lt"/>
                <a:cs typeface="+mn-cs"/>
              </a:rPr>
              <a:pPr algn="r">
                <a:defRPr/>
              </a:pPr>
              <a:t>21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981075"/>
            <a:ext cx="4319588" cy="517525"/>
          </a:xfrm>
          <a:prstGeom prst="rect">
            <a:avLst/>
          </a:prstGeom>
          <a:gradFill rotWithShape="1">
            <a:gsLst>
              <a:gs pos="0">
                <a:srgbClr val="669900">
                  <a:gamma/>
                  <a:tint val="20784"/>
                  <a:invGamma/>
                </a:srgbClr>
              </a:gs>
              <a:gs pos="100000">
                <a:srgbClr val="669900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(ст.61.2 БК РФ)</a:t>
            </a: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116013" y="260350"/>
            <a:ext cx="6840537" cy="396875"/>
          </a:xfrm>
          <a:prstGeom prst="rect">
            <a:avLst/>
          </a:prstGeom>
          <a:gradFill rotWithShape="1">
            <a:gsLst>
              <a:gs pos="0">
                <a:srgbClr val="339966">
                  <a:gamma/>
                  <a:tint val="1372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+mn-cs"/>
              </a:rPr>
              <a:t>Доходы  бюджета  города  Ржева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07950" y="1628775"/>
            <a:ext cx="3095625" cy="4843463"/>
          </a:xfrm>
          <a:prstGeom prst="rect">
            <a:avLst/>
          </a:prstGeom>
          <a:gradFill rotWithShape="1">
            <a:gsLst>
              <a:gs pos="0">
                <a:srgbClr val="CCFF99">
                  <a:alpha val="28999"/>
                </a:srgbClr>
              </a:gs>
              <a:gs pos="100000">
                <a:srgbClr val="A0C87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Доходы в виде отчислений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от федеральных и региональных налогов и сборов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b="1">
                <a:solidFill>
                  <a:srgbClr val="800000"/>
                </a:solidFill>
                <a:latin typeface="Georgia" pitchFamily="18" charset="0"/>
              </a:rPr>
              <a:t>по нормативам, установленным бюджетным законодательством</a:t>
            </a:r>
            <a:r>
              <a:rPr lang="ru-RU" sz="1200" b="1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 на доходы физических лиц 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(в 2015г. — по нормативу 22,23%; 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на 2016г. – 21,55%);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Доходов от уплаты акцизов на дизельное топливо, маторные масла, автомобильный и прямогонный бензин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Times New Roman" pitchFamily="18" charset="0"/>
              </a:rPr>
              <a:t>(в </a:t>
            </a: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2015г. — по нормативу 0,0887%;</a:t>
            </a: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на</a:t>
            </a:r>
            <a:r>
              <a:rPr lang="ru-RU" sz="11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2016г</a:t>
            </a:r>
            <a:r>
              <a:rPr lang="ru-RU" sz="1100">
                <a:solidFill>
                  <a:srgbClr val="800000"/>
                </a:solidFill>
              </a:rPr>
              <a:t>.</a:t>
            </a:r>
            <a:r>
              <a:rPr lang="ru-RU" sz="1100"/>
              <a:t> </a:t>
            </a:r>
            <a:r>
              <a:rPr lang="ru-RU" sz="1100">
                <a:solidFill>
                  <a:srgbClr val="800000"/>
                </a:solidFill>
                <a:latin typeface="Times New Roman" pitchFamily="18" charset="0"/>
              </a:rPr>
              <a:t>— </a:t>
            </a: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0,088%);</a:t>
            </a:r>
          </a:p>
          <a:p>
            <a:pPr eaLnBrk="0" hangingPunct="0">
              <a:defRPr/>
            </a:pPr>
            <a:endParaRPr lang="ru-RU" sz="500" i="1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налога на вмененный доход для отдельных видов деятельности,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Единого сельскохозяйственного налога,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Налога, взимаемого в связи с применением патентной системы налогообложения,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>
                <a:latin typeface="Georgia" pitchFamily="18" charset="0"/>
              </a:rPr>
              <a:t> Государственной пошлины</a:t>
            </a:r>
          </a:p>
          <a:p>
            <a:pPr eaLnBrk="0" hangingPunct="0">
              <a:buFontTx/>
              <a:buChar char="•"/>
              <a:defRPr/>
            </a:pPr>
            <a:endParaRPr lang="ru-RU" sz="500" i="1">
              <a:latin typeface="Georgia" pitchFamily="18" charset="0"/>
            </a:endParaRPr>
          </a:p>
          <a:p>
            <a:pPr>
              <a:defRPr/>
            </a:pPr>
            <a:r>
              <a:rPr lang="ru-RU" sz="1100">
                <a:solidFill>
                  <a:srgbClr val="800000"/>
                </a:solidFill>
                <a:latin typeface="Georgia" pitchFamily="18" charset="0"/>
              </a:rPr>
              <a:t>По нормативу — 90%:</a:t>
            </a:r>
          </a:p>
          <a:p>
            <a:pPr>
              <a:buFontTx/>
              <a:buChar char="•"/>
              <a:defRPr/>
            </a:pPr>
            <a:r>
              <a:rPr lang="ru-RU" sz="1100" i="1"/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4075" y="836613"/>
            <a:ext cx="6119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24075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00563" y="620713"/>
            <a:ext cx="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00563" y="981075"/>
            <a:ext cx="2808287" cy="5175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706"/>
                  <a:invGamma/>
                </a:schemeClr>
              </a:gs>
              <a:gs pos="100000">
                <a:schemeClr val="accent1">
                  <a:alpha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(ст.62 БК РФ)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7343775" y="981075"/>
            <a:ext cx="1692275" cy="671513"/>
          </a:xfrm>
          <a:prstGeom prst="rect">
            <a:avLst/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FF66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(ст.41 БК РФ</a:t>
            </a:r>
            <a:r>
              <a:rPr lang="ru-RU" sz="1200" b="1" i="1">
                <a:latin typeface="Georgia" pitchFamily="18" charset="0"/>
              </a:rPr>
              <a:t>)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276600" y="1628775"/>
            <a:ext cx="1150938" cy="2446238"/>
          </a:xfrm>
          <a:prstGeom prst="rect">
            <a:avLst/>
          </a:prstGeom>
          <a:gradFill rotWithShape="1">
            <a:gsLst>
              <a:gs pos="0">
                <a:srgbClr val="CCFF99">
                  <a:alpha val="32001"/>
                </a:srgbClr>
              </a:gs>
              <a:gs pos="100000">
                <a:srgbClr val="88AA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Местные налоги</a:t>
            </a:r>
            <a:r>
              <a:rPr lang="ru-RU" sz="1100" b="1" dirty="0">
                <a:latin typeface="Georgia" pitchFamily="18" charset="0"/>
              </a:rPr>
              <a:t>,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полностью зачисляемые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в бюджет города</a:t>
            </a:r>
            <a:r>
              <a:rPr lang="ru-RU" sz="1100" b="1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Georgia" pitchFamily="18" charset="0"/>
              </a:rPr>
              <a:t> </a:t>
            </a:r>
            <a:r>
              <a:rPr lang="ru-RU" sz="1100" i="1" dirty="0">
                <a:latin typeface="Georgia" pitchFamily="18" charset="0"/>
              </a:rPr>
              <a:t>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500" i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Земельный налог</a:t>
            </a:r>
          </a:p>
        </p:txBody>
      </p:sp>
      <p:cxnSp>
        <p:nvCxnSpPr>
          <p:cNvPr id="6" name="Прямая соединительная линия 17"/>
          <p:cNvCxnSpPr/>
          <p:nvPr/>
        </p:nvCxnSpPr>
        <p:spPr>
          <a:xfrm>
            <a:off x="1692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/>
        </p:nvCxnSpPr>
        <p:spPr>
          <a:xfrm>
            <a:off x="3851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 flipV="1">
            <a:off x="8243888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2463" name="Прямоугольник 12"/>
          <p:cNvSpPr>
            <a:spLocks noChangeArrowheads="1"/>
          </p:cNvSpPr>
          <p:nvPr/>
        </p:nvSpPr>
        <p:spPr bwMode="auto">
          <a:xfrm>
            <a:off x="4500563" y="1643050"/>
            <a:ext cx="2808287" cy="52292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3725"/>
                  <a:invGamma/>
                </a:schemeClr>
              </a:gs>
              <a:gs pos="100000">
                <a:schemeClr val="accent1">
                  <a:alpha val="41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i="1" dirty="0"/>
              <a:t> </a:t>
            </a:r>
            <a:r>
              <a:rPr lang="ru-RU" sz="1100" i="1" dirty="0">
                <a:latin typeface="Georgia" pitchFamily="18" charset="0"/>
              </a:rPr>
              <a:t>Плата за негативное воздействие на окружающую среду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(в 2015г. —</a:t>
            </a:r>
            <a:r>
              <a:rPr lang="ru-RU" sz="1100" dirty="0">
                <a:latin typeface="Georgia" pitchFamily="18" charset="0"/>
              </a:rPr>
              <a:t> 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40%,</a:t>
            </a:r>
            <a:r>
              <a:rPr lang="ru-RU" sz="1100" dirty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на 2016г. — 55%);</a:t>
            </a:r>
          </a:p>
          <a:p>
            <a:pPr>
              <a:defRPr/>
            </a:pPr>
            <a:endParaRPr lang="ru-RU" sz="500" i="1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Штрафы за нарушение законодательства о налогах и сборах и административные правонарушения в области налогов и сборов </a:t>
            </a: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(по нормативу 50%);</a:t>
            </a:r>
          </a:p>
          <a:p>
            <a:pPr>
              <a:defRPr/>
            </a:pPr>
            <a:endParaRPr lang="ru-RU" sz="500" i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  <a:endParaRPr lang="ru-RU" sz="1100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</a:t>
            </a:r>
            <a:r>
              <a:rPr lang="ru-RU" sz="1100" i="1" dirty="0"/>
              <a:t>Доходы от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штрафы, санкции, возмещение ущерба;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неналоговые доходы</a:t>
            </a:r>
          </a:p>
        </p:txBody>
      </p:sp>
      <p:cxnSp>
        <p:nvCxnSpPr>
          <p:cNvPr id="10" name="Прямая соединительная линия 17"/>
          <p:cNvCxnSpPr/>
          <p:nvPr/>
        </p:nvCxnSpPr>
        <p:spPr>
          <a:xfrm>
            <a:off x="5795963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380288" y="1773238"/>
            <a:ext cx="1655762" cy="2792412"/>
          </a:xfrm>
          <a:prstGeom prst="rect">
            <a:avLst/>
          </a:prstGeom>
          <a:gradFill rotWithShape="1">
            <a:gsLst>
              <a:gs pos="0">
                <a:srgbClr val="B8B400">
                  <a:gamma/>
                  <a:tint val="20784"/>
                  <a:invGamma/>
                </a:srgbClr>
              </a:gs>
              <a:gs pos="100000">
                <a:srgbClr val="B8B4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b="1"/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100">
                <a:latin typeface="Georgia" pitchFamily="18" charset="0"/>
              </a:rPr>
              <a:t>— </a:t>
            </a:r>
            <a:r>
              <a:rPr lang="ru-RU" sz="1100" i="1">
                <a:latin typeface="Georgia" pitchFamily="18" charset="0"/>
              </a:rPr>
              <a:t>дотации,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субсидии,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субвенции,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иные межбюджетные трансферты;</a:t>
            </a:r>
          </a:p>
          <a:p>
            <a:pPr>
              <a:defRPr/>
            </a:pPr>
            <a:endParaRPr lang="ru-RU" sz="500" i="1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 от физических и юридических лиц</a:t>
            </a:r>
            <a:r>
              <a:rPr lang="ru-RU" sz="1100" b="1">
                <a:latin typeface="Georgia" pitchFamily="18" charset="0"/>
              </a:rPr>
              <a:t> </a:t>
            </a:r>
            <a:r>
              <a:rPr lang="ru-RU" sz="1100" i="1">
                <a:latin typeface="Georgia" pitchFamily="18" charset="0"/>
              </a:rPr>
              <a:t>(добровольные пожертвования)</a:t>
            </a:r>
            <a:endParaRPr lang="ru-RU" sz="1100" i="1"/>
          </a:p>
        </p:txBody>
      </p:sp>
      <p:cxnSp>
        <p:nvCxnSpPr>
          <p:cNvPr id="12" name="Прямая соединительная линия 17"/>
          <p:cNvCxnSpPr/>
          <p:nvPr/>
        </p:nvCxnSpPr>
        <p:spPr>
          <a:xfrm>
            <a:off x="8243888" y="1628775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 flipV="1">
            <a:off x="579596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314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6948488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94E322EA-0AB0-404F-8147-8E3F48DE60BB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22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65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49508" name="Rectangle 12"/>
          <p:cNvSpPr>
            <a:spLocks noChangeArrowheads="1"/>
          </p:cNvSpPr>
          <p:nvPr/>
        </p:nvSpPr>
        <p:spPr bwMode="auto">
          <a:xfrm>
            <a:off x="1331913" y="115888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>
                <a:srgbClr val="0000FF"/>
              </a:buClr>
              <a:buSzPct val="65000"/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Структура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доходов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бюджета города Ржева на 2016 год</a:t>
            </a:r>
          </a:p>
        </p:txBody>
      </p:sp>
      <p:pic>
        <p:nvPicPr>
          <p:cNvPr id="1165318" name="Picture 15" descr="22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476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98537" y="1649997"/>
            <a:ext cx="5756902" cy="4104456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65322" name="Овал 5"/>
          <p:cNvGrpSpPr>
            <a:grpSpLocks/>
          </p:cNvGrpSpPr>
          <p:nvPr/>
        </p:nvGrpSpPr>
        <p:grpSpPr bwMode="auto">
          <a:xfrm>
            <a:off x="1403350" y="1989138"/>
            <a:ext cx="4748213" cy="3133725"/>
            <a:chOff x="887" y="1275"/>
            <a:chExt cx="2991" cy="1974"/>
          </a:xfrm>
        </p:grpSpPr>
        <p:pic>
          <p:nvPicPr>
            <p:cNvPr id="1165356" name="Овал 5"/>
            <p:cNvPicPr>
              <a:picLocks noChangeArrowheads="1"/>
            </p:cNvPicPr>
            <p:nvPr/>
          </p:nvPicPr>
          <p:blipFill>
            <a:blip r:embed="rId4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5357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165323" name="Овал 6"/>
          <p:cNvGrpSpPr>
            <a:grpSpLocks/>
          </p:cNvGrpSpPr>
          <p:nvPr/>
        </p:nvGrpSpPr>
        <p:grpSpPr bwMode="auto">
          <a:xfrm>
            <a:off x="2700338" y="2205038"/>
            <a:ext cx="3413125" cy="2663825"/>
            <a:chOff x="1709" y="1386"/>
            <a:chExt cx="2150" cy="1678"/>
          </a:xfrm>
        </p:grpSpPr>
        <p:pic>
          <p:nvPicPr>
            <p:cNvPr id="1165354" name="Овал 6"/>
            <p:cNvPicPr>
              <a:picLocks noChangeArrowheads="1"/>
            </p:cNvPicPr>
            <p:nvPr/>
          </p:nvPicPr>
          <p:blipFill>
            <a:blip r:embed="rId5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5355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" y="1233254"/>
            <a:ext cx="144016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ВСЕГО</a:t>
            </a:r>
          </a:p>
        </p:txBody>
      </p:sp>
      <p:grpSp>
        <p:nvGrpSpPr>
          <p:cNvPr id="1165327" name="TextBox 11"/>
          <p:cNvGrpSpPr>
            <a:grpSpLocks/>
          </p:cNvGrpSpPr>
          <p:nvPr/>
        </p:nvGrpSpPr>
        <p:grpSpPr bwMode="auto">
          <a:xfrm>
            <a:off x="4787900" y="5445125"/>
            <a:ext cx="1944688" cy="873125"/>
            <a:chOff x="837" y="3675"/>
            <a:chExt cx="1344" cy="550"/>
          </a:xfrm>
        </p:grpSpPr>
        <p:pic>
          <p:nvPicPr>
            <p:cNvPr id="1165352" name="TextBox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9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5" cy="52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cxnSp>
        <p:nvCxnSpPr>
          <p:cNvPr id="1165328" name="Прямая со стрелкой 17"/>
          <p:cNvCxnSpPr>
            <a:cxnSpLocks noChangeShapeType="1"/>
            <a:stCxn id="149549" idx="0"/>
          </p:cNvCxnSpPr>
          <p:nvPr/>
        </p:nvCxnSpPr>
        <p:spPr bwMode="auto">
          <a:xfrm flipH="1" flipV="1">
            <a:off x="5184775" y="3789363"/>
            <a:ext cx="579438" cy="16938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165329" name="TextBox 23"/>
          <p:cNvGrpSpPr>
            <a:grpSpLocks/>
          </p:cNvGrpSpPr>
          <p:nvPr/>
        </p:nvGrpSpPr>
        <p:grpSpPr bwMode="auto">
          <a:xfrm>
            <a:off x="2051050" y="908050"/>
            <a:ext cx="2016125" cy="635000"/>
            <a:chOff x="2584" y="710"/>
            <a:chExt cx="1118" cy="400"/>
          </a:xfrm>
        </p:grpSpPr>
        <p:pic>
          <p:nvPicPr>
            <p:cNvPr id="1165350" name="TextBox 23"/>
            <p:cNvPicPr>
              <a:picLocks noChangeArrowheads="1"/>
            </p:cNvPicPr>
            <p:nvPr/>
          </p:nvPicPr>
          <p:blipFill>
            <a:blip r:embed="rId7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2584" y="710"/>
              <a:ext cx="111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7" name="Text Box 25"/>
            <p:cNvSpPr txBox="1">
              <a:spLocks noChangeArrowheads="1"/>
            </p:cNvSpPr>
            <p:nvPr/>
          </p:nvSpPr>
          <p:spPr bwMode="auto">
            <a:xfrm>
              <a:off x="2626" y="734"/>
              <a:ext cx="1037" cy="36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поступления</a:t>
              </a:r>
            </a:p>
          </p:txBody>
        </p:sp>
      </p:grpSp>
      <p:cxnSp>
        <p:nvCxnSpPr>
          <p:cNvPr id="1165330" name="Прямая со стрелкой 25"/>
          <p:cNvCxnSpPr>
            <a:cxnSpLocks noChangeShapeType="1"/>
          </p:cNvCxnSpPr>
          <p:nvPr/>
        </p:nvCxnSpPr>
        <p:spPr bwMode="auto">
          <a:xfrm flipH="1">
            <a:off x="2627313" y="1484313"/>
            <a:ext cx="419100" cy="155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Скругленный прямоугольник 4"/>
          <p:cNvSpPr/>
          <p:nvPr/>
        </p:nvSpPr>
        <p:spPr>
          <a:xfrm>
            <a:off x="3951288" y="27940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grpSp>
        <p:nvGrpSpPr>
          <p:cNvPr id="1165332" name="Овал 556032"/>
          <p:cNvGrpSpPr>
            <a:grpSpLocks/>
          </p:cNvGrpSpPr>
          <p:nvPr/>
        </p:nvGrpSpPr>
        <p:grpSpPr bwMode="auto">
          <a:xfrm>
            <a:off x="6443663" y="2565400"/>
            <a:ext cx="1944687" cy="936625"/>
            <a:chOff x="4067" y="760"/>
            <a:chExt cx="1524" cy="711"/>
          </a:xfrm>
        </p:grpSpPr>
        <p:pic>
          <p:nvPicPr>
            <p:cNvPr id="1165348" name="Овал 556032"/>
            <p:cNvPicPr>
              <a:picLocks noChangeArrowheads="1"/>
            </p:cNvPicPr>
            <p:nvPr/>
          </p:nvPicPr>
          <p:blipFill>
            <a:blip r:embed="rId8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4067" y="760"/>
              <a:ext cx="1524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5" name="Text Box 33"/>
            <p:cNvSpPr txBox="1">
              <a:spLocks noChangeArrowheads="1"/>
            </p:cNvSpPr>
            <p:nvPr/>
          </p:nvSpPr>
          <p:spPr bwMode="auto">
            <a:xfrm>
              <a:off x="4317" y="876"/>
              <a:ext cx="102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Дотации</a:t>
              </a:r>
            </a:p>
            <a:p>
              <a:pPr algn="ctr">
                <a:defRPr/>
              </a:pPr>
              <a:r>
                <a:rPr lang="ru-RU" sz="14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65 256 </a:t>
              </a:r>
            </a:p>
            <a:p>
              <a:pPr algn="ctr">
                <a:defRPr/>
              </a:pPr>
              <a:r>
                <a:rPr lang="ru-RU" sz="14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(15,6%)</a:t>
              </a:r>
            </a:p>
          </p:txBody>
        </p:sp>
      </p:grpSp>
      <p:grpSp>
        <p:nvGrpSpPr>
          <p:cNvPr id="1165333" name="Овал 556033"/>
          <p:cNvGrpSpPr>
            <a:grpSpLocks/>
          </p:cNvGrpSpPr>
          <p:nvPr/>
        </p:nvGrpSpPr>
        <p:grpSpPr bwMode="auto">
          <a:xfrm>
            <a:off x="6011863" y="1052513"/>
            <a:ext cx="2635250" cy="1182687"/>
            <a:chOff x="4067" y="1448"/>
            <a:chExt cx="1524" cy="745"/>
          </a:xfrm>
        </p:grpSpPr>
        <p:pic>
          <p:nvPicPr>
            <p:cNvPr id="1165346" name="Овал 556033"/>
            <p:cNvPicPr>
              <a:picLocks noChangeArrowheads="1"/>
            </p:cNvPicPr>
            <p:nvPr/>
          </p:nvPicPr>
          <p:blipFill>
            <a:blip r:embed="rId9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4067" y="1448"/>
              <a:ext cx="1524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3" name="Text Box 36"/>
            <p:cNvSpPr txBox="1">
              <a:spLocks noChangeArrowheads="1"/>
            </p:cNvSpPr>
            <p:nvPr/>
          </p:nvSpPr>
          <p:spPr bwMode="auto">
            <a:xfrm>
              <a:off x="4317" y="1570"/>
              <a:ext cx="1027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Субвенции</a:t>
              </a:r>
            </a:p>
            <a:p>
              <a:pPr algn="ctr">
                <a:defRPr/>
              </a:pPr>
              <a:r>
                <a:rPr lang="ru-RU" sz="1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351 953,7 (84,1%)</a:t>
              </a:r>
            </a:p>
          </p:txBody>
        </p:sp>
      </p:grpSp>
      <p:grpSp>
        <p:nvGrpSpPr>
          <p:cNvPr id="1165334" name="Овал 556036"/>
          <p:cNvGrpSpPr>
            <a:grpSpLocks/>
          </p:cNvGrpSpPr>
          <p:nvPr/>
        </p:nvGrpSpPr>
        <p:grpSpPr bwMode="auto">
          <a:xfrm>
            <a:off x="6516688" y="3933825"/>
            <a:ext cx="1871662" cy="927100"/>
            <a:chOff x="4320" y="2707"/>
            <a:chExt cx="1106" cy="584"/>
          </a:xfrm>
        </p:grpSpPr>
        <p:pic>
          <p:nvPicPr>
            <p:cNvPr id="1165344" name="Овал 556036"/>
            <p:cNvPicPr>
              <a:picLocks noChangeArrowheads="1"/>
            </p:cNvPicPr>
            <p:nvPr/>
          </p:nvPicPr>
          <p:blipFill>
            <a:blip r:embed="rId10">
              <a:lum bright="20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39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2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Прочие поступления  1 400 </a:t>
              </a:r>
            </a:p>
            <a:p>
              <a:pPr algn="ctr">
                <a:defRPr/>
              </a:pPr>
              <a:r>
                <a:rPr lang="ru-RU" sz="12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(0,3%)</a:t>
              </a:r>
            </a:p>
          </p:txBody>
        </p:sp>
      </p:grpSp>
      <p:sp>
        <p:nvSpPr>
          <p:cNvPr id="1165335" name="TextBox 556037"/>
          <p:cNvSpPr txBox="1">
            <a:spLocks noChangeArrowheads="1"/>
          </p:cNvSpPr>
          <p:nvPr/>
        </p:nvSpPr>
        <p:spPr bwMode="auto">
          <a:xfrm>
            <a:off x="1403350" y="3141663"/>
            <a:ext cx="1484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418 609,7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 (52,9</a:t>
            </a:r>
            <a:r>
              <a:rPr lang="ru-RU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165336" name="TextBox 556038"/>
          <p:cNvSpPr txBox="1">
            <a:spLocks noChangeArrowheads="1"/>
          </p:cNvSpPr>
          <p:nvPr/>
        </p:nvSpPr>
        <p:spPr bwMode="auto">
          <a:xfrm>
            <a:off x="179388" y="3213100"/>
            <a:ext cx="1344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790 752,7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(100</a:t>
            </a:r>
            <a:r>
              <a:rPr lang="ru-RU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165337" name="TextBox 556041"/>
          <p:cNvSpPr txBox="1">
            <a:spLocks noChangeArrowheads="1"/>
          </p:cNvSpPr>
          <p:nvPr/>
        </p:nvSpPr>
        <p:spPr bwMode="auto">
          <a:xfrm>
            <a:off x="4427538" y="3141663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372 143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(47,1</a:t>
            </a:r>
            <a:r>
              <a:rPr lang="ru-RU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grpSp>
        <p:nvGrpSpPr>
          <p:cNvPr id="1165339" name="Штриховая стрелка вправо 30"/>
          <p:cNvGrpSpPr>
            <a:grpSpLocks/>
          </p:cNvGrpSpPr>
          <p:nvPr/>
        </p:nvGrpSpPr>
        <p:grpSpPr bwMode="auto">
          <a:xfrm>
            <a:off x="4067175" y="1125538"/>
            <a:ext cx="2162175" cy="365125"/>
            <a:chOff x="3663" y="795"/>
            <a:chExt cx="553" cy="230"/>
          </a:xfrm>
        </p:grpSpPr>
        <p:pic>
          <p:nvPicPr>
            <p:cNvPr id="1165342" name="Штриховая стрелка вправо 30"/>
            <p:cNvPicPr>
              <a:picLocks noChangeArrowheads="1"/>
            </p:cNvPicPr>
            <p:nvPr/>
          </p:nvPicPr>
          <p:blipFill>
            <a:blip r:embed="rId11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5343" name="Text Box 29"/>
            <p:cNvSpPr txBox="1">
              <a:spLocks noChangeArrowheads="1"/>
            </p:cNvSpPr>
            <p:nvPr/>
          </p:nvSpPr>
          <p:spPr bwMode="auto">
            <a:xfrm>
              <a:off x="3725" y="869"/>
              <a:ext cx="425" cy="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cxnSp>
        <p:nvCxnSpPr>
          <p:cNvPr id="2" name="Прямая со стрелкой 25"/>
          <p:cNvCxnSpPr/>
          <p:nvPr/>
        </p:nvCxnSpPr>
        <p:spPr>
          <a:xfrm>
            <a:off x="1042988" y="1700213"/>
            <a:ext cx="12700" cy="154305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5341" name="Picture 46" descr="rzhev-gerb-sovr"/>
          <p:cNvPicPr>
            <a:picLocks noChangeAspect="1" noChangeArrowheads="1"/>
          </p:cNvPicPr>
          <p:nvPr/>
        </p:nvPicPr>
        <p:blipFill>
          <a:blip r:embed="rId12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20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21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1722" name="Text Box 15"/>
          <p:cNvSpPr txBox="1">
            <a:spLocks noChangeArrowheads="1"/>
          </p:cNvSpPr>
          <p:nvPr/>
        </p:nvSpPr>
        <p:spPr bwMode="auto">
          <a:xfrm>
            <a:off x="250825" y="5373688"/>
            <a:ext cx="8610600" cy="1308100"/>
          </a:xfrm>
          <a:prstGeom prst="rect">
            <a:avLst/>
          </a:prstGeom>
          <a:gradFill rotWithShape="1">
            <a:gsLst>
              <a:gs pos="0">
                <a:srgbClr val="CCFFCC">
                  <a:alpha val="37000"/>
                </a:srgbClr>
              </a:gs>
              <a:gs pos="100000">
                <a:srgbClr val="96BC96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1300" b="1">
                <a:solidFill>
                  <a:srgbClr val="B8001D"/>
                </a:solidFill>
                <a:latin typeface="Georgia" pitchFamily="18" charset="0"/>
              </a:rPr>
              <a:t>89% (331 222 тыс. руб.) всех налоговых и неналоговых доходов</a:t>
            </a:r>
            <a:r>
              <a:rPr lang="ru-RU" altLang="ru-RU" sz="1300" b="1">
                <a:latin typeface="Georgia" pitchFamily="18" charset="0"/>
              </a:rPr>
              <a:t> бюджета города приходятся на </a:t>
            </a:r>
          </a:p>
          <a:p>
            <a:pPr algn="ctr"/>
            <a:r>
              <a:rPr lang="ru-RU" altLang="ru-RU" sz="1300" b="1">
                <a:solidFill>
                  <a:srgbClr val="B8001D"/>
                </a:solidFill>
                <a:latin typeface="Georgia" pitchFamily="18" charset="0"/>
              </a:rPr>
              <a:t>3 вида налоговых доходов:</a:t>
            </a:r>
            <a:r>
              <a:rPr lang="ru-RU" altLang="ru-RU" sz="1300" b="1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altLang="ru-RU" sz="1300" b="1">
                <a:solidFill>
                  <a:srgbClr val="000000"/>
                </a:solidFill>
                <a:latin typeface="Georgia" pitchFamily="18" charset="0"/>
              </a:rPr>
              <a:t>налог на доходы физических лиц, земельный налог, единый налог на вмененный доход  </a:t>
            </a:r>
          </a:p>
          <a:p>
            <a:pPr algn="ctr"/>
            <a:r>
              <a:rPr lang="ru-RU" altLang="ru-RU" sz="1300" b="1">
                <a:solidFill>
                  <a:srgbClr val="CC0000"/>
                </a:solidFill>
                <a:latin typeface="Georgia" pitchFamily="18" charset="0"/>
              </a:rPr>
              <a:t>и</a:t>
            </a:r>
            <a:r>
              <a:rPr lang="ru-RU" altLang="ru-RU" sz="1300" b="1">
                <a:solidFill>
                  <a:srgbClr val="B8001D"/>
                </a:solidFill>
                <a:latin typeface="Georgia" pitchFamily="18" charset="0"/>
              </a:rPr>
              <a:t> 2 вида неналоговых доходов:</a:t>
            </a:r>
            <a:r>
              <a:rPr lang="ru-RU" altLang="ru-RU" sz="1300" b="1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altLang="ru-RU" sz="1300" b="1">
                <a:solidFill>
                  <a:srgbClr val="000000"/>
                </a:solidFill>
                <a:latin typeface="Georgia" pitchFamily="18" charset="0"/>
              </a:rPr>
              <a:t>доходы от сдачи в аренду земли, государственная собственность на которую не разграничена, </a:t>
            </a:r>
          </a:p>
          <a:p>
            <a:pPr algn="ctr"/>
            <a:r>
              <a:rPr lang="ru-RU" altLang="ru-RU" sz="1300" b="1">
                <a:solidFill>
                  <a:srgbClr val="000000"/>
                </a:solidFill>
                <a:latin typeface="Georgia" pitchFamily="18" charset="0"/>
              </a:rPr>
              <a:t>и доходы от сдачи в аренду муниципального имущества</a:t>
            </a:r>
          </a:p>
        </p:txBody>
      </p:sp>
      <p:sp>
        <p:nvSpPr>
          <p:cNvPr id="1011723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11718" name="Object 6"/>
          <p:cNvGraphicFramePr>
            <a:graphicFrameLocks noChangeAspect="1"/>
          </p:cNvGraphicFramePr>
          <p:nvPr/>
        </p:nvGraphicFramePr>
        <p:xfrm>
          <a:off x="179388" y="404813"/>
          <a:ext cx="8763000" cy="5486400"/>
        </p:xfrm>
        <a:graphic>
          <a:graphicData uri="http://schemas.openxmlformats.org/presentationml/2006/ole">
            <p:oleObj spid="_x0000_s1011718" name="Диаграмма" r:id="rId5" imgW="6686449" imgH="4191076" progId="MSGraph.Chart.8">
              <p:embed/>
            </p:oleObj>
          </a:graphicData>
        </a:graphic>
      </p:graphicFrame>
      <p:sp>
        <p:nvSpPr>
          <p:cNvPr id="1011724" name="Прямоугольник 12"/>
          <p:cNvSpPr>
            <a:spLocks noChangeArrowheads="1"/>
          </p:cNvSpPr>
          <p:nvPr/>
        </p:nvSpPr>
        <p:spPr bwMode="auto">
          <a:xfrm>
            <a:off x="1187450" y="0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altLang="ru-RU" sz="2000" b="1">
                <a:solidFill>
                  <a:srgbClr val="F9F9F9"/>
                </a:solidFill>
                <a:latin typeface="Georgia" pitchFamily="18" charset="0"/>
              </a:rPr>
              <a:t>  Структура налоговых и неналоговых доходов бюджета города Ржева на 2016 год</a:t>
            </a:r>
            <a:endParaRPr lang="ru-RU" altLang="ru-RU" sz="2000" b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11725" name="Picture 9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466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214544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4545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454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13846" name="Group 86"/>
          <p:cNvGraphicFramePr>
            <a:graphicFrameLocks noGrp="1"/>
          </p:cNvGraphicFramePr>
          <p:nvPr>
            <p:ph idx="4294967295"/>
          </p:nvPr>
        </p:nvGraphicFramePr>
        <p:xfrm>
          <a:off x="107950" y="981075"/>
          <a:ext cx="8820150" cy="5644713"/>
        </p:xfrm>
        <a:graphic>
          <a:graphicData uri="http://schemas.openxmlformats.org/drawingml/2006/table">
            <a:tbl>
              <a:tblPr/>
              <a:tblGrid>
                <a:gridCol w="350838"/>
                <a:gridCol w="2209800"/>
                <a:gridCol w="923925"/>
                <a:gridCol w="1123950"/>
                <a:gridCol w="939800"/>
                <a:gridCol w="327183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Назначения по бюджету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(в ред. от 30.09.15)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2015 год 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 2016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причины роста (снижения) прогнозных назначений к плановым назначениям 2015 г.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153 485,7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165 521,0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161 129,0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норматива отчислений в бюджет города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4 052,2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доходов от уплаты акцизов на дизельное топливо и автомобильный бензин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36 859,2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38 193,0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корректирующего коэффициента, учитывающего изменение потребительских цен в 2015 год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5 624,6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5 261,0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начислений по налогу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91 316,2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90 450,0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88 943,0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начислений по налогу по юридическим лицам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2 918,8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4 157,0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поступлений госпошлины по судам общей юрисдикции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 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294 257,0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306 373,0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303 533,0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54B11944-6B8C-4A22-A5AB-DA61E2EFA2F4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1214540" name="Picture 15" descr="222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4541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7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67691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Налоговые доходы бюджета города Ржева </a:t>
            </a:r>
            <a:b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2014—2016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B275823-1CA1-45F2-B406-DCBAD6A103F0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014910" name="Group 126"/>
          <p:cNvGraphicFramePr>
            <a:graphicFrameLocks noGrp="1"/>
          </p:cNvGraphicFramePr>
          <p:nvPr/>
        </p:nvGraphicFramePr>
        <p:xfrm>
          <a:off x="107950" y="908050"/>
          <a:ext cx="8928100" cy="5753361"/>
        </p:xfrm>
        <a:graphic>
          <a:graphicData uri="http://schemas.openxmlformats.org/drawingml/2006/table">
            <a:tbl>
              <a:tblPr/>
              <a:tblGrid>
                <a:gridCol w="287338"/>
                <a:gridCol w="2305050"/>
                <a:gridCol w="863600"/>
                <a:gridCol w="1368425"/>
                <a:gridCol w="935037"/>
                <a:gridCol w="31686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(в ред. от 30.09.15)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2015 год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2016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причины роста (снижения) прогнозных назначений к плановым назначениям 2015 г.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 виде арендной платы за землю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18 914,4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19 626,0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20 923,0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кадастровой стоимости земельных участков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20 194,4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23 595,0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24 545,0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коэффициента инфляции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снижение прибыли МУПов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1 037,0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сроков уплаты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4 641,7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4 398,9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4 642,0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Удорожание стоимости льготных проездных билетов для учащихся школ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муниципального имущества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15 258,8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8 250,0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доходов от приватизации с увеличением стоимости объектов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6 401,4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штрафов, взимаемых МВД РФ 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69 948,6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68 610,0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216600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216604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6605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660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16601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31913" y="0"/>
            <a:ext cx="7056437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Неналоговые доходы бюджета города Ржева </a:t>
            </a:r>
            <a:b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2014—2016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64463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193B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978" name="Group 114"/>
          <p:cNvGraphicFramePr>
            <a:graphicFrameLocks noGrp="1"/>
          </p:cNvGraphicFramePr>
          <p:nvPr/>
        </p:nvGraphicFramePr>
        <p:xfrm>
          <a:off x="468313" y="5229225"/>
          <a:ext cx="7991475" cy="1401763"/>
        </p:xfrm>
        <a:graphic>
          <a:graphicData uri="http://schemas.openxmlformats.org/drawingml/2006/table">
            <a:tbl>
              <a:tblPr/>
              <a:tblGrid>
                <a:gridCol w="741362"/>
                <a:gridCol w="738188"/>
                <a:gridCol w="741362"/>
                <a:gridCol w="812800"/>
                <a:gridCol w="739775"/>
                <a:gridCol w="812800"/>
                <a:gridCol w="741363"/>
                <a:gridCol w="936625"/>
                <a:gridCol w="863600"/>
                <a:gridCol w="863600"/>
              </a:tblGrid>
              <a:tr h="37941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руб.)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021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407 059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431 288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42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469 122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474 853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364 205,6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365 931,7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372 143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+25 811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+77 610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+33 189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+14 038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+24 229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37 834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5 731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110 647,4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+ 1 726,1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+ 6 211,3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D785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76648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649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957" name="Прямоугольник 12"/>
          <p:cNvSpPr>
            <a:spLocks noChangeArrowheads="1"/>
          </p:cNvSpPr>
          <p:nvPr/>
        </p:nvSpPr>
        <p:spPr bwMode="auto">
          <a:xfrm>
            <a:off x="1258888" y="0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altLang="ru-RU" sz="2000" b="1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Динамика налоговых и неналоговых доходов бюджета города Ржева за 2007-2016 годы</a:t>
            </a:r>
            <a:endParaRPr lang="ru-RU" alt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76598" name="Object 5"/>
          <p:cNvGraphicFramePr>
            <a:graphicFrameLocks noChangeAspect="1"/>
          </p:cNvGraphicFramePr>
          <p:nvPr/>
        </p:nvGraphicFramePr>
        <p:xfrm>
          <a:off x="0" y="981075"/>
          <a:ext cx="9144000" cy="4105275"/>
        </p:xfrm>
        <a:graphic>
          <a:graphicData uri="http://schemas.openxmlformats.org/presentationml/2006/ole">
            <p:oleObj spid="_x0000_s876598" name="Диаграмма" r:id="rId5" imgW="6267551" imgH="2581327" progId="MSGraph.Chart.8">
              <p:embed followColorScheme="full"/>
            </p:oleObj>
          </a:graphicData>
        </a:graphic>
      </p:graphicFrame>
      <p:sp>
        <p:nvSpPr>
          <p:cNvPr id="876651" name="Rectangle 96"/>
          <p:cNvSpPr>
            <a:spLocks noChangeArrowheads="1"/>
          </p:cNvSpPr>
          <p:nvPr/>
        </p:nvSpPr>
        <p:spPr bwMode="auto">
          <a:xfrm>
            <a:off x="5435600" y="2133600"/>
            <a:ext cx="2735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Средний темп роста — </a:t>
            </a:r>
            <a:r>
              <a:rPr lang="ru-RU" sz="1400" b="1">
                <a:solidFill>
                  <a:srgbClr val="FF0000"/>
                </a:solidFill>
                <a:latin typeface="Georgia" pitchFamily="18" charset="0"/>
              </a:rPr>
              <a:t>104,5%</a:t>
            </a:r>
          </a:p>
        </p:txBody>
      </p:sp>
      <p:pic>
        <p:nvPicPr>
          <p:cNvPr id="876652" name="Picture 5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D50B54F1-EB8D-4671-8497-8F723E423057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173507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73591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3592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3593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73508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2009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Безвозмездные поступления в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города Ржева в 2014—2016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64463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graphicFrame>
        <p:nvGraphicFramePr>
          <p:cNvPr id="1018008" name="Group 152"/>
          <p:cNvGraphicFramePr>
            <a:graphicFrameLocks noGrp="1"/>
          </p:cNvGraphicFramePr>
          <p:nvPr/>
        </p:nvGraphicFramePr>
        <p:xfrm>
          <a:off x="179388" y="981075"/>
          <a:ext cx="8785225" cy="5758064"/>
        </p:xfrm>
        <a:graphic>
          <a:graphicData uri="http://schemas.openxmlformats.org/drawingml/2006/table">
            <a:tbl>
              <a:tblPr/>
              <a:tblGrid>
                <a:gridCol w="431800"/>
                <a:gridCol w="4321175"/>
                <a:gridCol w="1223962"/>
                <a:gridCol w="1584325"/>
                <a:gridCol w="12239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(в ред. от 30.09.15)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на 2015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на 2016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Межбюджетные трансферты (МБТ)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491 632,7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455 915,3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417 209,7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15 908,5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36 023,0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65 256,0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119 707,6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70 351,3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354 978,2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338 333,7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351 953,7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1 038,4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11 207,3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от физических и юридических лиц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(денежные пожертвования)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545,6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1 400,0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1 400,0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От негосударственных организаций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529,6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От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28,3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-718,0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Итого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491 488,6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457 315,3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</a:rPr>
                        <a:t>418 609,7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4" name="Object 2"/>
          <p:cNvGraphicFramePr>
            <a:graphicFrameLocks noChangeAspect="1"/>
          </p:cNvGraphicFramePr>
          <p:nvPr/>
        </p:nvGraphicFramePr>
        <p:xfrm>
          <a:off x="0" y="1023938"/>
          <a:ext cx="9144000" cy="5834062"/>
        </p:xfrm>
        <a:graphic>
          <a:graphicData uri="http://schemas.openxmlformats.org/presentationml/2006/ole">
            <p:oleObj spid="_x0000_s878594" name="Диаграмма" r:id="rId4" imgW="8524959" imgH="4867344" progId="MSGraph.Chart.8">
              <p:embed followColorScheme="full"/>
            </p:oleObj>
          </a:graphicData>
        </a:graphic>
      </p:graphicFrame>
      <p:grpSp>
        <p:nvGrpSpPr>
          <p:cNvPr id="878596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878634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8635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8636" name="Picture 13" descr="log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2045" name="TextBox 18"/>
          <p:cNvSpPr txBox="1">
            <a:spLocks noChangeArrowheads="1"/>
          </p:cNvSpPr>
          <p:nvPr/>
        </p:nvSpPr>
        <p:spPr bwMode="auto">
          <a:xfrm>
            <a:off x="1258888" y="0"/>
            <a:ext cx="741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Финансовая помощь из федерального и областного бюджетов  в 2014—2016 годах</a:t>
            </a:r>
          </a:p>
        </p:txBody>
      </p:sp>
      <p:graphicFrame>
        <p:nvGraphicFramePr>
          <p:cNvPr id="878633" name="Group 41"/>
          <p:cNvGraphicFramePr>
            <a:graphicFrameLocks noGrp="1"/>
          </p:cNvGraphicFramePr>
          <p:nvPr/>
        </p:nvGraphicFramePr>
        <p:xfrm>
          <a:off x="1908175" y="908050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491 632,7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082" name="Group 50"/>
          <p:cNvGraphicFramePr>
            <a:graphicFrameLocks noGrp="1"/>
          </p:cNvGraphicFramePr>
          <p:nvPr/>
        </p:nvGraphicFramePr>
        <p:xfrm>
          <a:off x="3779838" y="1196975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455 915,3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083" name="Group 51"/>
          <p:cNvGraphicFramePr>
            <a:graphicFrameLocks noGrp="1"/>
          </p:cNvGraphicFramePr>
          <p:nvPr/>
        </p:nvGraphicFramePr>
        <p:xfrm>
          <a:off x="6011863" y="1628775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417 209,7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78616" name="Line 32"/>
          <p:cNvSpPr>
            <a:spLocks noChangeShapeType="1"/>
          </p:cNvSpPr>
          <p:nvPr/>
        </p:nvSpPr>
        <p:spPr bwMode="auto">
          <a:xfrm>
            <a:off x="4787900" y="1412875"/>
            <a:ext cx="1225550" cy="503238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17" name="Rectangle 38"/>
          <p:cNvSpPr>
            <a:spLocks noChangeArrowheads="1"/>
          </p:cNvSpPr>
          <p:nvPr/>
        </p:nvSpPr>
        <p:spPr bwMode="auto">
          <a:xfrm rot="1095517">
            <a:off x="2987675" y="908050"/>
            <a:ext cx="9350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/>
              <a:t>-7,3%</a:t>
            </a:r>
          </a:p>
        </p:txBody>
      </p:sp>
      <p:sp>
        <p:nvSpPr>
          <p:cNvPr id="878618" name="Rectangle 40"/>
          <p:cNvSpPr>
            <a:spLocks noChangeArrowheads="1"/>
          </p:cNvSpPr>
          <p:nvPr/>
        </p:nvSpPr>
        <p:spPr bwMode="auto">
          <a:xfrm rot="1224593">
            <a:off x="5219700" y="1341438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/>
              <a:t>-8,5%</a:t>
            </a:r>
          </a:p>
        </p:txBody>
      </p:sp>
      <p:sp>
        <p:nvSpPr>
          <p:cNvPr id="878619" name="Line 52"/>
          <p:cNvSpPr>
            <a:spLocks noChangeShapeType="1"/>
          </p:cNvSpPr>
          <p:nvPr/>
        </p:nvSpPr>
        <p:spPr bwMode="auto">
          <a:xfrm>
            <a:off x="2700338" y="2781300"/>
            <a:ext cx="1079500" cy="431800"/>
          </a:xfrm>
          <a:prstGeom prst="line">
            <a:avLst/>
          </a:prstGeom>
          <a:noFill/>
          <a:ln w="44450">
            <a:solidFill>
              <a:srgbClr val="CC99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20" name="Line 53"/>
          <p:cNvSpPr>
            <a:spLocks noChangeShapeType="1"/>
          </p:cNvSpPr>
          <p:nvPr/>
        </p:nvSpPr>
        <p:spPr bwMode="auto">
          <a:xfrm flipV="1">
            <a:off x="4643438" y="2924175"/>
            <a:ext cx="1081087" cy="288925"/>
          </a:xfrm>
          <a:prstGeom prst="line">
            <a:avLst/>
          </a:prstGeom>
          <a:noFill/>
          <a:ln w="44450">
            <a:solidFill>
              <a:srgbClr val="CC99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21" name="Line 56"/>
          <p:cNvSpPr>
            <a:spLocks noChangeShapeType="1"/>
          </p:cNvSpPr>
          <p:nvPr/>
        </p:nvSpPr>
        <p:spPr bwMode="auto">
          <a:xfrm flipV="1">
            <a:off x="2627313" y="5589588"/>
            <a:ext cx="1152525" cy="142875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22" name="Line 58"/>
          <p:cNvSpPr>
            <a:spLocks noChangeShapeType="1"/>
          </p:cNvSpPr>
          <p:nvPr/>
        </p:nvSpPr>
        <p:spPr bwMode="auto">
          <a:xfrm flipV="1">
            <a:off x="4572000" y="5445125"/>
            <a:ext cx="1152525" cy="2159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23" name="Rectangle 59"/>
          <p:cNvSpPr>
            <a:spLocks noChangeArrowheads="1"/>
          </p:cNvSpPr>
          <p:nvPr/>
        </p:nvSpPr>
        <p:spPr bwMode="auto">
          <a:xfrm rot="1280211">
            <a:off x="2843213" y="299720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CC6600"/>
                </a:solidFill>
              </a:rPr>
              <a:t>-4,7%</a:t>
            </a:r>
          </a:p>
        </p:txBody>
      </p:sp>
      <p:sp>
        <p:nvSpPr>
          <p:cNvPr id="878624" name="Rectangle 60"/>
          <p:cNvSpPr>
            <a:spLocks noChangeArrowheads="1"/>
          </p:cNvSpPr>
          <p:nvPr/>
        </p:nvSpPr>
        <p:spPr bwMode="auto">
          <a:xfrm rot="-854236">
            <a:off x="5003800" y="299720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CC6600"/>
                </a:solidFill>
              </a:rPr>
              <a:t>+4%</a:t>
            </a:r>
          </a:p>
        </p:txBody>
      </p:sp>
      <p:sp>
        <p:nvSpPr>
          <p:cNvPr id="878625" name="Rectangle 61"/>
          <p:cNvSpPr>
            <a:spLocks noChangeArrowheads="1"/>
          </p:cNvSpPr>
          <p:nvPr/>
        </p:nvSpPr>
        <p:spPr bwMode="auto">
          <a:xfrm rot="-450227">
            <a:off x="2771775" y="5661025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336600"/>
                </a:solidFill>
              </a:rPr>
              <a:t>+106,6%</a:t>
            </a:r>
          </a:p>
        </p:txBody>
      </p:sp>
      <p:sp>
        <p:nvSpPr>
          <p:cNvPr id="878626" name="Rectangle 62"/>
          <p:cNvSpPr>
            <a:spLocks noChangeArrowheads="1"/>
          </p:cNvSpPr>
          <p:nvPr/>
        </p:nvSpPr>
        <p:spPr bwMode="auto">
          <a:xfrm rot="-556578">
            <a:off x="4787900" y="5589588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336600"/>
                </a:solidFill>
              </a:rPr>
              <a:t>+81,2%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60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000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</a:t>
            </a:r>
            <a:r>
              <a:rPr lang="ru-RU" sz="1400" b="1" i="1">
                <a:solidFill>
                  <a:srgbClr val="0000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.)</a:t>
            </a:r>
          </a:p>
        </p:txBody>
      </p:sp>
      <p:pic>
        <p:nvPicPr>
          <p:cNvPr id="878628" name="Picture 4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8629" name="Line 32"/>
          <p:cNvSpPr>
            <a:spLocks noChangeShapeType="1"/>
          </p:cNvSpPr>
          <p:nvPr/>
        </p:nvSpPr>
        <p:spPr bwMode="auto">
          <a:xfrm>
            <a:off x="2916238" y="1052513"/>
            <a:ext cx="863600" cy="288925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30" name="Line 53"/>
          <p:cNvSpPr>
            <a:spLocks noChangeShapeType="1"/>
          </p:cNvSpPr>
          <p:nvPr/>
        </p:nvSpPr>
        <p:spPr bwMode="auto">
          <a:xfrm flipV="1">
            <a:off x="2268538" y="1628775"/>
            <a:ext cx="1943100" cy="2159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878631" name="Rectangle 60"/>
          <p:cNvSpPr>
            <a:spLocks noChangeArrowheads="1"/>
          </p:cNvSpPr>
          <p:nvPr/>
        </p:nvSpPr>
        <p:spPr bwMode="auto">
          <a:xfrm rot="-401815">
            <a:off x="2700338" y="1773238"/>
            <a:ext cx="1150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300" b="1">
                <a:solidFill>
                  <a:srgbClr val="0066CC"/>
                </a:solidFill>
              </a:rPr>
              <a:t>+ в 10,8 раз</a:t>
            </a:r>
          </a:p>
        </p:txBody>
      </p:sp>
      <p:sp>
        <p:nvSpPr>
          <p:cNvPr id="878632" name="Line 53"/>
          <p:cNvSpPr>
            <a:spLocks noChangeShapeType="1"/>
          </p:cNvSpPr>
          <p:nvPr/>
        </p:nvSpPr>
        <p:spPr bwMode="auto">
          <a:xfrm>
            <a:off x="2700338" y="4868863"/>
            <a:ext cx="1079500" cy="3603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" name="Rectangle 59"/>
          <p:cNvSpPr>
            <a:spLocks noChangeArrowheads="1"/>
          </p:cNvSpPr>
          <p:nvPr/>
        </p:nvSpPr>
        <p:spPr bwMode="auto">
          <a:xfrm rot="1076715">
            <a:off x="2771775" y="4724400"/>
            <a:ext cx="865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FF0000"/>
                </a:solidFill>
              </a:rPr>
              <a:t>-41,2%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0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880654" name="Picture 15" descr="222"/>
            <p:cNvPicPr>
              <a:picLocks noChangeAspect="1" noChangeArrowheads="1"/>
            </p:cNvPicPr>
            <p:nvPr/>
          </p:nvPicPr>
          <p:blipFill>
            <a:blip r:embed="rId4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655" name="Picture 15" descr="222"/>
            <p:cNvPicPr>
              <a:picLocks noChangeAspect="1" noChangeArrowheads="1"/>
            </p:cNvPicPr>
            <p:nvPr/>
          </p:nvPicPr>
          <p:blipFill>
            <a:blip r:embed="rId4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656" name="Picture 13" descr="log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8" name="TextBox 21"/>
          <p:cNvSpPr txBox="1">
            <a:spLocks noChangeArrowheads="1"/>
          </p:cNvSpPr>
          <p:nvPr/>
        </p:nvSpPr>
        <p:spPr bwMode="auto">
          <a:xfrm>
            <a:off x="1116013" y="0"/>
            <a:ext cx="7777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Динамика предоставления дотаций на выравнивание и сбалансированность бюджета города Ржева из областного бюджета   </a:t>
            </a:r>
            <a:endParaRPr lang="ru-RU" sz="1700" b="1">
              <a:solidFill>
                <a:srgbClr val="7777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80648" name="Object 8"/>
          <p:cNvGraphicFramePr>
            <a:graphicFrameLocks noChangeAspect="1"/>
          </p:cNvGraphicFramePr>
          <p:nvPr/>
        </p:nvGraphicFramePr>
        <p:xfrm>
          <a:off x="179388" y="908050"/>
          <a:ext cx="8829675" cy="5819775"/>
        </p:xfrm>
        <a:graphic>
          <a:graphicData uri="http://schemas.openxmlformats.org/presentationml/2006/ole">
            <p:oleObj spid="_x0000_s880648" name="Диаграмма" r:id="rId6" imgW="8915535" imgH="5877017" progId="MSGraph.Chart.8">
              <p:embed followColorScheme="full"/>
            </p:oleObj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360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</a:t>
            </a:r>
            <a:r>
              <a:rPr lang="ru-RU" sz="1400" b="1" i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.)</a:t>
            </a:r>
          </a:p>
        </p:txBody>
      </p:sp>
      <p:pic>
        <p:nvPicPr>
          <p:cNvPr id="880653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7" descr="918-F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074AE120-DEA7-440F-AA16-0B19C85F31BE}" type="slidenum">
              <a:rPr lang="ru-RU" sz="14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39268" name="TextBox 6"/>
          <p:cNvSpPr txBox="1">
            <a:spLocks noChangeArrowheads="1"/>
          </p:cNvSpPr>
          <p:nvPr/>
        </p:nvSpPr>
        <p:spPr bwMode="auto">
          <a:xfrm>
            <a:off x="1763713" y="1268413"/>
            <a:ext cx="54292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ВВОДНАЯ ЧАСТЬ</a:t>
            </a:r>
          </a:p>
          <a:p>
            <a:pPr algn="ctr"/>
            <a:endParaRPr lang="ru-RU" sz="32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626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78638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639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8640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2B8A7A64-E910-4233-9473-F792EB440462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722950" name="TextBox 9"/>
          <p:cNvSpPr txBox="1">
            <a:spLocks noChangeArrowheads="1"/>
          </p:cNvSpPr>
          <p:nvPr/>
        </p:nvSpPr>
        <p:spPr bwMode="auto">
          <a:xfrm>
            <a:off x="1331913" y="0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Субвенции из федерального и областного бюджетов </a:t>
            </a:r>
          </a:p>
          <a:p>
            <a:pPr algn="ctr" defTabSz="914400" eaLnBrk="0" hangingPunct="0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бюджету города Ржева в 2015 году и на 2016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год</a:t>
            </a:r>
          </a:p>
        </p:txBody>
      </p:sp>
      <p:pic>
        <p:nvPicPr>
          <p:cNvPr id="1178629" name="Picture 20" descr="7a1698654980de3c4bdb90e60abe48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5"/>
            <a:ext cx="2233613" cy="1295400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178630" name="Picture 23" descr="1367304966general_pages_i22116_za_aprel_v_oblasti_zaregistrirovano_628_brachnyx_akto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5084763"/>
            <a:ext cx="2305050" cy="1368425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178631" name="Picture 25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8632" name="Picture 26" descr="19291-protokol-roditelskogo-sobraniya-v-3-klass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205038"/>
            <a:ext cx="2305050" cy="1439862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1178633" name="Picture 27" descr="201309191845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860800"/>
            <a:ext cx="2232025" cy="1368425"/>
          </a:xfrm>
          <a:prstGeom prst="rect">
            <a:avLst/>
          </a:prstGeom>
          <a:noFill/>
          <a:ln w="1905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178634" name="AutoShape 25"/>
          <p:cNvSpPr>
            <a:spLocks noChangeArrowheads="1"/>
          </p:cNvSpPr>
          <p:nvPr/>
        </p:nvSpPr>
        <p:spPr bwMode="auto">
          <a:xfrm>
            <a:off x="2771775" y="836613"/>
            <a:ext cx="3744913" cy="1368425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Реализация прав граждан </a:t>
            </a:r>
          </a:p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в области образования: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в 2015 году — 329 688 тыс. руб.;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на 2016 год — 330 674 тыс. 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1178635" name="AutoShape 26"/>
          <p:cNvSpPr>
            <a:spLocks noChangeArrowheads="1"/>
          </p:cNvSpPr>
          <p:nvPr/>
        </p:nvSpPr>
        <p:spPr bwMode="auto">
          <a:xfrm>
            <a:off x="1619250" y="2205038"/>
            <a:ext cx="4608513" cy="1511300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500" b="1">
                <a:solidFill>
                  <a:srgbClr val="000099"/>
                </a:solidFill>
                <a:latin typeface="Times New Roman" pitchFamily="18" charset="0"/>
              </a:rPr>
              <a:t>Компенсация части родительской платы за </a:t>
            </a:r>
          </a:p>
          <a:p>
            <a:pPr defTabSz="914400"/>
            <a:r>
              <a:rPr lang="ru-RU" sz="1500" b="1">
                <a:solidFill>
                  <a:srgbClr val="000099"/>
                </a:solidFill>
                <a:latin typeface="Times New Roman" pitchFamily="18" charset="0"/>
              </a:rPr>
              <a:t>присмотр и уход за детьми, посещающими </a:t>
            </a:r>
          </a:p>
          <a:p>
            <a:pPr defTabSz="914400"/>
            <a:r>
              <a:rPr lang="ru-RU" sz="1500" b="1">
                <a:solidFill>
                  <a:srgbClr val="000099"/>
                </a:solidFill>
                <a:latin typeface="Times New Roman" pitchFamily="18" charset="0"/>
              </a:rPr>
              <a:t>учреждения дошкольного образования: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в 2015 году</a:t>
            </a:r>
            <a:r>
              <a:rPr lang="ru-RU" sz="1400">
                <a:latin typeface="Georgia" pitchFamily="18" charset="0"/>
              </a:rPr>
              <a:t> </a:t>
            </a:r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—</a:t>
            </a:r>
            <a:r>
              <a:rPr lang="en-US" sz="1400" b="1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4 628,1 тыс.руб.;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на 2016 год — 9 741,4 тыс. руб.</a:t>
            </a:r>
            <a:endParaRPr lang="ru-RU" sz="1400">
              <a:latin typeface="Georgia" pitchFamily="18" charset="0"/>
            </a:endParaRPr>
          </a:p>
        </p:txBody>
      </p:sp>
      <p:sp>
        <p:nvSpPr>
          <p:cNvPr id="1178636" name="AutoShape 27"/>
          <p:cNvSpPr>
            <a:spLocks noChangeArrowheads="1"/>
          </p:cNvSpPr>
          <p:nvPr/>
        </p:nvSpPr>
        <p:spPr bwMode="auto">
          <a:xfrm>
            <a:off x="2700338" y="3716338"/>
            <a:ext cx="4248150" cy="1368425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Реализация прав детей-сирот, детей, </a:t>
            </a:r>
          </a:p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оставшихся без попечения родителей:</a:t>
            </a:r>
          </a:p>
          <a:p>
            <a:pPr defTabSz="914400"/>
            <a:r>
              <a:rPr lang="ru-RU" sz="1600" b="1">
                <a:solidFill>
                  <a:srgbClr val="990000"/>
                </a:solidFill>
              </a:rPr>
              <a:t>   </a:t>
            </a:r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— в 2015 году —     931,9 тыс. руб.;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 — на 2016 год — 8 826,3 тыс. руб.</a:t>
            </a:r>
          </a:p>
        </p:txBody>
      </p:sp>
      <p:sp>
        <p:nvSpPr>
          <p:cNvPr id="1178637" name="AutoShape 28"/>
          <p:cNvSpPr>
            <a:spLocks noChangeArrowheads="1"/>
          </p:cNvSpPr>
          <p:nvPr/>
        </p:nvSpPr>
        <p:spPr bwMode="auto">
          <a:xfrm>
            <a:off x="2124075" y="5229225"/>
            <a:ext cx="4103688" cy="1295400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Иные переданные государственные </a:t>
            </a:r>
          </a:p>
          <a:p>
            <a:pPr defTabSz="91440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полномочия: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в 2015 году — 3 085,7 тыс. руб.;</a:t>
            </a:r>
          </a:p>
          <a:p>
            <a:pPr defTabSz="914400"/>
            <a:r>
              <a:rPr lang="ru-RU" sz="1400" b="1">
                <a:solidFill>
                  <a:srgbClr val="990000"/>
                </a:solidFill>
                <a:latin typeface="Georgia" pitchFamily="18" charset="0"/>
              </a:rPr>
              <a:t>   — на 2016 год — 2 712 тыс. руб.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357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DFD0EC2A-F4DA-455F-9296-911A407FC9AE}" type="slidenum">
              <a:rPr lang="ru-RU" sz="1400">
                <a:latin typeface="+mn-lt"/>
                <a:cs typeface="+mn-cs"/>
              </a:rPr>
              <a:pPr algn="r">
                <a:defRPr/>
              </a:pPr>
              <a:t>31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424963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6" name="WordArt 9"/>
          <p:cNvSpPr>
            <a:spLocks noChangeArrowheads="1" noChangeShapeType="1" noTextEdit="1"/>
          </p:cNvSpPr>
          <p:nvPr/>
        </p:nvSpPr>
        <p:spPr bwMode="auto">
          <a:xfrm>
            <a:off x="214313" y="1071563"/>
            <a:ext cx="85725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Расходы</a:t>
            </a:r>
          </a:p>
          <a:p>
            <a:pPr algn="ctr"/>
            <a:r>
              <a:rPr lang="ru-RU" sz="3600" b="1" i="1" kern="10" spc="72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</a:t>
            </a:r>
          </a:p>
          <a:p>
            <a:pPr algn="ctr"/>
            <a:r>
              <a:rPr lang="ru-RU" sz="3600" b="1" i="1" kern="10" spc="72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на 2016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929066"/>
            <a:ext cx="1971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790 752,7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857760"/>
            <a:ext cx="300039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</a:p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798 468,9 тыс. руб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857892"/>
            <a:ext cx="271464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Дефицит </a:t>
            </a:r>
          </a:p>
          <a:p>
            <a:pPr>
              <a:defRPr/>
            </a:pP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- 7 716,2 тыс. руб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2701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7010" name="Text Box 26"/>
          <p:cNvSpPr txBox="1">
            <a:spLocks noChangeArrowheads="1"/>
          </p:cNvSpPr>
          <p:nvPr/>
        </p:nvSpPr>
        <p:spPr bwMode="auto">
          <a:xfrm>
            <a:off x="928688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Основные подходы к формированию расходов бюджета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 города Ржева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 на 2016 год</a:t>
            </a:r>
          </a:p>
        </p:txBody>
      </p:sp>
      <p:pic>
        <p:nvPicPr>
          <p:cNvPr id="42701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9636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786314" y="1285860"/>
            <a:ext cx="3786214" cy="2143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реализации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Указов Президента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813" y="1285875"/>
            <a:ext cx="3714750" cy="22145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Сохранение социальной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направленности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бюджета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3" y="3786188"/>
            <a:ext cx="3714750" cy="242887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качества 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Муниципальных программ г.Ржева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Тверской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0" y="3714750"/>
            <a:ext cx="3643313" cy="25003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оказания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муниципальных услуг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63" y="2857500"/>
            <a:ext cx="4071937" cy="17145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Оптимизация расходов в целях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обеспечения финансирования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приоритетных расходных </a:t>
            </a:r>
          </a:p>
          <a:p>
            <a:pPr algn="ctr" defTabSz="914400">
              <a:defRPr/>
            </a:pPr>
            <a:r>
              <a:rPr lang="ru-RU" sz="2000" b="1" dirty="0">
                <a:latin typeface="Times New Roman" pitchFamily="18" charset="0"/>
              </a:rPr>
              <a:t>обязательств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28038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039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040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8034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5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6" name="Rectangle 13"/>
          <p:cNvSpPr>
            <a:spLocks noChangeArrowheads="1"/>
          </p:cNvSpPr>
          <p:nvPr/>
        </p:nvSpPr>
        <p:spPr bwMode="auto">
          <a:xfrm>
            <a:off x="1357313" y="0"/>
            <a:ext cx="6759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b="1">
                <a:solidFill>
                  <a:srgbClr val="F9F9F9"/>
                </a:solidFill>
              </a:rPr>
              <a:t>Структура расходов бюджета города Ржева в 20</a:t>
            </a:r>
            <a:r>
              <a:rPr lang="en-US" b="1">
                <a:solidFill>
                  <a:srgbClr val="F9F9F9"/>
                </a:solidFill>
              </a:rPr>
              <a:t>1</a:t>
            </a:r>
            <a:r>
              <a:rPr lang="ru-RU" b="1">
                <a:solidFill>
                  <a:srgbClr val="F9F9F9"/>
                </a:solidFill>
              </a:rPr>
              <a:t>6 году </a:t>
            </a:r>
          </a:p>
          <a:p>
            <a:pPr algn="ctr" defTabSz="914400"/>
            <a:r>
              <a:rPr lang="ru-RU" b="1">
                <a:solidFill>
                  <a:srgbClr val="F9F9F9"/>
                </a:solidFill>
              </a:rPr>
              <a:t>за счет собственных средств</a:t>
            </a:r>
          </a:p>
        </p:txBody>
      </p:sp>
      <p:graphicFrame>
        <p:nvGraphicFramePr>
          <p:cNvPr id="428037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63513" y="877888"/>
          <a:ext cx="9031287" cy="5745162"/>
        </p:xfrm>
        <a:graphic>
          <a:graphicData uri="http://schemas.openxmlformats.org/presentationml/2006/ole">
            <p:oleObj spid="_x0000_s1353730" r:id="rId6" imgW="9028959" imgH="57429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143000"/>
          </a:xfr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Программные и непрограммные расходы местного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бюджета 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в 2015 году</a:t>
            </a: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Программные и непрограммные расходы местного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бюджета 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в 201</a:t>
            </a:r>
            <a:r>
              <a:rPr lang="en-US" b="1">
                <a:solidFill>
                  <a:schemeClr val="bg1"/>
                </a:solidFill>
              </a:rPr>
              <a:t>6</a:t>
            </a:r>
            <a:r>
              <a:rPr lang="ru-RU" b="1">
                <a:solidFill>
                  <a:schemeClr val="bg1"/>
                </a:solidFill>
              </a:rPr>
              <a:t> году</a:t>
            </a: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57188" y="1285875"/>
            <a:ext cx="864393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000000"/>
                </a:solidFill>
                <a:cs typeface="Arial" charset="0"/>
              </a:rPr>
              <a:t>	</a:t>
            </a:r>
            <a:r>
              <a:rPr lang="ru-RU">
                <a:solidFill>
                  <a:schemeClr val="tx1"/>
                </a:solidFill>
                <a:cs typeface="Arial" charset="0"/>
              </a:rPr>
              <a:t>В целях повышения эффективности и результативности бюджетных расходов с 2014 года бюджет города Ржева формируется и исполняется в рамках муниципальных программ города Ржева. </a:t>
            </a:r>
          </a:p>
          <a:p>
            <a:r>
              <a:rPr lang="ru-RU">
                <a:solidFill>
                  <a:schemeClr val="tx1"/>
                </a:solidFill>
                <a:cs typeface="Arial" charset="0"/>
              </a:rPr>
              <a:t>	В 2016 году будут реализованы 12 муниципальных программ.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3" y="2571750"/>
            <a:ext cx="3929062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chemeClr val="tx1"/>
                </a:solidFill>
                <a:cs typeface="Arial" charset="0"/>
              </a:rPr>
              <a:t>Расходы в рамках муниципальных программ составляют 98,8% всех расходов бюджета города Ржева на 2016 год</a:t>
            </a:r>
          </a:p>
        </p:txBody>
      </p:sp>
      <p:graphicFrame>
        <p:nvGraphicFramePr>
          <p:cNvPr id="429063" name="Диаграмма 11"/>
          <p:cNvGraphicFramePr>
            <a:graphicFrameLocks/>
          </p:cNvGraphicFramePr>
          <p:nvPr/>
        </p:nvGraphicFramePr>
        <p:xfrm>
          <a:off x="-50800" y="2520950"/>
          <a:ext cx="5459413" cy="4244975"/>
        </p:xfrm>
        <a:graphic>
          <a:graphicData uri="http://schemas.openxmlformats.org/presentationml/2006/ole">
            <p:oleObj spid="_x0000_s1354754" name="Worksheet" r:id="rId5" imgW="5456393" imgH="4243184" progId="Excel.Sheet.8">
              <p:embed/>
            </p:oleObj>
          </a:graphicData>
        </a:graphic>
      </p:graphicFrame>
      <p:graphicFrame>
        <p:nvGraphicFramePr>
          <p:cNvPr id="429064" name="Диаграмма 10"/>
          <p:cNvGraphicFramePr>
            <a:graphicFrameLocks/>
          </p:cNvGraphicFramePr>
          <p:nvPr/>
        </p:nvGraphicFramePr>
        <p:xfrm>
          <a:off x="4592638" y="3592513"/>
          <a:ext cx="4459287" cy="2816225"/>
        </p:xfrm>
        <a:graphic>
          <a:graphicData uri="http://schemas.openxmlformats.org/presentationml/2006/ole">
            <p:oleObj spid="_x0000_s1354755" name="Worksheet" r:id="rId6" imgW="4462659" imgH="28165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D068-82C2-47BC-88DF-0968B7F41C0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43008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21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4" name="TextBox 6"/>
          <p:cNvSpPr txBox="1">
            <a:spLocks noChangeArrowheads="1"/>
          </p:cNvSpPr>
          <p:nvPr/>
        </p:nvSpPr>
        <p:spPr bwMode="auto">
          <a:xfrm>
            <a:off x="1643063" y="14287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Расходы на реализацию муниципальных программ города Ржева на 2016 год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143125" y="1000125"/>
            <a:ext cx="5286375" cy="5715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788 553,4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813" y="1571625"/>
            <a:ext cx="2357437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Новое качество жизни: Человеческий капитал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8" y="1571625"/>
            <a:ext cx="242887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Новое качество жизни: Комфортная городская среда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38" y="1571625"/>
            <a:ext cx="2214562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Совершенствование управления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42875" y="2143125"/>
            <a:ext cx="3143250" cy="45720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090" name="TextBox 14"/>
          <p:cNvSpPr txBox="1">
            <a:spLocks noChangeArrowheads="1"/>
          </p:cNvSpPr>
          <p:nvPr/>
        </p:nvSpPr>
        <p:spPr bwMode="auto">
          <a:xfrm>
            <a:off x="500063" y="2500313"/>
            <a:ext cx="250031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1.  «Развитие образования города Ржева Тверской области» на 2014-2019 годы – 521 633,6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2.  «Развитие культуры города Ржева Тверской области» на 2014-2019 годы – 78 904,0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3.  «Развитие физической культуры и спорта города Ржева Тверской области» на 2014-2019 годы – 31 462,5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4.  «Социальная поддержка и защита населения города Ржева Тверской области» на 2014-2019 годы – 6 778,0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5. «Молодежь города Ржева Тверской области» на 2014-2019 годы – 2 710,0 тыс. руб.</a:t>
            </a:r>
          </a:p>
          <a:p>
            <a:endParaRPr lang="ru-RU" sz="1100"/>
          </a:p>
          <a:p>
            <a:endParaRPr lang="ru-RU" sz="110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3071813" y="2286000"/>
            <a:ext cx="3143250" cy="435768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092" name="TextBox 16"/>
          <p:cNvSpPr txBox="1">
            <a:spLocks noChangeArrowheads="1"/>
          </p:cNvSpPr>
          <p:nvPr/>
        </p:nvSpPr>
        <p:spPr bwMode="auto">
          <a:xfrm>
            <a:off x="3571875" y="2714625"/>
            <a:ext cx="23574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6.  «Жилищно-коммунальное хозяйство  города Ржева Тверской области» на 2014-2019 годы – 10 579,0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7.  «Благоустройство города Ржева Тверской области» на 2014-2019 годы – 33 438,4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8.  «Дорожное хозяйство и общественный транспорт города Ржева Тверской области» на 2014-2019 годы – 26 821,4 тыс. руб.;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9.  «Обеспечение правопорядка и безопасности населения города Ржева Тверской области» на 2016-2021 годы – 7 998,4 тыс. руб.</a:t>
            </a:r>
            <a:endParaRPr lang="ru-RU" sz="11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10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6000750" y="2214563"/>
            <a:ext cx="3143250" cy="450056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094" name="TextBox 18"/>
          <p:cNvSpPr txBox="1">
            <a:spLocks noChangeArrowheads="1"/>
          </p:cNvSpPr>
          <p:nvPr/>
        </p:nvSpPr>
        <p:spPr bwMode="auto">
          <a:xfrm>
            <a:off x="6429375" y="2786063"/>
            <a:ext cx="2286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Tx/>
              <a:buAutoNum type="arabicPeriod" startAt="10"/>
            </a:pPr>
            <a:r>
              <a:rPr lang="ru-RU" sz="1100" b="1"/>
              <a:t>« Муниципальное управление и гражданское общество города Ржева» на 2014-2019 годы – 50 547,0 тыс. руб.;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11. «Управление имуществом и земельными ресурсами города Ржева Тверской области» на 2014-2019 годы – 7 695,7 тыс. руб.;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</a:pPr>
            <a:r>
              <a:rPr lang="ru-RU" sz="1100" b="1"/>
              <a:t>12. «Управление общественными финансами города Ржева Тверской области» на 2014-2019 годы – 9 985,4 тыс. руб.</a:t>
            </a:r>
            <a:endParaRPr lang="ru-RU" sz="1100"/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Tx/>
              <a:buAutoNum type="arabicPeriod" startAt="10"/>
            </a:pP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2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98372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8374" name="Text Box 10"/>
          <p:cNvSpPr txBox="1">
            <a:spLocks noChangeArrowheads="1"/>
          </p:cNvSpPr>
          <p:nvPr/>
        </p:nvSpPr>
        <p:spPr bwMode="auto">
          <a:xfrm>
            <a:off x="1420813" y="115888"/>
            <a:ext cx="7713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Расходы бюджета города Ржева на реализацию муниципальных 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программ в 2016 году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698370" name="Диаграмма 1"/>
          <p:cNvGraphicFramePr>
            <a:graphicFrameLocks/>
          </p:cNvGraphicFramePr>
          <p:nvPr/>
        </p:nvGraphicFramePr>
        <p:xfrm>
          <a:off x="0" y="1357313"/>
          <a:ext cx="9144000" cy="5500687"/>
        </p:xfrm>
        <a:graphic>
          <a:graphicData uri="http://schemas.openxmlformats.org/presentationml/2006/ole">
            <p:oleObj spid="_x0000_s1355778" name="Worksheet" r:id="rId5" imgW="8858385" imgH="50197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5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6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0"/>
            <a:ext cx="10334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7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793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образования города Ржева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4000500" cy="828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позитивной социализации и учебной успешности каждого ребенка, усиление вклада образования в развитие экономики с учетом изменений культурной, социальной и технологической среды.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133600"/>
            <a:ext cx="4000500" cy="50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дошкольного образования в городе Ржеве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219 718,8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2636838"/>
            <a:ext cx="4000500" cy="434975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«Модернизация общего образования как института социального развития»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250 443,6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3068638"/>
            <a:ext cx="4000500" cy="43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«Развитие дополнительного образования в городе Ржеве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17 488,9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3516313"/>
            <a:ext cx="4000500" cy="412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«Обеспечение инновационного характера образования в городе Ржеве Тверской области»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378,2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3933825"/>
            <a:ext cx="4000500" cy="5667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«Организация отдыха и оздоровления детей и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под-ростков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3 096,0 тыс. руб.»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75" y="4500563"/>
            <a:ext cx="4000500" cy="6429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П6: «Совершенствование организации питания в общеобразовательных учреждениях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9 603,9 тыс. руб.»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5" y="5122863"/>
            <a:ext cx="4000500" cy="611187"/>
          </a:xfrm>
          <a:prstGeom prst="rect">
            <a:avLst/>
          </a:prstGeom>
          <a:solidFill>
            <a:srgbClr val="49C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ПП7: «Проведение ремонта  в образовательных учрежде-ниях города Ржева Тверской области» - 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5 000,0 тыс. руб.»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75" y="5734050"/>
            <a:ext cx="4006850" cy="5032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ПП8«Комплексная безопасность образовательных учреждений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1 300,0 тыс. руб.»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5" y="6237288"/>
            <a:ext cx="4000500" cy="261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14 604,2 тыс. руб.</a:t>
            </a:r>
          </a:p>
        </p:txBody>
      </p:sp>
      <p:graphicFrame>
        <p:nvGraphicFramePr>
          <p:cNvPr id="730114" name="Диаграмма 18"/>
          <p:cNvGraphicFramePr>
            <a:graphicFrameLocks/>
          </p:cNvGraphicFramePr>
          <p:nvPr/>
        </p:nvGraphicFramePr>
        <p:xfrm>
          <a:off x="3143250" y="0"/>
          <a:ext cx="6000750" cy="4286250"/>
        </p:xfrm>
        <a:graphic>
          <a:graphicData uri="http://schemas.openxmlformats.org/presentationml/2006/ole">
            <p:oleObj spid="_x0000_s1356802" name="Worksheet" r:id="rId5" imgW="5505585" imgH="5448390" progId="Excel.Sheet.8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43438" y="4000500"/>
            <a:ext cx="576262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572000"/>
            <a:ext cx="67468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83,3%</a:t>
            </a:r>
          </a:p>
        </p:txBody>
      </p:sp>
      <p:sp>
        <p:nvSpPr>
          <p:cNvPr id="730130" name="TextBox 25"/>
          <p:cNvSpPr txBox="1">
            <a:spLocks noChangeArrowheads="1"/>
          </p:cNvSpPr>
          <p:nvPr/>
        </p:nvSpPr>
        <p:spPr bwMode="auto">
          <a:xfrm>
            <a:off x="4143375" y="3543300"/>
            <a:ext cx="48720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Удовлетворенность населения города Ржева Тверской области качеством образовательных услуг и их доступностью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5219700" y="4110038"/>
            <a:ext cx="781050" cy="79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418388" y="4024313"/>
            <a:ext cx="576262" cy="1968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00750" y="4000500"/>
            <a:ext cx="576263" cy="2349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>
            <a:off x="6577013" y="4117975"/>
            <a:ext cx="841375" cy="47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135" name="TextBox 32"/>
          <p:cNvSpPr txBox="1">
            <a:spLocks noChangeArrowheads="1"/>
          </p:cNvSpPr>
          <p:nvPr/>
        </p:nvSpPr>
        <p:spPr bwMode="auto">
          <a:xfrm>
            <a:off x="4071938" y="4286250"/>
            <a:ext cx="5072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Охват программами дошкольного образования детей в возрасте от 2 мес. до 7 лет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29500" y="4572000"/>
            <a:ext cx="647700" cy="2286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750" y="4572000"/>
            <a:ext cx="647700" cy="2270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cxnSp>
        <p:nvCxnSpPr>
          <p:cNvPr id="45" name="Прямая со стрелкой 44"/>
          <p:cNvCxnSpPr>
            <a:stCxn id="23" idx="3"/>
            <a:endCxn id="40" idx="1"/>
          </p:cNvCxnSpPr>
          <p:nvPr/>
        </p:nvCxnSpPr>
        <p:spPr>
          <a:xfrm>
            <a:off x="5318125" y="4679950"/>
            <a:ext cx="68262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3"/>
            <a:endCxn id="39" idx="1"/>
          </p:cNvCxnSpPr>
          <p:nvPr/>
        </p:nvCxnSpPr>
        <p:spPr>
          <a:xfrm>
            <a:off x="6648450" y="4686300"/>
            <a:ext cx="7810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140" name="TextBox 47"/>
          <p:cNvSpPr txBox="1">
            <a:spLocks noChangeArrowheads="1"/>
          </p:cNvSpPr>
          <p:nvPr/>
        </p:nvSpPr>
        <p:spPr bwMode="auto">
          <a:xfrm>
            <a:off x="4143375" y="4746625"/>
            <a:ext cx="4857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выпускников муниципальных  общеобразовательных 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учреждений,  </a:t>
            </a:r>
          </a:p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получивших аттестат о среднем общем образовании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5143500"/>
            <a:ext cx="674687" cy="182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29500" y="5143500"/>
            <a:ext cx="673100" cy="182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00750" y="5143500"/>
            <a:ext cx="673100" cy="182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6673850" y="5235575"/>
            <a:ext cx="67310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318125" y="5235575"/>
            <a:ext cx="6826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146" name="TextBox 60"/>
          <p:cNvSpPr txBox="1">
            <a:spLocks noChangeArrowheads="1"/>
          </p:cNvSpPr>
          <p:nvPr/>
        </p:nvSpPr>
        <p:spPr bwMode="auto">
          <a:xfrm>
            <a:off x="4283075" y="5357813"/>
            <a:ext cx="486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детей с ограниченными возможностями здоровья и детей-инвалидов, которым созданы условия для получения качественного общего образования, в общей численности детей с ограниченными возможностями здоровья и детей-инвалидов школьного возраста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643438" y="6143625"/>
            <a:ext cx="673100" cy="182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72188" y="6143625"/>
            <a:ext cx="67310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00938" y="6143625"/>
            <a:ext cx="67310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>
            <a:off x="6745288" y="6251575"/>
            <a:ext cx="7556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</p:cNvCxnSpPr>
          <p:nvPr/>
        </p:nvCxnSpPr>
        <p:spPr>
          <a:xfrm flipV="1">
            <a:off x="5316538" y="6230938"/>
            <a:ext cx="741362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473575" y="6489700"/>
            <a:ext cx="1019175" cy="2254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358063" y="6500813"/>
            <a:ext cx="928687" cy="21431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50" y="6500813"/>
            <a:ext cx="1017588" cy="2254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730155" name="TextBox 1"/>
          <p:cNvSpPr txBox="1">
            <a:spLocks noChangeArrowheads="1"/>
          </p:cNvSpPr>
          <p:nvPr/>
        </p:nvSpPr>
        <p:spPr bwMode="auto">
          <a:xfrm>
            <a:off x="2717800" y="6581775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450" y="6499225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7450" y="6578600"/>
            <a:ext cx="3074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6" idx="0"/>
            <a:endCxn id="70" idx="2"/>
          </p:cNvCxnSpPr>
          <p:nvPr/>
        </p:nvCxnSpPr>
        <p:spPr>
          <a:xfrm rot="16200000" flipV="1">
            <a:off x="4899820" y="6406356"/>
            <a:ext cx="163512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80" idx="0"/>
          </p:cNvCxnSpPr>
          <p:nvPr/>
        </p:nvCxnSpPr>
        <p:spPr>
          <a:xfrm rot="16200000" flipV="1">
            <a:off x="6434138" y="6424613"/>
            <a:ext cx="142875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9" idx="0"/>
            <a:endCxn id="72" idx="2"/>
          </p:cNvCxnSpPr>
          <p:nvPr/>
        </p:nvCxnSpPr>
        <p:spPr>
          <a:xfrm rot="5400000" flipH="1" flipV="1">
            <a:off x="7758906" y="6422232"/>
            <a:ext cx="142875" cy="14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авая фигурная скобка 51"/>
          <p:cNvSpPr/>
          <p:nvPr/>
        </p:nvSpPr>
        <p:spPr>
          <a:xfrm>
            <a:off x="6500813" y="1285875"/>
            <a:ext cx="142875" cy="142875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7643813" y="1285875"/>
            <a:ext cx="142875" cy="1428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0163" name="TextBox 56"/>
          <p:cNvSpPr txBox="1">
            <a:spLocks noChangeArrowheads="1"/>
          </p:cNvSpPr>
          <p:nvPr/>
        </p:nvSpPr>
        <p:spPr bwMode="auto">
          <a:xfrm rot="-5400000">
            <a:off x="7123906" y="1877220"/>
            <a:ext cx="1603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521 633,6 тыс. руб.</a:t>
            </a:r>
          </a:p>
        </p:txBody>
      </p:sp>
      <p:sp>
        <p:nvSpPr>
          <p:cNvPr id="730164" name="TextBox 57"/>
          <p:cNvSpPr txBox="1">
            <a:spLocks noChangeArrowheads="1"/>
          </p:cNvSpPr>
          <p:nvPr/>
        </p:nvSpPr>
        <p:spPr bwMode="auto">
          <a:xfrm rot="-5400000">
            <a:off x="5822157" y="1754981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531 623,4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5" descr="C:\Users\metelkina\Documents\Закон об обл бюджете\2016 г\Бюджет для граждан 2016 г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643063"/>
            <a:ext cx="2357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39DE9-93C6-47EE-BFA0-C98B5584866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73318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9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образования города Ржева Тверской области» на 2014-2019 годы</a:t>
            </a:r>
          </a:p>
        </p:txBody>
      </p:sp>
      <p:sp>
        <p:nvSpPr>
          <p:cNvPr id="733190" name="TextBox 8"/>
          <p:cNvSpPr txBox="1">
            <a:spLocks noChangeArrowheads="1"/>
          </p:cNvSpPr>
          <p:nvPr/>
        </p:nvSpPr>
        <p:spPr bwMode="auto">
          <a:xfrm>
            <a:off x="96838" y="1143000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2016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1785938"/>
            <a:ext cx="60721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образовательных учреждений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 школ, 22 детских сады, 2 учреждения дополнительного образования, 1 оздоровительный лагерь)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131 420,0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3143250"/>
            <a:ext cx="6072188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дошкольного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121 718,8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5" y="2643188"/>
            <a:ext cx="6072188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209 051,0 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" y="4929188"/>
            <a:ext cx="6072188" cy="576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отдыха и оздоровление детей и подростков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25" y="4429125"/>
            <a:ext cx="6072188" cy="492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и обслуживание систем водоочистки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1275,9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5" y="5500688"/>
            <a:ext cx="6072188" cy="477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образовательных учреждениях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5 000,0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625" y="6000750"/>
            <a:ext cx="6072188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образовательных учреждениях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3643313"/>
            <a:ext cx="6072188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Компенсация части родительской платы за содержание ребенка (присмотр и уход за ребенком) в дошкольных учреждениях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 9 741,4 тыс. руб.</a:t>
            </a:r>
          </a:p>
        </p:txBody>
      </p:sp>
      <p:pic>
        <p:nvPicPr>
          <p:cNvPr id="733199" name="Picture 3" descr="C:\Users\metelkina\Documents\Закон об обл бюджете\2016 г\Бюджет для граждан 2016 г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3071813"/>
            <a:ext cx="23574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200" name="Picture 2" descr="http://tver.bezformata.ru/content/image1390247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4714875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428596" y="1785926"/>
            <a:ext cx="60721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образовательных учреждений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 школ, 22 детских сады, 2 учреждения дополнительного образования, 1 оздоровительный лагерь)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131 420,0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4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4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2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32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«Развитие культуры города Ржева</a:t>
            </a:r>
          </a:p>
          <a:p>
            <a:r>
              <a:rPr lang="ru-RU" b="1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4071938" cy="1757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повышения качества и разнообразия услуг, предоставляемых в сфере культуры и искусства, развития творческих способностей и обеспечение равного доступа жителей города Ржева Тверской области к культурным ценностям, знаниям и информации, участие их в культурной жизни, удовлетворение потребностей в развитии и реализации культурного и духовного потенциала города Ржева Тверской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3071813"/>
            <a:ext cx="40782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дополнительного образования детей в области культуры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34521,2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643313"/>
            <a:ext cx="4078288" cy="57150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«Улучшение условий организации досуга и обеспечение жителей г. Ржева Тверской области услугами организаций культуры»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17 950,8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4214813"/>
            <a:ext cx="4071938" cy="5715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«Организация библиотечного обслуживания населения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12 899,0 тыс. руб.»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4786313"/>
            <a:ext cx="4068763" cy="5905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«Организация и проведение массовых, культурно-просветительских и театрально-зрелищных мероприятий города Ржева Тверской области» -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5" y="5929313"/>
            <a:ext cx="4071938" cy="3571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5 468,4 тыс. руб.</a:t>
            </a:r>
          </a:p>
        </p:txBody>
      </p:sp>
      <p:sp>
        <p:nvSpPr>
          <p:cNvPr id="731149" name="TextBox 32"/>
          <p:cNvSpPr txBox="1">
            <a:spLocks noChangeArrowheads="1"/>
          </p:cNvSpPr>
          <p:nvPr/>
        </p:nvSpPr>
        <p:spPr bwMode="auto">
          <a:xfrm>
            <a:off x="4286250" y="3286125"/>
            <a:ext cx="4857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удовлетворенности населения качеством услуг, предоставляемых учреждениями дополнительного образования детей в области культуры в городе Ржеве Тверской области</a:t>
            </a:r>
          </a:p>
        </p:txBody>
      </p:sp>
      <p:sp>
        <p:nvSpPr>
          <p:cNvPr id="731150" name="TextBox 47"/>
          <p:cNvSpPr txBox="1">
            <a:spLocks noChangeArrowheads="1"/>
          </p:cNvSpPr>
          <p:nvPr/>
        </p:nvSpPr>
        <p:spPr bwMode="auto">
          <a:xfrm>
            <a:off x="4243388" y="4214813"/>
            <a:ext cx="49006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Уровень удовлетворенности населения качеством услуг, предоставляемых учреждениями культуры в городе Ржеве Тверской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3929063"/>
            <a:ext cx="674688" cy="18256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72375" y="3929063"/>
            <a:ext cx="674688" cy="18256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72188" y="3929063"/>
            <a:ext cx="673100" cy="18256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6745288" y="4021138"/>
            <a:ext cx="8286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246688" y="4021138"/>
            <a:ext cx="825500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156" name="TextBox 60"/>
          <p:cNvSpPr txBox="1">
            <a:spLocks noChangeArrowheads="1"/>
          </p:cNvSpPr>
          <p:nvPr/>
        </p:nvSpPr>
        <p:spPr bwMode="auto">
          <a:xfrm>
            <a:off x="4284663" y="5000625"/>
            <a:ext cx="48593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удовлетворенности населения качеством услуг, предоставляемых Муниципальным учреждением культуры «Ржевская централизованная  библиотечная система»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4643438"/>
            <a:ext cx="673100" cy="18256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00750" y="4643438"/>
            <a:ext cx="674688" cy="21431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72375" y="4643438"/>
            <a:ext cx="674688" cy="21431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>
            <a:off x="6675438" y="4751388"/>
            <a:ext cx="896937" cy="15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</p:cNvCxnSpPr>
          <p:nvPr/>
        </p:nvCxnSpPr>
        <p:spPr>
          <a:xfrm flipV="1">
            <a:off x="5245100" y="4729163"/>
            <a:ext cx="741363" cy="476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00563" y="6429375"/>
            <a:ext cx="857250" cy="285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72375" y="6429375"/>
            <a:ext cx="785813" cy="285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50" y="6429375"/>
            <a:ext cx="857250" cy="285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572000" y="5715000"/>
            <a:ext cx="674688" cy="18256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643813" y="5715000"/>
            <a:ext cx="674687" cy="18256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072188" y="5715000"/>
            <a:ext cx="673100" cy="18256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66" name="Прямая со стрелкой 65"/>
          <p:cNvCxnSpPr>
            <a:stCxn id="63" idx="3"/>
            <a:endCxn id="65" idx="1"/>
          </p:cNvCxnSpPr>
          <p:nvPr/>
        </p:nvCxnSpPr>
        <p:spPr>
          <a:xfrm flipV="1">
            <a:off x="5246688" y="5807075"/>
            <a:ext cx="8255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5" idx="3"/>
            <a:endCxn id="64" idx="1"/>
          </p:cNvCxnSpPr>
          <p:nvPr/>
        </p:nvCxnSpPr>
        <p:spPr>
          <a:xfrm>
            <a:off x="6745288" y="5807075"/>
            <a:ext cx="89852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170" name="TextBox 1"/>
          <p:cNvSpPr txBox="1">
            <a:spLocks noChangeArrowheads="1"/>
          </p:cNvSpPr>
          <p:nvPr/>
        </p:nvSpPr>
        <p:spPr bwMode="auto">
          <a:xfrm>
            <a:off x="2643188" y="6519863"/>
            <a:ext cx="1023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462882" y="6393656"/>
            <a:ext cx="2159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71625" y="6500813"/>
            <a:ext cx="2714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6" idx="0"/>
            <a:endCxn id="63" idx="2"/>
          </p:cNvCxnSpPr>
          <p:nvPr/>
        </p:nvCxnSpPr>
        <p:spPr>
          <a:xfrm rot="16200000" flipV="1">
            <a:off x="4653757" y="6153944"/>
            <a:ext cx="531812" cy="190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80" idx="0"/>
            <a:endCxn id="65" idx="2"/>
          </p:cNvCxnSpPr>
          <p:nvPr/>
        </p:nvCxnSpPr>
        <p:spPr>
          <a:xfrm rot="16200000" flipV="1">
            <a:off x="6153151" y="6153150"/>
            <a:ext cx="531812" cy="2063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9" idx="0"/>
            <a:endCxn id="64" idx="2"/>
          </p:cNvCxnSpPr>
          <p:nvPr/>
        </p:nvCxnSpPr>
        <p:spPr>
          <a:xfrm rot="5400000" flipH="1" flipV="1">
            <a:off x="7708107" y="6155531"/>
            <a:ext cx="531812" cy="158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2875" y="5357813"/>
            <a:ext cx="4071938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«Организация обслуживания учреждений подведомственных Отделу культуры администрации города Ржева Тверской области –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6 564,6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731139" name="Диаграмма 18"/>
          <p:cNvGraphicFramePr>
            <a:graphicFrameLocks/>
          </p:cNvGraphicFramePr>
          <p:nvPr/>
        </p:nvGraphicFramePr>
        <p:xfrm>
          <a:off x="3143250" y="0"/>
          <a:ext cx="5800725" cy="3929063"/>
        </p:xfrm>
        <a:graphic>
          <a:graphicData uri="http://schemas.openxmlformats.org/presentationml/2006/ole">
            <p:oleObj spid="_x0000_s1357826" name="Worksheet" r:id="rId5" imgW="5438843" imgH="5534115" progId="Excel.Sheet.8">
              <p:embed/>
            </p:oleObj>
          </a:graphicData>
        </a:graphic>
      </p:graphicFrame>
      <p:sp>
        <p:nvSpPr>
          <p:cNvPr id="41" name="Правая фигурная скобка 40"/>
          <p:cNvSpPr/>
          <p:nvPr/>
        </p:nvSpPr>
        <p:spPr>
          <a:xfrm>
            <a:off x="6357938" y="1071563"/>
            <a:ext cx="155575" cy="1428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1178" name="TextBox 41"/>
          <p:cNvSpPr txBox="1">
            <a:spLocks noChangeArrowheads="1"/>
          </p:cNvSpPr>
          <p:nvPr/>
        </p:nvSpPr>
        <p:spPr bwMode="auto">
          <a:xfrm rot="-5400000">
            <a:off x="5674519" y="1540669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76 281,1 тыс. руб.</a:t>
            </a:r>
          </a:p>
        </p:txBody>
      </p:sp>
      <p:sp>
        <p:nvSpPr>
          <p:cNvPr id="731179" name="TextBox 42"/>
          <p:cNvSpPr txBox="1">
            <a:spLocks noChangeArrowheads="1"/>
          </p:cNvSpPr>
          <p:nvPr/>
        </p:nvSpPr>
        <p:spPr bwMode="auto">
          <a:xfrm rot="-5400000">
            <a:off x="6889750" y="1539876"/>
            <a:ext cx="1785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78 904,0 тыс. руб.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7500938" y="1000125"/>
            <a:ext cx="142875" cy="15001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2" descr="0_6c8d4_f62fbe60_XL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A92A5C10-0F5E-4FAB-B48D-E2029B2E8B3F}" type="slidenum">
              <a:rPr lang="ru-RU" sz="1400">
                <a:latin typeface="+mn-lt"/>
                <a:cs typeface="+mn-cs"/>
              </a:rPr>
              <a:pPr algn="r">
                <a:defRPr/>
              </a:pPr>
              <a:t>4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331913" y="692150"/>
            <a:ext cx="6335712" cy="822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Бюджеты бюджетной системы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Российской </a:t>
            </a: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Федерации</a:t>
            </a: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3563938" y="2420938"/>
            <a:ext cx="2017712" cy="1679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Бюджеты субъектов </a:t>
            </a:r>
          </a:p>
          <a:p>
            <a:pPr algn="ctr">
              <a:defRPr/>
            </a:pPr>
            <a:r>
              <a:rPr lang="ru-RU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Российской Федерации </a:t>
            </a:r>
            <a:r>
              <a:rPr lang="ru-RU" sz="16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(региональные бюджеты)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611188" y="2276475"/>
            <a:ext cx="2232025" cy="1404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Бюджет Российской</a:t>
            </a:r>
          </a:p>
          <a:p>
            <a:pPr algn="ctr">
              <a:defRPr/>
            </a:pPr>
            <a:r>
              <a:rPr lang="ru-RU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Федерации </a:t>
            </a:r>
            <a:r>
              <a:rPr lang="ru-RU" sz="16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(федеральный бюджет)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6300788" y="2276475"/>
            <a:ext cx="2303462" cy="1404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Бюджеты муниципальных образований</a:t>
            </a:r>
            <a:r>
              <a:rPr lang="ru-RU" sz="16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ru-RU" sz="1600" b="1" i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(местные бюджеты)</a:t>
            </a:r>
          </a:p>
        </p:txBody>
      </p:sp>
      <p:sp>
        <p:nvSpPr>
          <p:cNvPr id="141319" name="Line 32"/>
          <p:cNvSpPr>
            <a:spLocks noChangeShapeType="1"/>
          </p:cNvSpPr>
          <p:nvPr/>
        </p:nvSpPr>
        <p:spPr bwMode="auto">
          <a:xfrm>
            <a:off x="6156325" y="1557338"/>
            <a:ext cx="1368425" cy="719137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1320" name="Line 32"/>
          <p:cNvSpPr>
            <a:spLocks noChangeShapeType="1"/>
          </p:cNvSpPr>
          <p:nvPr/>
        </p:nvSpPr>
        <p:spPr bwMode="auto">
          <a:xfrm>
            <a:off x="4572000" y="1557338"/>
            <a:ext cx="0" cy="865187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1321" name="Line 32"/>
          <p:cNvSpPr>
            <a:spLocks noChangeShapeType="1"/>
          </p:cNvSpPr>
          <p:nvPr/>
        </p:nvSpPr>
        <p:spPr bwMode="auto">
          <a:xfrm flipH="1">
            <a:off x="1547813" y="1557338"/>
            <a:ext cx="1081087" cy="7207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70" name="Прямоугольник 12"/>
          <p:cNvSpPr>
            <a:spLocks noChangeArrowheads="1"/>
          </p:cNvSpPr>
          <p:nvPr/>
        </p:nvSpPr>
        <p:spPr bwMode="auto">
          <a:xfrm>
            <a:off x="468313" y="515778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Местный бюджет (бюджет города Ржева) —</a:t>
            </a:r>
            <a:r>
              <a:rPr lang="ru-RU" b="1">
                <a:solidFill>
                  <a:schemeClr val="bg1"/>
                </a:solidFill>
                <a:latin typeface="Georgia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b="1" i="1">
                <a:solidFill>
                  <a:srgbClr val="000099"/>
                </a:solidFill>
                <a:latin typeface="Georgia" pitchFamily="18" charset="0"/>
                <a:cs typeface="+mn-cs"/>
              </a:rPr>
              <a:t>это форма образования и расходования денежных средств, предназначенных для финансового обеспечения задач и функций местного  самоуправления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09" name="Picture 13" descr="C:\Users\o.zvereva\Desktop\information_items_147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0" name="Picture 2" descr="http://www.culturaruza.ru/sites/default/files/gallery_assist/4/gallery_assist2411/prev/DSC_0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культуры города Ржева Тверской области» на 2014-2019 годы</a:t>
            </a: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214282" y="1071546"/>
            <a:ext cx="87137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2016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0" y="1714500"/>
            <a:ext cx="557212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искусств,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клуба, выставочный зал, библиотеки, центр обслуживания учреждений культуры 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68 054,6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9000" y="5000625"/>
            <a:ext cx="5572125" cy="492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1 362,0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000" y="5500688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дополнительного образования,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459,0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6000768"/>
            <a:ext cx="5572125" cy="857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массовых, культурно-просветительских и театрально-зрелищных мероприятий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1 500,0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9000" y="2714625"/>
            <a:ext cx="557212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 в учреждениях дополнительного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90,0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9000" y="3286125"/>
            <a:ext cx="55721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в учреждениях дополнительного образования по отрасли культура в рамках реализации программы Тверской области «Доступная среда» на 2016 - 2020 годы»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–150,0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00" y="4500563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библиотечных фондов МУК «Ржевская ЦБС»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350,0 тыс. руб.</a:t>
            </a:r>
          </a:p>
        </p:txBody>
      </p:sp>
      <p:pic>
        <p:nvPicPr>
          <p:cNvPr id="734223" name="Picture 11" descr="C:\Users\o.zvereva\Desktop\fotosmall.ph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571875"/>
            <a:ext cx="2857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24" name="Picture 12" descr="C:\Users\o.zvereva\Desktop\71177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43500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428992" y="1714488"/>
            <a:ext cx="557212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искусств,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клуба, выставочный зал, библиотеки, центр обслуживания учреждений культуры 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68 054,6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92" y="5000613"/>
            <a:ext cx="5572125" cy="492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1 362,0 тыс. 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5500676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дополнительного образования,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459,0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8992" y="2714613"/>
            <a:ext cx="557212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 в учреждениях дополнительного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90,0 тыс.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3286113"/>
            <a:ext cx="55721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в учреждениях дополнительного образования по отрасли культура в рамках реализации программы Тверской области «Доступная среда» на 2016 - 2020 годы»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–150,0 тыс.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28992" y="4500551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библиотечных фондов МУК «Ржевская ЦБС»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350,0 тыс. руб.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429000" y="1714519"/>
            <a:ext cx="557212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искусств,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клуба, выставочный зал, библиотеки, центр обслуживания учреждений культуры 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68 054,6 тыс. руб.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429000" y="5000644"/>
            <a:ext cx="5572125" cy="492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1 362,0 тыс. руб.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429000" y="5500707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дополнительного образования,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459,0 тыс. руб.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9000" y="2714644"/>
            <a:ext cx="557212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 в учреждениях дополнительного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90,0 тыс. 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429000" y="3286144"/>
            <a:ext cx="55721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в учреждениях дополнительного образования по отрасли культура в рамках реализации программы Тверской области «Доступная среда» на 2016 - 2020 годы»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–150,0 тыс. 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429000" y="4500582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библиотечных фондов МУК «Ржевская ЦБС»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350,0 тыс. руб.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428992" y="1714507"/>
            <a:ext cx="557212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искусств,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клуба, выставочный зал, библиотеки, центр обслуживания учреждений культуры 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68 054,6 тыс. руб.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28992" y="5000632"/>
            <a:ext cx="5572125" cy="492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1 362,0 тыс. руб.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428992" y="5500695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дополнительного образования,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459,0 тыс. руб.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428992" y="2714632"/>
            <a:ext cx="557212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музыкальных инструментов в учреждениях дополнительного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90,0 тыс. руб.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428992" y="3286132"/>
            <a:ext cx="55721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в учреждениях дополнительного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культуры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программы Тверской области «Доступная среда» на 2016 - 2020 годы»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–150,0 тыс. руб.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428992" y="4500570"/>
            <a:ext cx="5572125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библиотечных фондов МУК «Ржевская ЦБС»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350,0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44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1445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4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281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«Развитие физической культуры </a:t>
            </a:r>
          </a:p>
          <a:p>
            <a:r>
              <a:rPr lang="ru-RU" b="1">
                <a:solidFill>
                  <a:schemeClr val="bg1"/>
                </a:solidFill>
              </a:rPr>
              <a:t>и спорта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3708400" cy="1177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максимального вовлечения населения города Ржева в систематические занятия физической культурой и массовым спортом, дальнейшего развития спорта высших достижений, включая подготовку спортивного резерва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571750"/>
            <a:ext cx="3714750" cy="947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образовательных учреждений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допол-нительного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образования детей, подведомственных Комитету по физической культуре и спорту администрации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28404,6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500438"/>
            <a:ext cx="3714750" cy="4794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ПП2«Развитие спорта высших достижений»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 тыс. руб.»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4000500"/>
            <a:ext cx="3714750" cy="698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«Обеспечение условий для развития на территории города Ржева физической культуры и массового спорта»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4714875"/>
            <a:ext cx="3714750" cy="5889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«Разработка и внедрение комплекса мер по противопожарной безопасности спортивных объектов»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5" y="5786438"/>
            <a:ext cx="3714750" cy="3571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- 1 823,9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929063"/>
            <a:ext cx="576263" cy="2159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701454" name="TextBox 25"/>
          <p:cNvSpPr txBox="1">
            <a:spLocks noChangeArrowheads="1"/>
          </p:cNvSpPr>
          <p:nvPr/>
        </p:nvSpPr>
        <p:spPr bwMode="auto">
          <a:xfrm>
            <a:off x="4143375" y="3357563"/>
            <a:ext cx="4841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Удельный вес населения города Ржева, систематически занимающегося физической культурой и спортом в общей численности жителей города Ржева.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5148263" y="4037013"/>
            <a:ext cx="1066800" cy="952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858125" y="3929063"/>
            <a:ext cx="574675" cy="1984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15063" y="3929063"/>
            <a:ext cx="576262" cy="2349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 flipV="1">
            <a:off x="6791325" y="4029075"/>
            <a:ext cx="1066800" cy="1746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1459" name="TextBox 32"/>
          <p:cNvSpPr txBox="1">
            <a:spLocks noChangeArrowheads="1"/>
          </p:cNvSpPr>
          <p:nvPr/>
        </p:nvSpPr>
        <p:spPr bwMode="auto">
          <a:xfrm>
            <a:off x="4211638" y="4268788"/>
            <a:ext cx="4752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обучающихся и студентов, систематически занимающихся физической культурой и спортом, в общей численности обучающихся и студентов.</a:t>
            </a:r>
          </a:p>
        </p:txBody>
      </p:sp>
      <p:sp>
        <p:nvSpPr>
          <p:cNvPr id="701460" name="TextBox 47"/>
          <p:cNvSpPr txBox="1">
            <a:spLocks noChangeArrowheads="1"/>
          </p:cNvSpPr>
          <p:nvPr/>
        </p:nvSpPr>
        <p:spPr bwMode="auto">
          <a:xfrm>
            <a:off x="4197350" y="5245100"/>
            <a:ext cx="49006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Численность спортсменов города Ржева, включенных в составы спортивных сборных команд Тверской области и Российской Федерации.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95800" y="5000625"/>
            <a:ext cx="674688" cy="20478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858125" y="5000625"/>
            <a:ext cx="674688" cy="2222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215063" y="5000625"/>
            <a:ext cx="673100" cy="2222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888163" y="5111750"/>
            <a:ext cx="969962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70488" y="5103813"/>
            <a:ext cx="1044575" cy="793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429125" y="5786438"/>
            <a:ext cx="827088" cy="2540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чел.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143625" y="5786438"/>
            <a:ext cx="857250" cy="23812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 чел.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786688" y="5786438"/>
            <a:ext cx="785812" cy="21431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 чел.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 flipV="1">
            <a:off x="7000875" y="5894388"/>
            <a:ext cx="785813" cy="111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  <a:endCxn id="71" idx="1"/>
          </p:cNvCxnSpPr>
          <p:nvPr/>
        </p:nvCxnSpPr>
        <p:spPr>
          <a:xfrm flipV="1">
            <a:off x="5256213" y="5905500"/>
            <a:ext cx="887412" cy="793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429125" y="6357938"/>
            <a:ext cx="1017588" cy="29210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643813" y="6357938"/>
            <a:ext cx="1019175" cy="28575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72188" y="6357938"/>
            <a:ext cx="1019175" cy="295275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5" y="5286375"/>
            <a:ext cx="3714750" cy="500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«Проведение ремонта объектов спорта»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01475" name="TextBox 37"/>
          <p:cNvSpPr txBox="1">
            <a:spLocks noChangeArrowheads="1"/>
          </p:cNvSpPr>
          <p:nvPr/>
        </p:nvSpPr>
        <p:spPr bwMode="auto">
          <a:xfrm>
            <a:off x="2124075" y="649605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ЭФФЕКТ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964406" y="6322219"/>
            <a:ext cx="357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43000" y="6500813"/>
            <a:ext cx="300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5400000" flipH="1" flipV="1">
            <a:off x="4785519" y="6215857"/>
            <a:ext cx="2873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5400000" flipH="1" flipV="1">
            <a:off x="8036719" y="6179344"/>
            <a:ext cx="3571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80" idx="0"/>
            <a:endCxn id="71" idx="2"/>
          </p:cNvCxnSpPr>
          <p:nvPr/>
        </p:nvCxnSpPr>
        <p:spPr>
          <a:xfrm rot="16200000" flipV="1">
            <a:off x="6410325" y="6186488"/>
            <a:ext cx="333375" cy="952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1443" name="Диаграмма 18"/>
          <p:cNvGraphicFramePr>
            <a:graphicFrameLocks/>
          </p:cNvGraphicFramePr>
          <p:nvPr/>
        </p:nvGraphicFramePr>
        <p:xfrm>
          <a:off x="3214688" y="357188"/>
          <a:ext cx="5786437" cy="3571875"/>
        </p:xfrm>
        <a:graphic>
          <a:graphicData uri="http://schemas.openxmlformats.org/presentationml/2006/ole">
            <p:oleObj spid="_x0000_s1358850" name="Worksheet" r:id="rId5" imgW="6067357" imgH="5381535" progId="Excel.Sheet.8">
              <p:embed/>
            </p:oleObj>
          </a:graphicData>
        </a:graphic>
      </p:graphicFrame>
      <p:sp>
        <p:nvSpPr>
          <p:cNvPr id="42" name="Правая фигурная скобка 41"/>
          <p:cNvSpPr/>
          <p:nvPr/>
        </p:nvSpPr>
        <p:spPr>
          <a:xfrm>
            <a:off x="6429375" y="1357313"/>
            <a:ext cx="142875" cy="12144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7572375" y="1571625"/>
            <a:ext cx="71438" cy="10001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1483" name="TextBox 44"/>
          <p:cNvSpPr txBox="1">
            <a:spLocks noChangeArrowheads="1"/>
          </p:cNvSpPr>
          <p:nvPr/>
        </p:nvSpPr>
        <p:spPr bwMode="auto">
          <a:xfrm rot="-5400000">
            <a:off x="5745957" y="1826419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37 288,7 тыс. руб.</a:t>
            </a:r>
          </a:p>
        </p:txBody>
      </p:sp>
      <p:sp>
        <p:nvSpPr>
          <p:cNvPr id="701484" name="TextBox 45"/>
          <p:cNvSpPr txBox="1">
            <a:spLocks noChangeArrowheads="1"/>
          </p:cNvSpPr>
          <p:nvPr/>
        </p:nvSpPr>
        <p:spPr bwMode="auto">
          <a:xfrm rot="-5400000">
            <a:off x="6961188" y="1825625"/>
            <a:ext cx="1785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31 462,5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8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2469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2470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8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>
                <a:solidFill>
                  <a:schemeClr val="bg1"/>
                </a:solidFill>
              </a:rPr>
              <a:t>населения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75" y="1314450"/>
            <a:ext cx="3771900" cy="674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социальная поддержка и улучшение качества жизни социально-уязвимых категорий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2133600"/>
            <a:ext cx="3771900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«Дополнительные меры по социальной поддержке отдельных категорий граждан»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6 778,0  тыс. руб.»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375" y="2994025"/>
            <a:ext cx="3783013" cy="573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«Дополнительные меры по социальной поддержке работников здравоохранения города Ржева»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313" y="4572000"/>
            <a:ext cx="574675" cy="2159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</p:txBody>
      </p:sp>
      <p:sp>
        <p:nvSpPr>
          <p:cNvPr id="702475" name="TextBox 25"/>
          <p:cNvSpPr txBox="1">
            <a:spLocks noChangeArrowheads="1"/>
          </p:cNvSpPr>
          <p:nvPr/>
        </p:nvSpPr>
        <p:spPr bwMode="auto">
          <a:xfrm>
            <a:off x="-22225" y="4040188"/>
            <a:ext cx="4264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социально-незащищенных категорий граждан, охваченных дополнительными мерами социальной поддержки.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788988" y="4679950"/>
            <a:ext cx="782637" cy="1111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857500" y="4572000"/>
            <a:ext cx="576263" cy="21431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71625" y="4572000"/>
            <a:ext cx="576263" cy="23653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 flipV="1">
            <a:off x="2147888" y="4679950"/>
            <a:ext cx="709612" cy="1111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480" name="TextBox 32"/>
          <p:cNvSpPr txBox="1">
            <a:spLocks noChangeArrowheads="1"/>
          </p:cNvSpPr>
          <p:nvPr/>
        </p:nvSpPr>
        <p:spPr bwMode="auto">
          <a:xfrm>
            <a:off x="47625" y="4991100"/>
            <a:ext cx="4164013" cy="430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укомплектованности учреждений здравоохранения кадрами врачебного и среднего медицинского персонала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4313" y="5572125"/>
            <a:ext cx="673100" cy="2222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90838" y="5589588"/>
            <a:ext cx="673100" cy="2222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36688" y="5589588"/>
            <a:ext cx="673100" cy="22225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2109788" y="5700713"/>
            <a:ext cx="781050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887413" y="5683250"/>
            <a:ext cx="549275" cy="1746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214313" y="6286500"/>
            <a:ext cx="928687" cy="293688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714625" y="6286500"/>
            <a:ext cx="857250" cy="271463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00188" y="6286500"/>
            <a:ext cx="857250" cy="28575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702489" name="TextBox 23"/>
          <p:cNvSpPr txBox="1">
            <a:spLocks noChangeArrowheads="1"/>
          </p:cNvSpPr>
          <p:nvPr/>
        </p:nvSpPr>
        <p:spPr bwMode="auto">
          <a:xfrm>
            <a:off x="1812925" y="36703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36688" y="3567113"/>
            <a:ext cx="0" cy="473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49" idx="2"/>
          </p:cNvCxnSpPr>
          <p:nvPr/>
        </p:nvCxnSpPr>
        <p:spPr>
          <a:xfrm rot="16200000" flipV="1">
            <a:off x="315119" y="6030119"/>
            <a:ext cx="492125" cy="20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1662112" y="6053138"/>
            <a:ext cx="403225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9" idx="0"/>
          </p:cNvCxnSpPr>
          <p:nvPr/>
        </p:nvCxnSpPr>
        <p:spPr>
          <a:xfrm rot="16200000" flipV="1">
            <a:off x="2928937" y="6072188"/>
            <a:ext cx="4286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2467" name="Диаграмма 18"/>
          <p:cNvGraphicFramePr>
            <a:graphicFrameLocks/>
          </p:cNvGraphicFramePr>
          <p:nvPr/>
        </p:nvGraphicFramePr>
        <p:xfrm>
          <a:off x="3500438" y="714375"/>
          <a:ext cx="5457825" cy="3500438"/>
        </p:xfrm>
        <a:graphic>
          <a:graphicData uri="http://schemas.openxmlformats.org/presentationml/2006/ole">
            <p:oleObj spid="_x0000_s1359874" name="Worksheet" r:id="rId5" imgW="5029200" imgH="3619590" progId="Excel.Sheet.8">
              <p:embed/>
            </p:oleObj>
          </a:graphicData>
        </a:graphic>
      </p:graphicFrame>
      <p:sp>
        <p:nvSpPr>
          <p:cNvPr id="31" name="Правая фигурная скобка 30"/>
          <p:cNvSpPr/>
          <p:nvPr/>
        </p:nvSpPr>
        <p:spPr>
          <a:xfrm>
            <a:off x="6429375" y="1785938"/>
            <a:ext cx="214313" cy="9286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7429500" y="1643063"/>
            <a:ext cx="28575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2496" name="TextBox 33"/>
          <p:cNvSpPr txBox="1">
            <a:spLocks noChangeArrowheads="1"/>
          </p:cNvSpPr>
          <p:nvPr/>
        </p:nvSpPr>
        <p:spPr bwMode="auto">
          <a:xfrm rot="-5400000">
            <a:off x="6889750" y="1825626"/>
            <a:ext cx="1785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6 778,0 тыс. руб.</a:t>
            </a:r>
          </a:p>
        </p:txBody>
      </p:sp>
      <p:sp>
        <p:nvSpPr>
          <p:cNvPr id="702497" name="TextBox 34"/>
          <p:cNvSpPr txBox="1">
            <a:spLocks noChangeArrowheads="1"/>
          </p:cNvSpPr>
          <p:nvPr/>
        </p:nvSpPr>
        <p:spPr bwMode="auto">
          <a:xfrm rot="-5400000">
            <a:off x="5853113" y="2076450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5 907,0 тыс. 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43375" y="3714750"/>
            <a:ext cx="4857750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проезда учащихся общеобразовательных учреждений за счет средств местного бюджета –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1 040,0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за счет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родитель-ской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3 117 тыс. 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43375" y="4214813"/>
            <a:ext cx="4857750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к муниципальным объектам социальной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инфраструк-туры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устройство  пандусов с перилами, подъемных устройств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43375" y="4929188"/>
            <a:ext cx="4887913" cy="357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Доплата к пенсиям государственных и муниципальных служащих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624,0 тыс. руб.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43375" y="5286375"/>
            <a:ext cx="4857750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 разницы в цене от предоставления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помывок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бане по льготным ценам социально-незащищенным слоям населения города Ржева Тверской области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1 155,0 тыс. руб.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143375" y="5786438"/>
            <a:ext cx="4857750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жилых помещений, находящихся в муниципальной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собствен-ности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закрепленных за детьми - сиротами и детьми, оставшимися без попечения родителей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200,0 тыс. 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43375" y="6357938"/>
            <a:ext cx="4857750" cy="357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на ремонт домов и квартир ветеранам ВОВ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91" name="Picture 3" descr="C:\Users\o.zvereva\Downloads\554554883262d4e48-938450300-2014cena-kvadratnogo-me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00563"/>
            <a:ext cx="3357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3492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3493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4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«Молодежь города Ржева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3714750" cy="757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гражданского становления, эффективной социализации и самореализации молодых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143125"/>
            <a:ext cx="3714750" cy="5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«Содействие в обеспечении жильем молодых семей»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- 1100,0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2714625"/>
            <a:ext cx="3714750" cy="573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«Патриотическое и гражданское воспитание молодых граждан»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481,1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3286125"/>
            <a:ext cx="3714750" cy="595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«Вовлечение молодежи в общественно-политическую, социально-экономическую и культурную жизнь общества»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3857625"/>
            <a:ext cx="3714750" cy="560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«Проведение поисковой работы и увековечивание памяти погибших в годы ВОВ»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928,9 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75163" y="4914900"/>
            <a:ext cx="661987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86,6%</a:t>
            </a:r>
          </a:p>
        </p:txBody>
      </p:sp>
      <p:sp>
        <p:nvSpPr>
          <p:cNvPr id="703501" name="TextBox 25"/>
          <p:cNvSpPr txBox="1">
            <a:spLocks noChangeArrowheads="1"/>
          </p:cNvSpPr>
          <p:nvPr/>
        </p:nvSpPr>
        <p:spPr bwMode="auto">
          <a:xfrm>
            <a:off x="4214813" y="4279900"/>
            <a:ext cx="47196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Увеличение доли молодых граждан  г. Ржева, участвующих в мероприятиях  молодёжной политики.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37150" y="5022850"/>
            <a:ext cx="8874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99250" y="5022850"/>
            <a:ext cx="958850" cy="14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504" name="TextBox 32"/>
          <p:cNvSpPr txBox="1">
            <a:spLocks noChangeArrowheads="1"/>
          </p:cNvSpPr>
          <p:nvPr/>
        </p:nvSpPr>
        <p:spPr bwMode="auto">
          <a:xfrm>
            <a:off x="4219575" y="5229225"/>
            <a:ext cx="4752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Повышение уровня информированности  молодёжи о предоставляемых в городе Ржеве возможностях самореализации.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00563" y="5857875"/>
            <a:ext cx="746125" cy="2857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72375" y="5929313"/>
            <a:ext cx="714375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72188" y="5857875"/>
            <a:ext cx="714375" cy="2857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 flipV="1">
            <a:off x="6786563" y="5988050"/>
            <a:ext cx="788987" cy="12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246688" y="6000750"/>
            <a:ext cx="8255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8" y="6429375"/>
            <a:ext cx="1017587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429500" y="6429375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929313" y="6429375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24563" y="4914900"/>
            <a:ext cx="661987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45400" y="4913313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graphicFrame>
        <p:nvGraphicFramePr>
          <p:cNvPr id="703490" name="Диаграмма 39"/>
          <p:cNvGraphicFramePr>
            <a:graphicFrameLocks/>
          </p:cNvGraphicFramePr>
          <p:nvPr/>
        </p:nvGraphicFramePr>
        <p:xfrm>
          <a:off x="4143375" y="1071563"/>
          <a:ext cx="4710113" cy="3143250"/>
        </p:xfrm>
        <a:graphic>
          <a:graphicData uri="http://schemas.openxmlformats.org/presentationml/2006/ole">
            <p:oleObj spid="_x0000_s1360898" name="Worksheet" r:id="rId6" imgW="6067357" imgH="3629025" progId="Excel.Sheet.8">
              <p:embed/>
            </p:oleObj>
          </a:graphicData>
        </a:graphic>
      </p:graphicFrame>
      <p:sp>
        <p:nvSpPr>
          <p:cNvPr id="703515" name="TextBox 12"/>
          <p:cNvSpPr txBox="1">
            <a:spLocks noChangeArrowheads="1"/>
          </p:cNvSpPr>
          <p:nvPr/>
        </p:nvSpPr>
        <p:spPr bwMode="auto">
          <a:xfrm>
            <a:off x="2286000" y="6488113"/>
            <a:ext cx="1177925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ЭФФЕКТ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57187" y="5500688"/>
            <a:ext cx="2143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428750" y="6572250"/>
            <a:ext cx="27860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6" idx="0"/>
            <a:endCxn id="49" idx="2"/>
          </p:cNvCxnSpPr>
          <p:nvPr/>
        </p:nvCxnSpPr>
        <p:spPr>
          <a:xfrm rot="5400000" flipH="1" flipV="1">
            <a:off x="4726782" y="6282531"/>
            <a:ext cx="285750" cy="79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0" idx="0"/>
            <a:endCxn id="51" idx="2"/>
          </p:cNvCxnSpPr>
          <p:nvPr/>
        </p:nvCxnSpPr>
        <p:spPr>
          <a:xfrm rot="16200000" flipV="1">
            <a:off x="6291263" y="6281737"/>
            <a:ext cx="28575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9" idx="0"/>
            <a:endCxn id="50" idx="2"/>
          </p:cNvCxnSpPr>
          <p:nvPr/>
        </p:nvCxnSpPr>
        <p:spPr>
          <a:xfrm rot="16200000" flipV="1">
            <a:off x="7791451" y="6281737"/>
            <a:ext cx="28575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>
            <a:off x="6357938" y="1500188"/>
            <a:ext cx="142875" cy="20002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7572375" y="2071688"/>
            <a:ext cx="214313" cy="1428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3523" name="TextBox 38"/>
          <p:cNvSpPr txBox="1">
            <a:spLocks noChangeArrowheads="1"/>
          </p:cNvSpPr>
          <p:nvPr/>
        </p:nvSpPr>
        <p:spPr bwMode="auto">
          <a:xfrm rot="-5400000">
            <a:off x="5960269" y="2326481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3 783,7 тыс. руб.</a:t>
            </a:r>
          </a:p>
        </p:txBody>
      </p:sp>
      <p:sp>
        <p:nvSpPr>
          <p:cNvPr id="703524" name="TextBox 39"/>
          <p:cNvSpPr txBox="1">
            <a:spLocks noChangeArrowheads="1"/>
          </p:cNvSpPr>
          <p:nvPr/>
        </p:nvSpPr>
        <p:spPr bwMode="auto">
          <a:xfrm rot="-5400000">
            <a:off x="7211219" y="2647157"/>
            <a:ext cx="1428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2 710,0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16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4517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4518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«Жилищно-коммунальное хозяйство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3714750" cy="890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улучшение состояния жилищного фонда, повышение качества и надежности жилищно-коммунальных услуг, предоставляемых на территории города Ржева Тверской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344738"/>
            <a:ext cx="3714750" cy="57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«Комплексное развитие систем коммунальной инфраструктуры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7446,0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2928938"/>
            <a:ext cx="3719513" cy="773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«Энергосбережение и повышение энергетической эффективности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3714750"/>
            <a:ext cx="3714750" cy="1028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«Адресная программа города Ржева Тверской области по переселению граждан из аварийного жилищного фонда с учетом необходимости развития малоэтажного жилищного строительства –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3 133,0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81513" y="4348163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</p:txBody>
      </p:sp>
      <p:sp>
        <p:nvSpPr>
          <p:cNvPr id="704524" name="TextBox 25"/>
          <p:cNvSpPr txBox="1">
            <a:spLocks noChangeArrowheads="1"/>
          </p:cNvSpPr>
          <p:nvPr/>
        </p:nvSpPr>
        <p:spPr bwMode="auto">
          <a:xfrm>
            <a:off x="4132263" y="4086225"/>
            <a:ext cx="48402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Рост удовлетворенности населения жилищно-коммунальными услугами.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45088" y="4456113"/>
            <a:ext cx="885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7" idx="1"/>
          </p:cNvCxnSpPr>
          <p:nvPr/>
        </p:nvCxnSpPr>
        <p:spPr>
          <a:xfrm flipV="1">
            <a:off x="6699250" y="4465638"/>
            <a:ext cx="873125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527" name="TextBox 32"/>
          <p:cNvSpPr txBox="1">
            <a:spLocks noChangeArrowheads="1"/>
          </p:cNvSpPr>
          <p:nvPr/>
        </p:nvSpPr>
        <p:spPr bwMode="auto">
          <a:xfrm>
            <a:off x="4183063" y="4575175"/>
            <a:ext cx="4752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Снижение доли населения, проживающего в многоквартирных домах, признанных в установленном порядке аварийными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00563" y="5072063"/>
            <a:ext cx="674687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72375" y="5072063"/>
            <a:ext cx="673100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0,4%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65838" y="5084763"/>
            <a:ext cx="673100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0,4%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38938" y="5183188"/>
            <a:ext cx="833437" cy="12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75250" y="5183188"/>
            <a:ext cx="890588" cy="12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8" y="6286500"/>
            <a:ext cx="1019175" cy="2936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00938" y="6286500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857875" y="6286500"/>
            <a:ext cx="1071563" cy="296863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35675" y="4348163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2375" y="4357688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704538" name="TextBox 1"/>
          <p:cNvSpPr txBox="1">
            <a:spLocks noChangeArrowheads="1"/>
          </p:cNvSpPr>
          <p:nvPr/>
        </p:nvSpPr>
        <p:spPr bwMode="auto">
          <a:xfrm>
            <a:off x="2411413" y="5445125"/>
            <a:ext cx="1130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2275" y="4743450"/>
            <a:ext cx="0" cy="1133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4813" y="5876925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541" name="TextBox 34"/>
          <p:cNvSpPr txBox="1">
            <a:spLocks noChangeArrowheads="1"/>
          </p:cNvSpPr>
          <p:nvPr/>
        </p:nvSpPr>
        <p:spPr bwMode="auto">
          <a:xfrm>
            <a:off x="4335463" y="5413375"/>
            <a:ext cx="4752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Повышение уровня газификации города Ржева  Тверской области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00563" y="5715000"/>
            <a:ext cx="714375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72188" y="5715000"/>
            <a:ext cx="64293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43813" y="5715000"/>
            <a:ext cx="723900" cy="22383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cxnSp>
        <p:nvCxnSpPr>
          <p:cNvPr id="42" name="Прямая со стрелкой 41"/>
          <p:cNvCxnSpPr>
            <a:stCxn id="38" idx="3"/>
            <a:endCxn id="39" idx="1"/>
          </p:cNvCxnSpPr>
          <p:nvPr/>
        </p:nvCxnSpPr>
        <p:spPr>
          <a:xfrm>
            <a:off x="5214938" y="5822950"/>
            <a:ext cx="8572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9" idx="3"/>
            <a:endCxn id="41" idx="1"/>
          </p:cNvCxnSpPr>
          <p:nvPr/>
        </p:nvCxnSpPr>
        <p:spPr>
          <a:xfrm>
            <a:off x="6715125" y="5822950"/>
            <a:ext cx="928688" cy="47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76" idx="0"/>
            <a:endCxn id="38" idx="2"/>
          </p:cNvCxnSpPr>
          <p:nvPr/>
        </p:nvCxnSpPr>
        <p:spPr>
          <a:xfrm rot="16200000" flipV="1">
            <a:off x="4683919" y="6103144"/>
            <a:ext cx="35718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80" idx="0"/>
            <a:endCxn id="39" idx="2"/>
          </p:cNvCxnSpPr>
          <p:nvPr/>
        </p:nvCxnSpPr>
        <p:spPr>
          <a:xfrm rot="5400000" flipH="1" flipV="1">
            <a:off x="6215063" y="6108700"/>
            <a:ext cx="357188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9" idx="0"/>
            <a:endCxn id="41" idx="2"/>
          </p:cNvCxnSpPr>
          <p:nvPr/>
        </p:nvCxnSpPr>
        <p:spPr>
          <a:xfrm rot="16200000" flipV="1">
            <a:off x="7834313" y="6110288"/>
            <a:ext cx="347662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4515" name="Диаграмма 18"/>
          <p:cNvGraphicFramePr>
            <a:graphicFrameLocks/>
          </p:cNvGraphicFramePr>
          <p:nvPr/>
        </p:nvGraphicFramePr>
        <p:xfrm>
          <a:off x="2714625" y="714375"/>
          <a:ext cx="6410325" cy="3714750"/>
        </p:xfrm>
        <a:graphic>
          <a:graphicData uri="http://schemas.openxmlformats.org/presentationml/2006/ole">
            <p:oleObj spid="_x0000_s1361922" name="Worksheet" r:id="rId5" imgW="4838700" imgH="3752760" progId="Excel.Sheet.8">
              <p:embed/>
            </p:oleObj>
          </a:graphicData>
        </a:graphic>
      </p:graphicFrame>
      <p:sp>
        <p:nvSpPr>
          <p:cNvPr id="40" name="Правая фигурная скобка 39"/>
          <p:cNvSpPr/>
          <p:nvPr/>
        </p:nvSpPr>
        <p:spPr>
          <a:xfrm>
            <a:off x="6215063" y="1785938"/>
            <a:ext cx="214312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7358063" y="2643188"/>
            <a:ext cx="142875" cy="285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4552" name="TextBox 44"/>
          <p:cNvSpPr txBox="1">
            <a:spLocks noChangeArrowheads="1"/>
          </p:cNvSpPr>
          <p:nvPr/>
        </p:nvSpPr>
        <p:spPr bwMode="auto">
          <a:xfrm rot="-5400000">
            <a:off x="6822281" y="2432845"/>
            <a:ext cx="1571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10 579,0 тыс. руб.</a:t>
            </a:r>
          </a:p>
        </p:txBody>
      </p:sp>
      <p:sp>
        <p:nvSpPr>
          <p:cNvPr id="704553" name="TextBox 45"/>
          <p:cNvSpPr txBox="1">
            <a:spLocks noChangeArrowheads="1"/>
          </p:cNvSpPr>
          <p:nvPr/>
        </p:nvSpPr>
        <p:spPr bwMode="auto">
          <a:xfrm rot="-5400000">
            <a:off x="5715000" y="1968500"/>
            <a:ext cx="16430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37 558,6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1379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810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80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«Жилищно-коммунальное хозяйство города Ржева Тверской области» на 2014-2019 годы</a:t>
            </a:r>
          </a:p>
        </p:txBody>
      </p:sp>
      <p:sp>
        <p:nvSpPr>
          <p:cNvPr id="741381" name="TextBox 8"/>
          <p:cNvSpPr txBox="1">
            <a:spLocks noChangeArrowheads="1"/>
          </p:cNvSpPr>
          <p:nvPr/>
        </p:nvSpPr>
        <p:spPr bwMode="auto">
          <a:xfrm>
            <a:off x="142875" y="1143000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2016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2714625"/>
            <a:ext cx="6357937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схемы водоснабжения и водоотведения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0313" y="3214688"/>
            <a:ext cx="6357937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схемы теплоснабжения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0313" y="1714500"/>
            <a:ext cx="6357937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взносов на капитальный ремонт муниципальных многоквартирных домов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1 295,0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313" y="2214563"/>
            <a:ext cx="6357937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 местных нормативов градостроительного проектирования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  <p:pic>
        <p:nvPicPr>
          <p:cNvPr id="12" name="Picture 2" descr="C:\Users\alesenko\Desktop\слайды по ЖКХ\слайды 2014\c-dnem-rabotnika-jk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857375"/>
            <a:ext cx="2214562" cy="1785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" name="Picture 6" descr="http://files.vm.ru/photo/vecherka/2012/06/doc65i6xr2zqdln0dx47ui_800_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2143125" cy="1558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5" name="Скругленный прямоугольник 14"/>
          <p:cNvSpPr/>
          <p:nvPr/>
        </p:nvSpPr>
        <p:spPr>
          <a:xfrm>
            <a:off x="2500313" y="3714750"/>
            <a:ext cx="6357937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Строительство газопровода в поселке "Высокое"; по улицам Волжская, Спортивная, Лесозаводской переулок, Спортивный переулок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2 400,0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313" y="4500563"/>
            <a:ext cx="6357937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Газификация земельных участков, предназначенных для многодетных семей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5" y="5286375"/>
            <a:ext cx="8715375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Замена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исправное состояние пожарных гидрантов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5715000"/>
            <a:ext cx="8715375" cy="357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Ремонт муниципальных квартир в жилом доме №9 по ул. Семашко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75" y="6072188"/>
            <a:ext cx="8715375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некоммерческим организациям на проведение капитального ремонта многоквартирных домов.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2 281,0 тыс. 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00313" y="4929188"/>
            <a:ext cx="6357937" cy="357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Газификация улиц в районе поселка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Шопорово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Picture 6" descr="C:\Users\o.zvereva\Desktop\DSC03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786188"/>
            <a:ext cx="2786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331" name="Picture 5" descr="C:\Users\o.zvereva\Desktop\3021_uborka_doro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214938"/>
            <a:ext cx="2786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332" name="Picture 15" descr="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333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4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«Благоустройство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3649663" cy="890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комплексное развитие и благоустройство города Ржева Тверской области, создание максимально благоприятных, комфортных и безопасных условий для проживания и отдыха жителей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344738"/>
            <a:ext cx="3714750" cy="57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и благоустройство территории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32 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938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2928938"/>
            <a:ext cx="3714750" cy="7731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«Благоустройство и ремонт дворовых территорий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39338" name="TextBox 25"/>
          <p:cNvSpPr txBox="1">
            <a:spLocks noChangeArrowheads="1"/>
          </p:cNvSpPr>
          <p:nvPr/>
        </p:nvSpPr>
        <p:spPr bwMode="auto">
          <a:xfrm>
            <a:off x="0" y="4143375"/>
            <a:ext cx="4829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Рост удовлетворенности населения благоустройством города Ржева Тверской области.</a:t>
            </a:r>
          </a:p>
        </p:txBody>
      </p:sp>
      <p:sp>
        <p:nvSpPr>
          <p:cNvPr id="739339" name="TextBox 1"/>
          <p:cNvSpPr txBox="1">
            <a:spLocks noChangeArrowheads="1"/>
          </p:cNvSpPr>
          <p:nvPr/>
        </p:nvSpPr>
        <p:spPr bwMode="auto">
          <a:xfrm>
            <a:off x="2071688" y="3786188"/>
            <a:ext cx="1130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643062" y="3929063"/>
            <a:ext cx="4286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9329" name="Диаграмма 39"/>
          <p:cNvGraphicFramePr>
            <a:graphicFrameLocks/>
          </p:cNvGraphicFramePr>
          <p:nvPr/>
        </p:nvGraphicFramePr>
        <p:xfrm>
          <a:off x="4143375" y="1076325"/>
          <a:ext cx="4848225" cy="3138488"/>
        </p:xfrm>
        <a:graphic>
          <a:graphicData uri="http://schemas.openxmlformats.org/presentationml/2006/ole">
            <p:oleObj spid="_x0000_s1362946" name="Worksheet" r:id="rId7" imgW="4848157" imgH="2676615" progId="Excel.Sheet.8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42875" y="4714875"/>
            <a:ext cx="663575" cy="21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</p:txBody>
      </p:sp>
      <p:cxnSp>
        <p:nvCxnSpPr>
          <p:cNvPr id="35" name="Прямая со стрелкой 34"/>
          <p:cNvCxnSpPr>
            <a:stCxn id="34" idx="3"/>
          </p:cNvCxnSpPr>
          <p:nvPr/>
        </p:nvCxnSpPr>
        <p:spPr>
          <a:xfrm>
            <a:off x="806450" y="4821238"/>
            <a:ext cx="8858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2" idx="3"/>
            <a:endCxn id="53" idx="1"/>
          </p:cNvCxnSpPr>
          <p:nvPr/>
        </p:nvCxnSpPr>
        <p:spPr>
          <a:xfrm>
            <a:off x="2378075" y="4819650"/>
            <a:ext cx="8366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344" name="TextBox 32"/>
          <p:cNvSpPr txBox="1">
            <a:spLocks noChangeArrowheads="1"/>
          </p:cNvSpPr>
          <p:nvPr/>
        </p:nvSpPr>
        <p:spPr bwMode="auto">
          <a:xfrm>
            <a:off x="0" y="5000625"/>
            <a:ext cx="4286250" cy="600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Наличие положительного заключения Роспотребнадзора о состоянии  экологической обстановки и санитарно-гигиенических условий в городе Ржеве Тверской области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5750" y="5643563"/>
            <a:ext cx="728663" cy="2682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71813" y="5643563"/>
            <a:ext cx="714375" cy="2857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714500" y="5643563"/>
            <a:ext cx="714375" cy="2778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cxnSp>
        <p:nvCxnSpPr>
          <p:cNvPr id="44" name="Прямая со стрелкой 43"/>
          <p:cNvCxnSpPr>
            <a:stCxn id="43" idx="3"/>
            <a:endCxn id="42" idx="1"/>
          </p:cNvCxnSpPr>
          <p:nvPr/>
        </p:nvCxnSpPr>
        <p:spPr>
          <a:xfrm>
            <a:off x="2428875" y="5783263"/>
            <a:ext cx="642938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40" idx="3"/>
            <a:endCxn id="43" idx="1"/>
          </p:cNvCxnSpPr>
          <p:nvPr/>
        </p:nvCxnSpPr>
        <p:spPr>
          <a:xfrm>
            <a:off x="1014413" y="5778500"/>
            <a:ext cx="700087" cy="47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42875" y="6286500"/>
            <a:ext cx="1019175" cy="2857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28938" y="6286500"/>
            <a:ext cx="1019175" cy="2873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571625" y="6286500"/>
            <a:ext cx="1019175" cy="2889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714500" y="4714875"/>
            <a:ext cx="6635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14688" y="4714875"/>
            <a:ext cx="663575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4" name="Прямая со стрелкой 53"/>
          <p:cNvCxnSpPr>
            <a:stCxn id="46" idx="0"/>
            <a:endCxn id="40" idx="2"/>
          </p:cNvCxnSpPr>
          <p:nvPr/>
        </p:nvCxnSpPr>
        <p:spPr>
          <a:xfrm rot="16200000" flipV="1">
            <a:off x="463551" y="6097587"/>
            <a:ext cx="37465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8" idx="0"/>
            <a:endCxn id="43" idx="2"/>
          </p:cNvCxnSpPr>
          <p:nvPr/>
        </p:nvCxnSpPr>
        <p:spPr>
          <a:xfrm rot="16200000" flipV="1">
            <a:off x="1893888" y="6099175"/>
            <a:ext cx="365125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7" idx="0"/>
            <a:endCxn id="42" idx="2"/>
          </p:cNvCxnSpPr>
          <p:nvPr/>
        </p:nvCxnSpPr>
        <p:spPr>
          <a:xfrm rot="16200000" flipV="1">
            <a:off x="3255169" y="6103144"/>
            <a:ext cx="35718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9358" name="Picture 4" descr="http://134.su/sites/default/files/news_18012013_1430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5214938"/>
            <a:ext cx="2500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Правая фигурная скобка 91"/>
          <p:cNvSpPr/>
          <p:nvPr/>
        </p:nvSpPr>
        <p:spPr>
          <a:xfrm>
            <a:off x="6572250" y="1571625"/>
            <a:ext cx="21431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Правая фигурная скобка 92"/>
          <p:cNvSpPr/>
          <p:nvPr/>
        </p:nvSpPr>
        <p:spPr>
          <a:xfrm>
            <a:off x="7715250" y="1714500"/>
            <a:ext cx="285750" cy="15001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9361" name="TextBox 93"/>
          <p:cNvSpPr txBox="1">
            <a:spLocks noChangeArrowheads="1"/>
          </p:cNvSpPr>
          <p:nvPr/>
        </p:nvSpPr>
        <p:spPr bwMode="auto">
          <a:xfrm rot="-5400000">
            <a:off x="7175500" y="2111376"/>
            <a:ext cx="1785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33 438,4 тыс. руб.</a:t>
            </a:r>
          </a:p>
        </p:txBody>
      </p:sp>
      <p:sp>
        <p:nvSpPr>
          <p:cNvPr id="739362" name="TextBox 94"/>
          <p:cNvSpPr txBox="1">
            <a:spLocks noChangeArrowheads="1"/>
          </p:cNvSpPr>
          <p:nvPr/>
        </p:nvSpPr>
        <p:spPr bwMode="auto">
          <a:xfrm rot="-5400000">
            <a:off x="6031707" y="2040731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36 240,4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1" name="Picture 3" descr="C:\Users\o.zvereva\Downloads\-mMRHXrQD6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2857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76CA4-91E6-439B-A724-839CD19D739F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pic>
        <p:nvPicPr>
          <p:cNvPr id="74240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4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5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«Благоустройствогорода Ржева Тверской области» на 2014-2019 годы</a:t>
            </a:r>
          </a:p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42406" name="TextBox 8"/>
          <p:cNvSpPr txBox="1">
            <a:spLocks noChangeArrowheads="1"/>
          </p:cNvSpPr>
          <p:nvPr/>
        </p:nvSpPr>
        <p:spPr bwMode="auto">
          <a:xfrm>
            <a:off x="3000375" y="928688"/>
            <a:ext cx="6143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2016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1714488"/>
            <a:ext cx="5072062" cy="368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 территории г.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2 000,0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2357430"/>
            <a:ext cx="6072187" cy="357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и ремонт контейнерных площадок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200,0 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813" y="4572000"/>
            <a:ext cx="8215312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электрической энергии для осуществления уличного освещения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8662" y="4143380"/>
            <a:ext cx="8072437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Устройство, ремонт и содержание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уличного освещения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4500,0 тыс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5072063"/>
            <a:ext cx="8501062" cy="357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благоустройство городских кладбищ и воинских захоронений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2000,0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2071678"/>
            <a:ext cx="557212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Устройство городского пляжа 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8" y="5429250"/>
            <a:ext cx="8643937" cy="357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платежей по договорам лизинга для закупки техники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263,4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3" y="5786438"/>
            <a:ext cx="8786812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улиц, автодорог, мостов, мест отдыха граждан и других объектов благоустройства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16 000,0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6215063"/>
            <a:ext cx="8858250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работ по благоустройству и ремонту дворовых территорий города Ржева Тверской области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8860" y="3143248"/>
            <a:ext cx="6572250" cy="500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специализированного полигона твердых бытовых отходов для складирования и захоронения 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3643314"/>
            <a:ext cx="7659687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Внесение изменений  в генеральную схему санитарной очистки территории города Ржева Тверской области 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43174" y="2714620"/>
            <a:ext cx="6357937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Приобретение бункеров и контейнеров для сбора ТКО на территории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3" name="Picture 7" descr="C:\Users\o.zvereva\Downloads\82d3c2b96414a72529f08cbaf0c8df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357813"/>
            <a:ext cx="2809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4" name="Picture 6" descr="C:\Users\o.zvereva\Downloads\dorozhniki_syadut_v_ya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929063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5" name="Picture 5" descr="C:\Users\o.zvereva\Downloads\big.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643313"/>
            <a:ext cx="2214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6" name="Picture 15" descr="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7" name="Picture 10" descr="Герб Рже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68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«Дорожное хозяйство и общественный транспорт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314450"/>
            <a:ext cx="3714750" cy="1250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капитального ремонта автомобильных дорог местного значения и инженерных сооружений на них, повышение комфортных условий в сфере транспортных перевозок пассажиров и повышение безопасности дорожного движения в городе Ржеве Тверской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2708275"/>
            <a:ext cx="3749675" cy="5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«Комплексное развитие и благоустройство улично-дорожной сети в городе Ржеве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416300"/>
            <a:ext cx="3714750" cy="879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«Создание максимально комфортных и безопасных условий для жителей города Ржева Тверской области, передвигающихся на общественном транспорте»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1 821,4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06572" name="TextBox 25"/>
          <p:cNvSpPr txBox="1">
            <a:spLocks noChangeArrowheads="1"/>
          </p:cNvSpPr>
          <p:nvPr/>
        </p:nvSpPr>
        <p:spPr bwMode="auto">
          <a:xfrm>
            <a:off x="0" y="4572000"/>
            <a:ext cx="4286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Общая протяженность отремонтированных автомобильных дорог в черте города Ржева Тверской области</a:t>
            </a:r>
          </a:p>
        </p:txBody>
      </p:sp>
      <p:sp>
        <p:nvSpPr>
          <p:cNvPr id="706573" name="TextBox 32"/>
          <p:cNvSpPr txBox="1">
            <a:spLocks noChangeArrowheads="1"/>
          </p:cNvSpPr>
          <p:nvPr/>
        </p:nvSpPr>
        <p:spPr bwMode="auto">
          <a:xfrm>
            <a:off x="0" y="5214938"/>
            <a:ext cx="4143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Общая аварийности на дорогах в черте города Ржева Тверской области на 1000 человек</a:t>
            </a:r>
          </a:p>
        </p:txBody>
      </p:sp>
      <p:graphicFrame>
        <p:nvGraphicFramePr>
          <p:cNvPr id="706562" name="Диаграмма 39"/>
          <p:cNvGraphicFramePr>
            <a:graphicFrameLocks/>
          </p:cNvGraphicFramePr>
          <p:nvPr/>
        </p:nvGraphicFramePr>
        <p:xfrm>
          <a:off x="4086225" y="1095375"/>
          <a:ext cx="4848225" cy="2867025"/>
        </p:xfrm>
        <a:graphic>
          <a:graphicData uri="http://schemas.openxmlformats.org/presentationml/2006/ole">
            <p:oleObj spid="_x0000_s1363970" name="Worksheet" r:id="rId8" imgW="4848157" imgH="2562315" progId="Excel.Sheet.8">
              <p:embed/>
            </p:oleObj>
          </a:graphicData>
        </a:graphic>
      </p:graphicFrame>
      <p:sp>
        <p:nvSpPr>
          <p:cNvPr id="706574" name="TextBox 1"/>
          <p:cNvSpPr txBox="1">
            <a:spLocks noChangeArrowheads="1"/>
          </p:cNvSpPr>
          <p:nvPr/>
        </p:nvSpPr>
        <p:spPr bwMode="auto">
          <a:xfrm>
            <a:off x="2071688" y="4357688"/>
            <a:ext cx="1023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ЭФФЕКТ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1821656" y="4464844"/>
            <a:ext cx="3571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2875" y="5000625"/>
            <a:ext cx="663575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1900 м</a:t>
            </a:r>
          </a:p>
        </p:txBody>
      </p:sp>
      <p:cxnSp>
        <p:nvCxnSpPr>
          <p:cNvPr id="41" name="Прямая со стрелкой 40"/>
          <p:cNvCxnSpPr>
            <a:stCxn id="40" idx="3"/>
            <a:endCxn id="54" idx="1"/>
          </p:cNvCxnSpPr>
          <p:nvPr/>
        </p:nvCxnSpPr>
        <p:spPr>
          <a:xfrm>
            <a:off x="806450" y="5110163"/>
            <a:ext cx="76517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4" idx="3"/>
            <a:endCxn id="57" idx="1"/>
          </p:cNvCxnSpPr>
          <p:nvPr/>
        </p:nvCxnSpPr>
        <p:spPr>
          <a:xfrm flipV="1">
            <a:off x="2571750" y="5108575"/>
            <a:ext cx="785813" cy="79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14313" y="5572125"/>
            <a:ext cx="67468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00375" y="5572125"/>
            <a:ext cx="803275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3%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43063" y="5572125"/>
            <a:ext cx="714375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cxnSp>
        <p:nvCxnSpPr>
          <p:cNvPr id="46" name="Прямая со стрелкой 45"/>
          <p:cNvCxnSpPr>
            <a:stCxn id="45" idx="3"/>
            <a:endCxn id="44" idx="1"/>
          </p:cNvCxnSpPr>
          <p:nvPr/>
        </p:nvCxnSpPr>
        <p:spPr>
          <a:xfrm>
            <a:off x="2357438" y="5680075"/>
            <a:ext cx="64293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3" idx="3"/>
            <a:endCxn id="45" idx="1"/>
          </p:cNvCxnSpPr>
          <p:nvPr/>
        </p:nvCxnSpPr>
        <p:spPr>
          <a:xfrm>
            <a:off x="889000" y="5680075"/>
            <a:ext cx="75406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42875" y="6500813"/>
            <a:ext cx="946150" cy="22066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143250" y="6500813"/>
            <a:ext cx="928688" cy="21431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43063" y="6500813"/>
            <a:ext cx="1000125" cy="22383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571625" y="5000625"/>
            <a:ext cx="1000125" cy="23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13 942,8м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357563" y="5000625"/>
            <a:ext cx="6635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м</a:t>
            </a:r>
          </a:p>
        </p:txBody>
      </p:sp>
      <p:cxnSp>
        <p:nvCxnSpPr>
          <p:cNvPr id="58" name="Прямая со стрелкой 57"/>
          <p:cNvCxnSpPr>
            <a:stCxn id="48" idx="0"/>
            <a:endCxn id="132" idx="2"/>
          </p:cNvCxnSpPr>
          <p:nvPr/>
        </p:nvCxnSpPr>
        <p:spPr>
          <a:xfrm rot="5400000" flipH="1" flipV="1">
            <a:off x="546894" y="6430169"/>
            <a:ext cx="1397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3" idx="0"/>
          </p:cNvCxnSpPr>
          <p:nvPr/>
        </p:nvCxnSpPr>
        <p:spPr>
          <a:xfrm rot="16200000" flipV="1">
            <a:off x="2071687" y="6429376"/>
            <a:ext cx="1428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2" idx="0"/>
            <a:endCxn id="136" idx="2"/>
          </p:cNvCxnSpPr>
          <p:nvPr/>
        </p:nvCxnSpPr>
        <p:spPr>
          <a:xfrm rot="5400000" flipH="1" flipV="1">
            <a:off x="3541713" y="6424612"/>
            <a:ext cx="141288" cy="111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92" name="TextBox 32"/>
          <p:cNvSpPr txBox="1">
            <a:spLocks noChangeArrowheads="1"/>
          </p:cNvSpPr>
          <p:nvPr/>
        </p:nvSpPr>
        <p:spPr bwMode="auto">
          <a:xfrm>
            <a:off x="0" y="5786438"/>
            <a:ext cx="4857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Общее количество обращений граждан по дорожной деятельности и транспортным вопросам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285750" y="6143625"/>
            <a:ext cx="663575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133" name="Прямая со стрелкой 132"/>
          <p:cNvCxnSpPr>
            <a:stCxn id="132" idx="3"/>
            <a:endCxn id="135" idx="1"/>
          </p:cNvCxnSpPr>
          <p:nvPr/>
        </p:nvCxnSpPr>
        <p:spPr>
          <a:xfrm flipV="1">
            <a:off x="949325" y="6251575"/>
            <a:ext cx="69373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stCxn id="135" idx="3"/>
            <a:endCxn id="136" idx="1"/>
          </p:cNvCxnSpPr>
          <p:nvPr/>
        </p:nvCxnSpPr>
        <p:spPr>
          <a:xfrm>
            <a:off x="2500313" y="6251575"/>
            <a:ext cx="7858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1643063" y="6143625"/>
            <a:ext cx="8572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286125" y="6143625"/>
            <a:ext cx="6635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2" name="Правая фигурная скобка 161"/>
          <p:cNvSpPr/>
          <p:nvPr/>
        </p:nvSpPr>
        <p:spPr>
          <a:xfrm>
            <a:off x="6072188" y="1428750"/>
            <a:ext cx="214312" cy="1857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Правая фигурная скобка 162"/>
          <p:cNvSpPr/>
          <p:nvPr/>
        </p:nvSpPr>
        <p:spPr>
          <a:xfrm>
            <a:off x="7500938" y="2571750"/>
            <a:ext cx="142875" cy="714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6600" name="TextBox 163"/>
          <p:cNvSpPr txBox="1">
            <a:spLocks noChangeArrowheads="1"/>
          </p:cNvSpPr>
          <p:nvPr/>
        </p:nvSpPr>
        <p:spPr bwMode="auto">
          <a:xfrm rot="-5400000">
            <a:off x="5531644" y="2112169"/>
            <a:ext cx="178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67 998,3 тыс. руб.</a:t>
            </a:r>
          </a:p>
        </p:txBody>
      </p:sp>
      <p:sp>
        <p:nvSpPr>
          <p:cNvPr id="706601" name="TextBox 164"/>
          <p:cNvSpPr txBox="1">
            <a:spLocks noChangeArrowheads="1"/>
          </p:cNvSpPr>
          <p:nvPr/>
        </p:nvSpPr>
        <p:spPr bwMode="auto">
          <a:xfrm rot="-5400000">
            <a:off x="6961187" y="2540001"/>
            <a:ext cx="16430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26 821,4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8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0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Основные направления финансирования расходов за счет средств Дорожного фонда  города Ржева в 2016 году (тыс. руб.)</a:t>
            </a:r>
          </a:p>
        </p:txBody>
      </p:sp>
      <p:graphicFrame>
        <p:nvGraphicFramePr>
          <p:cNvPr id="707586" name="Object 2"/>
          <p:cNvGraphicFramePr>
            <a:graphicFrameLocks noChangeAspect="1"/>
          </p:cNvGraphicFramePr>
          <p:nvPr/>
        </p:nvGraphicFramePr>
        <p:xfrm>
          <a:off x="0" y="2071688"/>
          <a:ext cx="9058275" cy="5857875"/>
        </p:xfrm>
        <a:graphic>
          <a:graphicData uri="http://schemas.openxmlformats.org/presentationml/2006/ole">
            <p:oleObj spid="_x0000_s1364994" name="Диаграмма" r:id="rId5" imgW="9058343" imgH="5857875" progId="MSGraph.Chart.8">
              <p:embed followColorScheme="full"/>
            </p:oleObj>
          </a:graphicData>
        </a:graphic>
      </p:graphicFrame>
      <p:graphicFrame>
        <p:nvGraphicFramePr>
          <p:cNvPr id="707590" name="Диаграмма 6"/>
          <p:cNvGraphicFramePr>
            <a:graphicFrameLocks/>
          </p:cNvGraphicFramePr>
          <p:nvPr/>
        </p:nvGraphicFramePr>
        <p:xfrm>
          <a:off x="-50800" y="1092200"/>
          <a:ext cx="9102725" cy="5816600"/>
        </p:xfrm>
        <a:graphic>
          <a:graphicData uri="http://schemas.openxmlformats.org/presentationml/2006/ole">
            <p:oleObj spid="_x0000_s1364995" r:id="rId6" imgW="9102117" imgH="58160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BF24CF4-7C9E-45B8-88C9-F70B6A4D4333}" type="slidenum">
              <a:rPr lang="ru-RU" sz="14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916238" y="2060575"/>
            <a:ext cx="2879725" cy="1803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выплачиваемые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из бюджета 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денежные средства,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2060575"/>
            <a:ext cx="2735263" cy="181529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поступающие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в бюджет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денежные средства,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</a:t>
            </a:r>
            <a:r>
              <a:rPr lang="ru-RU" sz="16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источ-никами</a:t>
            </a:r>
            <a:r>
              <a:rPr lang="ru-RU" sz="16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финансирования дефицита бюджета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5867400" y="2276475"/>
            <a:ext cx="1512888" cy="13144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превышение расходов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>
                <a:solidFill>
                  <a:srgbClr val="003399"/>
                </a:solidFill>
                <a:latin typeface="Georgia" pitchFamily="18" charset="0"/>
              </a:rPr>
              <a:t>над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600" b="1">
                <a:solidFill>
                  <a:srgbClr val="003399"/>
                </a:solidFill>
                <a:latin typeface="Georgia" pitchFamily="18" charset="0"/>
              </a:rPr>
              <a:t>доходами</a:t>
            </a:r>
          </a:p>
        </p:txBody>
      </p:sp>
      <p:sp>
        <p:nvSpPr>
          <p:cNvPr id="143366" name="Line 32"/>
          <p:cNvSpPr>
            <a:spLocks noChangeShapeType="1"/>
          </p:cNvSpPr>
          <p:nvPr/>
        </p:nvSpPr>
        <p:spPr bwMode="auto">
          <a:xfrm>
            <a:off x="5724525" y="1773238"/>
            <a:ext cx="792163" cy="50323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7" name="Line 32"/>
          <p:cNvSpPr>
            <a:spLocks noChangeShapeType="1"/>
          </p:cNvSpPr>
          <p:nvPr/>
        </p:nvSpPr>
        <p:spPr bwMode="auto">
          <a:xfrm>
            <a:off x="3563938" y="1773238"/>
            <a:ext cx="215900" cy="28733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8" name="Line 32"/>
          <p:cNvSpPr>
            <a:spLocks noChangeShapeType="1"/>
          </p:cNvSpPr>
          <p:nvPr/>
        </p:nvSpPr>
        <p:spPr bwMode="auto">
          <a:xfrm flipH="1">
            <a:off x="1403350" y="1773238"/>
            <a:ext cx="215900" cy="2873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369" name="Line 32"/>
          <p:cNvSpPr>
            <a:spLocks noChangeShapeType="1"/>
          </p:cNvSpPr>
          <p:nvPr/>
        </p:nvSpPr>
        <p:spPr bwMode="auto">
          <a:xfrm>
            <a:off x="7380288" y="1773238"/>
            <a:ext cx="720725" cy="5032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7451725" y="2276475"/>
            <a:ext cx="1511300" cy="1314450"/>
          </a:xfrm>
          <a:prstGeom prst="rect">
            <a:avLst/>
          </a:prstGeom>
          <a:gradFill rotWithShape="1">
            <a:gsLst>
              <a:gs pos="0">
                <a:srgbClr val="FFCC99">
                  <a:alpha val="69000"/>
                </a:srgbClr>
              </a:gs>
              <a:gs pos="100000">
                <a:srgbClr val="FFCC99">
                  <a:gamma/>
                  <a:shade val="8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3399"/>
                </a:solidFill>
                <a:latin typeface="Georgia" pitchFamily="18" charset="0"/>
              </a:rPr>
              <a:t>превышение доходов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над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600" b="1">
                <a:solidFill>
                  <a:srgbClr val="CC0000"/>
                </a:solidFill>
                <a:latin typeface="Georgia" pitchFamily="18" charset="0"/>
              </a:rPr>
              <a:t>расходами</a:t>
            </a:r>
          </a:p>
        </p:txBody>
      </p:sp>
      <p:sp>
        <p:nvSpPr>
          <p:cNvPr id="145429" name="Прямоугольник 1"/>
          <p:cNvSpPr>
            <a:spLocks noChangeArrowheads="1"/>
          </p:cNvSpPr>
          <p:nvPr/>
        </p:nvSpPr>
        <p:spPr bwMode="auto">
          <a:xfrm>
            <a:off x="214282" y="1268413"/>
            <a:ext cx="8786874" cy="528637"/>
          </a:xfrm>
          <a:prstGeom prst="rect">
            <a:avLst/>
          </a:prstGeom>
          <a:solidFill>
            <a:srgbClr val="FFCC99">
              <a:alpha val="48000"/>
            </a:srgbClr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Доходы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Расходы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Дефицит</a:t>
            </a:r>
            <a:r>
              <a:rPr lang="ru-RU" alt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</a:t>
            </a:r>
            <a:r>
              <a:rPr lang="ru-RU" altLang="ru-RU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Профицит</a:t>
            </a:r>
            <a:r>
              <a:rPr lang="ru-RU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)</a:t>
            </a:r>
          </a:p>
        </p:txBody>
      </p:sp>
      <p:pic>
        <p:nvPicPr>
          <p:cNvPr id="143372" name="Picture 8" descr="bd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2484438" y="3860800"/>
            <a:ext cx="38163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3" name="WordArt 10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 — ЭТО ПЛАН ДОХОДОВ И РАСХОДОВ</a:t>
            </a:r>
          </a:p>
          <a:p>
            <a:pPr algn="ctr"/>
            <a:r>
              <a:rPr lang="ru-RU" sz="2800" b="1" i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ОПРЕДЕЛЕННЫЙ ПЕРИОД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8612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3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«Управление имуществом и земельными ресурсами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484313"/>
            <a:ext cx="3786188" cy="1873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повышение эффективности  использования муниципального имущества города Ржева Тверской области на основе рыночных механизмов управления имуществом, повышение эффективности распоряжения и использования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расположенных на территории города Ржева Тверской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3500438"/>
            <a:ext cx="382111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«Повышение эффективности приватизации муниципального имущества»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510,0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50" y="3929063"/>
            <a:ext cx="3821113" cy="6524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«Осуществление контроля за использованием муниципального имущества»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125,0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7688" y="3786188"/>
            <a:ext cx="663575" cy="21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101%</a:t>
            </a:r>
          </a:p>
        </p:txBody>
      </p:sp>
      <p:sp>
        <p:nvSpPr>
          <p:cNvPr id="708618" name="TextBox 25"/>
          <p:cNvSpPr txBox="1">
            <a:spLocks noChangeArrowheads="1"/>
          </p:cNvSpPr>
          <p:nvPr/>
        </p:nvSpPr>
        <p:spPr bwMode="auto">
          <a:xfrm>
            <a:off x="4000500" y="3000375"/>
            <a:ext cx="5143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</a:rPr>
              <a:t>Доля  размера доходов от использования и реализации имущества, находящегося в муниципальной собственности города Ржева, полученных в соответствующем году, к размеру доходов от использования и реализации имущества, находящихся в муниципальной собственности города Ржева,  запланированных к получению в данном году. 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6" idx="1"/>
          </p:cNvCxnSpPr>
          <p:nvPr/>
        </p:nvCxnSpPr>
        <p:spPr>
          <a:xfrm flipV="1">
            <a:off x="5021263" y="3894138"/>
            <a:ext cx="9080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592888" y="3894138"/>
            <a:ext cx="7651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621" name="TextBox 32"/>
          <p:cNvSpPr txBox="1">
            <a:spLocks noChangeArrowheads="1"/>
          </p:cNvSpPr>
          <p:nvPr/>
        </p:nvSpPr>
        <p:spPr bwMode="auto">
          <a:xfrm>
            <a:off x="4000500" y="4000500"/>
            <a:ext cx="4824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</a:rPr>
              <a:t>Размер доходов от использования и реализации имущества, находящегося в муниципальной собственности города Ржева Тверской области.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14813" y="4429125"/>
            <a:ext cx="115252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55506 тыс. руб.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358063" y="4429125"/>
            <a:ext cx="1079500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27248 тыс. руб.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86438" y="4429125"/>
            <a:ext cx="1079500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27248 тыс. руб.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865938" y="4540250"/>
            <a:ext cx="4921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367338" y="4537075"/>
            <a:ext cx="41910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8" y="6708775"/>
            <a:ext cx="1017587" cy="1492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715250" y="6715125"/>
            <a:ext cx="1019175" cy="1428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50" y="6710363"/>
            <a:ext cx="1019175" cy="14763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29313" y="3786188"/>
            <a:ext cx="6635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58063" y="3786188"/>
            <a:ext cx="6635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102%</a:t>
            </a:r>
          </a:p>
        </p:txBody>
      </p:sp>
      <p:sp>
        <p:nvSpPr>
          <p:cNvPr id="708632" name="TextBox 1"/>
          <p:cNvSpPr txBox="1">
            <a:spLocks noChangeArrowheads="1"/>
          </p:cNvSpPr>
          <p:nvPr/>
        </p:nvSpPr>
        <p:spPr bwMode="auto">
          <a:xfrm>
            <a:off x="2500313" y="5786438"/>
            <a:ext cx="1120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785937" y="5929313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3125" y="6286500"/>
            <a:ext cx="1857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635" name="Прямоугольник 9"/>
          <p:cNvSpPr>
            <a:spLocks noChangeArrowheads="1"/>
          </p:cNvSpPr>
          <p:nvPr/>
        </p:nvSpPr>
        <p:spPr bwMode="auto">
          <a:xfrm>
            <a:off x="107950" y="4572000"/>
            <a:ext cx="3821113" cy="512763"/>
          </a:xfrm>
          <a:prstGeom prst="rect">
            <a:avLst/>
          </a:prstGeom>
          <a:solidFill>
            <a:srgbClr val="00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ПП3: </a:t>
            </a:r>
            <a:r>
              <a:rPr lang="ru-RU" sz="1200">
                <a:latin typeface="Times New Roman" pitchFamily="18" charset="0"/>
              </a:rPr>
              <a:t>«Управление и распоряжение земельными ресурсами» - </a:t>
            </a:r>
            <a:r>
              <a:rPr lang="ru-RU" sz="1200" b="1">
                <a:latin typeface="Times New Roman" pitchFamily="18" charset="0"/>
              </a:rPr>
              <a:t>300,0 тыс. руб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08636" name="Прямоугольник 9"/>
          <p:cNvSpPr>
            <a:spLocks noChangeArrowheads="1"/>
          </p:cNvSpPr>
          <p:nvPr/>
        </p:nvSpPr>
        <p:spPr bwMode="auto">
          <a:xfrm>
            <a:off x="107950" y="5072063"/>
            <a:ext cx="3821113" cy="517525"/>
          </a:xfrm>
          <a:prstGeom prst="rect">
            <a:avLst/>
          </a:prstGeom>
          <a:solidFill>
            <a:srgbClr val="6666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</a:rPr>
              <a:t>Обеспечивающая подпрограмма – </a:t>
            </a:r>
            <a:r>
              <a:rPr lang="ru-RU" sz="1200" b="1">
                <a:latin typeface="Times New Roman" pitchFamily="18" charset="0"/>
              </a:rPr>
              <a:t>6 760,7 тыс. руб</a:t>
            </a:r>
            <a:r>
              <a:rPr lang="ru-RU" sz="1200"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708610" name="Диаграмма 39"/>
          <p:cNvGraphicFramePr>
            <a:graphicFrameLocks/>
          </p:cNvGraphicFramePr>
          <p:nvPr/>
        </p:nvGraphicFramePr>
        <p:xfrm>
          <a:off x="3857625" y="857250"/>
          <a:ext cx="5143500" cy="2500313"/>
        </p:xfrm>
        <a:graphic>
          <a:graphicData uri="http://schemas.openxmlformats.org/presentationml/2006/ole">
            <p:oleObj spid="_x0000_s1366018" name="Worksheet" r:id="rId5" imgW="3752985" imgH="1857375" progId="Excel.Sheet.8">
              <p:embed/>
            </p:oleObj>
          </a:graphicData>
        </a:graphic>
      </p:graphicFrame>
      <p:sp>
        <p:nvSpPr>
          <p:cNvPr id="708637" name="TextBox 32"/>
          <p:cNvSpPr txBox="1">
            <a:spLocks noChangeArrowheads="1"/>
          </p:cNvSpPr>
          <p:nvPr/>
        </p:nvSpPr>
        <p:spPr bwMode="auto">
          <a:xfrm>
            <a:off x="3929063" y="4643438"/>
            <a:ext cx="52149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</a:rPr>
              <a:t>Доля  размера доходов от использования и реализации земель, находящихся в муниципальной собственности города Ржева, а также земель, государственная собственность на которые не разграничена, расположенных на территории города Ржева,  полученных в соответствующем году, к размеру доходов от  использования и реализации  земель, находящихся в муниципальной собственности города Ржева, а также  земель, государственная собственность, на которые не разграничена, запланированных к  получению в данном году. </a:t>
            </a:r>
          </a:p>
        </p:txBody>
      </p:sp>
      <p:sp>
        <p:nvSpPr>
          <p:cNvPr id="4" name="Прямоугольник 48"/>
          <p:cNvSpPr/>
          <p:nvPr/>
        </p:nvSpPr>
        <p:spPr>
          <a:xfrm>
            <a:off x="4429125" y="5786438"/>
            <a:ext cx="714375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101 %</a:t>
            </a:r>
          </a:p>
        </p:txBody>
      </p:sp>
      <p:sp>
        <p:nvSpPr>
          <p:cNvPr id="5" name="Прямоугольник 48"/>
          <p:cNvSpPr/>
          <p:nvPr/>
        </p:nvSpPr>
        <p:spPr>
          <a:xfrm>
            <a:off x="6000750" y="5786438"/>
            <a:ext cx="714375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102 %</a:t>
            </a:r>
          </a:p>
        </p:txBody>
      </p:sp>
      <p:sp>
        <p:nvSpPr>
          <p:cNvPr id="6" name="Прямоугольник 48"/>
          <p:cNvSpPr/>
          <p:nvPr/>
        </p:nvSpPr>
        <p:spPr>
          <a:xfrm>
            <a:off x="7643813" y="5786438"/>
            <a:ext cx="571500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102 %</a:t>
            </a:r>
          </a:p>
        </p:txBody>
      </p:sp>
      <p:cxnSp>
        <p:nvCxnSpPr>
          <p:cNvPr id="11" name="Прямая со стрелкой 55"/>
          <p:cNvCxnSpPr>
            <a:stCxn id="4" idx="3"/>
            <a:endCxn id="5" idx="1"/>
          </p:cNvCxnSpPr>
          <p:nvPr/>
        </p:nvCxnSpPr>
        <p:spPr>
          <a:xfrm>
            <a:off x="5143500" y="5894388"/>
            <a:ext cx="8572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642" name="Прямая со стрелкой 55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715125" y="5894388"/>
            <a:ext cx="9286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8643" name="TextBox 100"/>
          <p:cNvSpPr txBox="1">
            <a:spLocks noChangeArrowheads="1"/>
          </p:cNvSpPr>
          <p:nvPr/>
        </p:nvSpPr>
        <p:spPr bwMode="auto">
          <a:xfrm>
            <a:off x="4000500" y="5929313"/>
            <a:ext cx="5143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Размер доходов от </a:t>
            </a:r>
            <a:r>
              <a:rPr lang="ru-RU" sz="1000">
                <a:latin typeface="Times New Roman" pitchFamily="18" charset="0"/>
              </a:rPr>
              <a:t>использования и реализации  земель, находящегося в муниципальной собственности города Ржева, а также земель, государственная собственность на которые не разграничена, расположенных на территории города Ржева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48"/>
          <p:cNvSpPr/>
          <p:nvPr/>
        </p:nvSpPr>
        <p:spPr>
          <a:xfrm>
            <a:off x="4214813" y="6429375"/>
            <a:ext cx="1143000" cy="14287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36790 тыс. руб.</a:t>
            </a:r>
          </a:p>
        </p:txBody>
      </p:sp>
      <p:sp>
        <p:nvSpPr>
          <p:cNvPr id="103" name="Прямоугольник 48"/>
          <p:cNvSpPr/>
          <p:nvPr/>
        </p:nvSpPr>
        <p:spPr>
          <a:xfrm>
            <a:off x="7643813" y="6429375"/>
            <a:ext cx="1143000" cy="14287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21320 тыс. руб.</a:t>
            </a:r>
          </a:p>
        </p:txBody>
      </p:sp>
      <p:sp>
        <p:nvSpPr>
          <p:cNvPr id="104" name="Прямоугольник 48"/>
          <p:cNvSpPr/>
          <p:nvPr/>
        </p:nvSpPr>
        <p:spPr>
          <a:xfrm>
            <a:off x="5929313" y="6429375"/>
            <a:ext cx="1143000" cy="14287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21320 тыс. руб.</a:t>
            </a:r>
          </a:p>
        </p:txBody>
      </p:sp>
      <p:cxnSp>
        <p:nvCxnSpPr>
          <p:cNvPr id="106" name="Прямая со стрелкой 105"/>
          <p:cNvCxnSpPr>
            <a:stCxn id="102" idx="3"/>
            <a:endCxn id="104" idx="1"/>
          </p:cNvCxnSpPr>
          <p:nvPr/>
        </p:nvCxnSpPr>
        <p:spPr>
          <a:xfrm>
            <a:off x="5357813" y="6500813"/>
            <a:ext cx="5715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4" idx="3"/>
            <a:endCxn id="103" idx="1"/>
          </p:cNvCxnSpPr>
          <p:nvPr/>
        </p:nvCxnSpPr>
        <p:spPr>
          <a:xfrm>
            <a:off x="7072313" y="6500813"/>
            <a:ext cx="5715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ая фигурная скобка 40"/>
          <p:cNvSpPr/>
          <p:nvPr/>
        </p:nvSpPr>
        <p:spPr>
          <a:xfrm>
            <a:off x="6429375" y="1285875"/>
            <a:ext cx="71438" cy="12144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643813" y="1357313"/>
            <a:ext cx="142875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8651" name="TextBox 42"/>
          <p:cNvSpPr txBox="1">
            <a:spLocks noChangeArrowheads="1"/>
          </p:cNvSpPr>
          <p:nvPr/>
        </p:nvSpPr>
        <p:spPr bwMode="auto">
          <a:xfrm rot="-5400000">
            <a:off x="7246938" y="1754187"/>
            <a:ext cx="1500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7 695,7 тыс. руб.</a:t>
            </a:r>
          </a:p>
        </p:txBody>
      </p:sp>
      <p:sp>
        <p:nvSpPr>
          <p:cNvPr id="708652" name="TextBox 43"/>
          <p:cNvSpPr txBox="1">
            <a:spLocks noChangeArrowheads="1"/>
          </p:cNvSpPr>
          <p:nvPr/>
        </p:nvSpPr>
        <p:spPr bwMode="auto">
          <a:xfrm rot="-5400000">
            <a:off x="5960269" y="1754981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8 094</a:t>
            </a:r>
            <a:r>
              <a:rPr lang="ru-RU" sz="1200" b="1"/>
              <a:t>,6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6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9637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8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«Управление общественными финансами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268413"/>
            <a:ext cx="4643438" cy="588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эффективного управления общественными финансами города Ржева Тверской области в рамках реализации прогноза социально-экономического развития города.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1928813"/>
            <a:ext cx="464343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«Обеспечение сбалансированности и устойчивости бюджета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3000,0 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4213" y="3644900"/>
            <a:ext cx="663575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709642" name="TextBox 25"/>
          <p:cNvSpPr txBox="1">
            <a:spLocks noChangeArrowheads="1"/>
          </p:cNvSpPr>
          <p:nvPr/>
        </p:nvSpPr>
        <p:spPr bwMode="auto">
          <a:xfrm>
            <a:off x="107950" y="3429000"/>
            <a:ext cx="842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Доля расходов на содержание органов местного самоуправления города Ржева Тверской области в общих расходах бюджета города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6" idx="1"/>
          </p:cNvCxnSpPr>
          <p:nvPr/>
        </p:nvCxnSpPr>
        <p:spPr>
          <a:xfrm flipV="1">
            <a:off x="1347788" y="3752850"/>
            <a:ext cx="7032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 flipV="1">
            <a:off x="2714625" y="3751263"/>
            <a:ext cx="8572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645" name="TextBox 32"/>
          <p:cNvSpPr txBox="1">
            <a:spLocks noChangeArrowheads="1"/>
          </p:cNvSpPr>
          <p:nvPr/>
        </p:nvSpPr>
        <p:spPr bwMode="auto">
          <a:xfrm>
            <a:off x="107950" y="3860800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Доля расходов бюджета города Ржева Тверской области на увеличение стоимости основных средств в общем объеме расходов бюджета города Ржева (без учета средств, предусмотренных на реализацию Указа Президента Российской Федерации «О праздновании 800-летия города Ржева» и других целевых средств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14375" y="4286250"/>
            <a:ext cx="646113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571875" y="4286250"/>
            <a:ext cx="57150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071688" y="4286250"/>
            <a:ext cx="64293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2714625" y="4394200"/>
            <a:ext cx="8572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650" name="Прямая со стрелкой 55"/>
          <p:cNvCxnSpPr>
            <a:cxnSpLocks noChangeShapeType="1"/>
            <a:stCxn id="49" idx="3"/>
            <a:endCxn id="51" idx="1"/>
          </p:cNvCxnSpPr>
          <p:nvPr/>
        </p:nvCxnSpPr>
        <p:spPr bwMode="auto">
          <a:xfrm flipV="1">
            <a:off x="1360488" y="4394200"/>
            <a:ext cx="7112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6" name="Прямоугольник 75"/>
          <p:cNvSpPr/>
          <p:nvPr/>
        </p:nvSpPr>
        <p:spPr>
          <a:xfrm>
            <a:off x="539750" y="6597650"/>
            <a:ext cx="1017588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429000" y="6597650"/>
            <a:ext cx="1019175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000250" y="6597650"/>
            <a:ext cx="857250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51050" y="3644900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71875" y="3643313"/>
            <a:ext cx="592138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709656" name="TextBox 1"/>
          <p:cNvSpPr txBox="1">
            <a:spLocks noChangeArrowheads="1"/>
          </p:cNvSpPr>
          <p:nvPr/>
        </p:nvSpPr>
        <p:spPr bwMode="auto">
          <a:xfrm>
            <a:off x="1714500" y="328612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ЭФФЕКТ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534319" y="3393281"/>
            <a:ext cx="215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658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4643438" cy="290513"/>
          </a:xfrm>
          <a:prstGeom prst="rect">
            <a:avLst/>
          </a:prstGeom>
          <a:solidFill>
            <a:srgbClr val="92D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Обеспечивающая подпрограмма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– 6 635,4 тыс. руб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09659" name="TextBox 32"/>
          <p:cNvSpPr txBox="1">
            <a:spLocks noChangeArrowheads="1"/>
          </p:cNvSpPr>
          <p:nvPr/>
        </p:nvSpPr>
        <p:spPr bwMode="auto">
          <a:xfrm>
            <a:off x="142875" y="4500563"/>
            <a:ext cx="824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Коэффициент гибкости расходных обязательств бюджета города Ржева(без учета средств, предусмотренных на реализацию Указа Президента Российской Федерации «О праздновании 800-летия города Ржева»и других целевых средств) </a:t>
            </a:r>
          </a:p>
        </p:txBody>
      </p:sp>
      <p:sp>
        <p:nvSpPr>
          <p:cNvPr id="2" name="Прямоугольник 48"/>
          <p:cNvSpPr/>
          <p:nvPr/>
        </p:nvSpPr>
        <p:spPr>
          <a:xfrm>
            <a:off x="714375" y="4857750"/>
            <a:ext cx="642938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4,5%</a:t>
            </a:r>
          </a:p>
        </p:txBody>
      </p:sp>
      <p:sp>
        <p:nvSpPr>
          <p:cNvPr id="3" name="Прямоугольник 48"/>
          <p:cNvSpPr/>
          <p:nvPr/>
        </p:nvSpPr>
        <p:spPr>
          <a:xfrm>
            <a:off x="2071688" y="4857750"/>
            <a:ext cx="647700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4" name="Прямоугольник 48"/>
          <p:cNvSpPr/>
          <p:nvPr/>
        </p:nvSpPr>
        <p:spPr>
          <a:xfrm>
            <a:off x="3571875" y="4857750"/>
            <a:ext cx="642938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cxnSp>
        <p:nvCxnSpPr>
          <p:cNvPr id="5" name="Прямая со стрелкой 55"/>
          <p:cNvCxnSpPr>
            <a:stCxn id="2" idx="3"/>
            <a:endCxn id="3" idx="1"/>
          </p:cNvCxnSpPr>
          <p:nvPr/>
        </p:nvCxnSpPr>
        <p:spPr>
          <a:xfrm>
            <a:off x="1357313" y="4965700"/>
            <a:ext cx="7143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664" name="Прямая со стрелкой 55"/>
          <p:cNvCxnSpPr>
            <a:cxnSpLocks noChangeShapeType="1"/>
            <a:stCxn id="3" idx="3"/>
            <a:endCxn id="4" idx="1"/>
          </p:cNvCxnSpPr>
          <p:nvPr/>
        </p:nvCxnSpPr>
        <p:spPr bwMode="auto">
          <a:xfrm flipV="1">
            <a:off x="2719388" y="4965700"/>
            <a:ext cx="8524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9665" name="TextBox 32"/>
          <p:cNvSpPr txBox="1">
            <a:spLocks noChangeArrowheads="1"/>
          </p:cNvSpPr>
          <p:nvPr/>
        </p:nvSpPr>
        <p:spPr bwMode="auto">
          <a:xfrm>
            <a:off x="142875" y="5643563"/>
            <a:ext cx="8426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Доля расходов на обслуживание муниципального долга в расходах бюджета города Ржева</a:t>
            </a:r>
          </a:p>
        </p:txBody>
      </p:sp>
      <p:sp>
        <p:nvSpPr>
          <p:cNvPr id="7" name="Прямоугольник 48"/>
          <p:cNvSpPr/>
          <p:nvPr/>
        </p:nvSpPr>
        <p:spPr>
          <a:xfrm>
            <a:off x="714375" y="5429250"/>
            <a:ext cx="642938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6,2%</a:t>
            </a:r>
          </a:p>
        </p:txBody>
      </p:sp>
      <p:sp>
        <p:nvSpPr>
          <p:cNvPr id="11" name="Прямоугольник 48"/>
          <p:cNvSpPr/>
          <p:nvPr/>
        </p:nvSpPr>
        <p:spPr>
          <a:xfrm>
            <a:off x="2071688" y="5429250"/>
            <a:ext cx="64293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5,5%</a:t>
            </a:r>
          </a:p>
        </p:txBody>
      </p:sp>
      <p:sp>
        <p:nvSpPr>
          <p:cNvPr id="12" name="Прямоугольник 48"/>
          <p:cNvSpPr/>
          <p:nvPr/>
        </p:nvSpPr>
        <p:spPr>
          <a:xfrm>
            <a:off x="3643313" y="5429250"/>
            <a:ext cx="576262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709669" name="Прямая со стрелкой 55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1357313" y="5537200"/>
            <a:ext cx="714375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55"/>
          <p:cNvCxnSpPr>
            <a:stCxn id="11" idx="3"/>
            <a:endCxn id="12" idx="1"/>
          </p:cNvCxnSpPr>
          <p:nvPr/>
        </p:nvCxnSpPr>
        <p:spPr>
          <a:xfrm>
            <a:off x="2714625" y="5537200"/>
            <a:ext cx="9286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671" name="TextBox 32"/>
          <p:cNvSpPr txBox="1">
            <a:spLocks noChangeArrowheads="1"/>
          </p:cNvSpPr>
          <p:nvPr/>
        </p:nvSpPr>
        <p:spPr bwMode="auto">
          <a:xfrm>
            <a:off x="142875" y="5072063"/>
            <a:ext cx="821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Отношение объема муниципального долга  по состоянию на 1 января года, следующего за отчетным, к общему годовому объему доходов бюджета города Ржева в отчетном финансовом году (без учета безвозмездных поступлений)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714375" y="5857875"/>
            <a:ext cx="719138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sp>
        <p:nvSpPr>
          <p:cNvPr id="17" name="Прямоугольник 48"/>
          <p:cNvSpPr/>
          <p:nvPr/>
        </p:nvSpPr>
        <p:spPr>
          <a:xfrm>
            <a:off x="2071688" y="5857875"/>
            <a:ext cx="64293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sp>
        <p:nvSpPr>
          <p:cNvPr id="18" name="Прямоугольник 48"/>
          <p:cNvSpPr/>
          <p:nvPr/>
        </p:nvSpPr>
        <p:spPr>
          <a:xfrm>
            <a:off x="3643313" y="5857875"/>
            <a:ext cx="57150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cxnSp>
        <p:nvCxnSpPr>
          <p:cNvPr id="709675" name="Прямая со стрелкой 55"/>
          <p:cNvCxnSpPr>
            <a:cxnSpLocks noChangeShapeType="1"/>
            <a:stCxn id="16" idx="3"/>
            <a:endCxn id="17" idx="1"/>
          </p:cNvCxnSpPr>
          <p:nvPr/>
        </p:nvCxnSpPr>
        <p:spPr bwMode="auto">
          <a:xfrm flipV="1">
            <a:off x="1433513" y="5965825"/>
            <a:ext cx="63817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9676" name="Прямая со стрелкой 55"/>
          <p:cNvCxnSpPr>
            <a:cxnSpLocks noChangeShapeType="1"/>
            <a:stCxn id="17" idx="3"/>
            <a:endCxn id="18" idx="1"/>
          </p:cNvCxnSpPr>
          <p:nvPr/>
        </p:nvCxnSpPr>
        <p:spPr bwMode="auto">
          <a:xfrm>
            <a:off x="2714625" y="5965825"/>
            <a:ext cx="9286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9677" name="Rectangle 47"/>
          <p:cNvSpPr>
            <a:spLocks noChangeArrowheads="1"/>
          </p:cNvSpPr>
          <p:nvPr/>
        </p:nvSpPr>
        <p:spPr bwMode="auto">
          <a:xfrm>
            <a:off x="142875" y="6072188"/>
            <a:ext cx="8642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000">
                <a:latin typeface="Times New Roman" pitchFamily="18" charset="0"/>
                <a:cs typeface="Times New Roman" pitchFamily="18" charset="0"/>
              </a:rPr>
              <a:t>Доля налоговых и неналоговых доходов бюджета в общем объеме доходов бюджета города Ржева (без учета субвенций)</a:t>
            </a:r>
          </a:p>
        </p:txBody>
      </p:sp>
      <p:sp>
        <p:nvSpPr>
          <p:cNvPr id="22" name="Прямоугольник 48"/>
          <p:cNvSpPr/>
          <p:nvPr/>
        </p:nvSpPr>
        <p:spPr>
          <a:xfrm>
            <a:off x="714375" y="6286500"/>
            <a:ext cx="719138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3" name="Прямоугольник 48"/>
          <p:cNvSpPr/>
          <p:nvPr/>
        </p:nvSpPr>
        <p:spPr>
          <a:xfrm>
            <a:off x="2071688" y="6286500"/>
            <a:ext cx="642937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81%</a:t>
            </a:r>
          </a:p>
        </p:txBody>
      </p:sp>
      <p:sp>
        <p:nvSpPr>
          <p:cNvPr id="24" name="Прямоугольник 48"/>
          <p:cNvSpPr/>
          <p:nvPr/>
        </p:nvSpPr>
        <p:spPr>
          <a:xfrm>
            <a:off x="3643313" y="6286500"/>
            <a:ext cx="57150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82,5%</a:t>
            </a:r>
          </a:p>
        </p:txBody>
      </p:sp>
      <p:cxnSp>
        <p:nvCxnSpPr>
          <p:cNvPr id="25" name="Прямая со стрелкой 55"/>
          <p:cNvCxnSpPr>
            <a:stCxn id="22" idx="3"/>
            <a:endCxn id="23" idx="1"/>
          </p:cNvCxnSpPr>
          <p:nvPr/>
        </p:nvCxnSpPr>
        <p:spPr>
          <a:xfrm flipV="1">
            <a:off x="1433513" y="6394450"/>
            <a:ext cx="63817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682" name="Прямая со стрелкой 55"/>
          <p:cNvCxnSpPr>
            <a:cxnSpLocks noChangeShapeType="1"/>
            <a:stCxn id="23" idx="3"/>
            <a:endCxn id="24" idx="1"/>
          </p:cNvCxnSpPr>
          <p:nvPr/>
        </p:nvCxnSpPr>
        <p:spPr bwMode="auto">
          <a:xfrm>
            <a:off x="2714625" y="6394450"/>
            <a:ext cx="9286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Прямоугольник 51"/>
          <p:cNvSpPr/>
          <p:nvPr/>
        </p:nvSpPr>
        <p:spPr>
          <a:xfrm>
            <a:off x="142875" y="2428875"/>
            <a:ext cx="4643438" cy="57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«Повышение качества организации бюджетного процесса и эффективности использования средств бюджета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350,0 тыс. руб.</a:t>
            </a:r>
          </a:p>
        </p:txBody>
      </p:sp>
      <p:graphicFrame>
        <p:nvGraphicFramePr>
          <p:cNvPr id="709635" name="Диаграмма 39"/>
          <p:cNvGraphicFramePr>
            <a:graphicFrameLocks/>
          </p:cNvGraphicFramePr>
          <p:nvPr/>
        </p:nvGraphicFramePr>
        <p:xfrm>
          <a:off x="4857750" y="1095375"/>
          <a:ext cx="4076700" cy="2333625"/>
        </p:xfrm>
        <a:graphic>
          <a:graphicData uri="http://schemas.openxmlformats.org/presentationml/2006/ole">
            <p:oleObj spid="_x0000_s1367042" name="Worksheet" r:id="rId5" imgW="4848157" imgH="2486025" progId="Excel.Sheet.8">
              <p:embed/>
            </p:oleObj>
          </a:graphicData>
        </a:graphic>
      </p:graphicFrame>
      <p:sp>
        <p:nvSpPr>
          <p:cNvPr id="53" name="Правая фигурная скобка 52"/>
          <p:cNvSpPr/>
          <p:nvPr/>
        </p:nvSpPr>
        <p:spPr>
          <a:xfrm>
            <a:off x="6572250" y="1357313"/>
            <a:ext cx="142875" cy="15001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7715250" y="1357313"/>
            <a:ext cx="214313" cy="1428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9686" name="TextBox 55"/>
          <p:cNvSpPr txBox="1">
            <a:spLocks noChangeArrowheads="1"/>
          </p:cNvSpPr>
          <p:nvPr/>
        </p:nvSpPr>
        <p:spPr bwMode="auto">
          <a:xfrm rot="-5400000">
            <a:off x="6103144" y="1897856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9 930,6 тыс. руб.</a:t>
            </a:r>
          </a:p>
        </p:txBody>
      </p:sp>
      <p:sp>
        <p:nvSpPr>
          <p:cNvPr id="709687" name="TextBox 56"/>
          <p:cNvSpPr txBox="1">
            <a:spLocks noChangeArrowheads="1"/>
          </p:cNvSpPr>
          <p:nvPr/>
        </p:nvSpPr>
        <p:spPr bwMode="auto">
          <a:xfrm rot="-5400000">
            <a:off x="7318375" y="1897063"/>
            <a:ext cx="1500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9 985,4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270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125538"/>
            <a:ext cx="4000500" cy="151130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формирование эффективной системы исполнения ключевых функций и полномочий органа местного самоуправления и предоставления качественных муниципальных и переданных органу местного самоуправления государственных услуг, совершенствование государственной политики Тверской области в сфере обеспечения и защиты прав и свобод человека и гражданина, содействие развитию институтов гражданского общества.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2643188"/>
            <a:ext cx="40005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области» 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 1000,0 тыс. руб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3500438"/>
            <a:ext cx="3997325" cy="357187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«Развитие международных связей в городе Ржеве Тверской области»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300,0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3860800"/>
            <a:ext cx="4000500" cy="360363"/>
          </a:xfrm>
          <a:prstGeom prst="rect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«Подготовка к празднованию 800-летия города Ржева»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6 000,0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809994" name="Прямоугольник 11"/>
          <p:cNvSpPr>
            <a:spLocks noChangeArrowheads="1"/>
          </p:cNvSpPr>
          <p:nvPr/>
        </p:nvSpPr>
        <p:spPr bwMode="auto">
          <a:xfrm>
            <a:off x="142875" y="4214813"/>
            <a:ext cx="4000500" cy="509587"/>
          </a:xfrm>
          <a:prstGeom prst="rect">
            <a:avLst/>
          </a:prstGeom>
          <a:solidFill>
            <a:schemeClr val="accent4"/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ПП4: О противодействии коррупции в городе Ржеве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15,0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4714875"/>
            <a:ext cx="4000500" cy="5857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«Осуществление муниципальным образованием отдельных переданных государственных полномочий»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11538,3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809996" name="Прямоугольник 14"/>
          <p:cNvSpPr>
            <a:spLocks noChangeArrowheads="1"/>
          </p:cNvSpPr>
          <p:nvPr/>
        </p:nvSpPr>
        <p:spPr bwMode="auto">
          <a:xfrm>
            <a:off x="142875" y="5286375"/>
            <a:ext cx="4000500" cy="590550"/>
          </a:xfrm>
          <a:prstGeom prst="rect">
            <a:avLst/>
          </a:prstGeom>
          <a:solidFill>
            <a:schemeClr val="accent6"/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П6: «Создание условий для эффективного функционирования органов местного самоуправления города Ржева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4 000,0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5" y="5857875"/>
            <a:ext cx="3997325" cy="595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ПП7: «Повышение статуса города Ржева Тверской области, удостоенного  почетного звания Российской Федерации «Город воинской славы»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130,1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12718" name="Прямоугольник 17"/>
          <p:cNvSpPr>
            <a:spLocks noChangeArrowheads="1"/>
          </p:cNvSpPr>
          <p:nvPr/>
        </p:nvSpPr>
        <p:spPr bwMode="auto">
          <a:xfrm>
            <a:off x="4643438" y="6165850"/>
            <a:ext cx="4141787" cy="360363"/>
          </a:xfrm>
          <a:prstGeom prst="rect">
            <a:avLst/>
          </a:prstGeom>
          <a:solidFill>
            <a:srgbClr val="66FF33"/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27 463,6 тыс. руб.</a:t>
            </a:r>
          </a:p>
        </p:txBody>
      </p:sp>
      <p:graphicFrame>
        <p:nvGraphicFramePr>
          <p:cNvPr id="712706" name="Диаграмма 18"/>
          <p:cNvGraphicFramePr>
            <a:graphicFrameLocks/>
          </p:cNvGraphicFramePr>
          <p:nvPr/>
        </p:nvGraphicFramePr>
        <p:xfrm>
          <a:off x="3571875" y="928688"/>
          <a:ext cx="6000750" cy="6215062"/>
        </p:xfrm>
        <a:graphic>
          <a:graphicData uri="http://schemas.openxmlformats.org/presentationml/2006/ole">
            <p:oleObj spid="_x0000_s1368066" name="Worksheet" r:id="rId5" imgW="8858385" imgH="6210210" progId="Excel.Sheet.8">
              <p:embed/>
            </p:oleObj>
          </a:graphicData>
        </a:graphic>
      </p:graphicFrame>
      <p:sp>
        <p:nvSpPr>
          <p:cNvPr id="809999" name="Прямоугольник 15"/>
          <p:cNvSpPr>
            <a:spLocks noChangeArrowheads="1"/>
          </p:cNvSpPr>
          <p:nvPr/>
        </p:nvSpPr>
        <p:spPr bwMode="auto">
          <a:xfrm>
            <a:off x="4643438" y="5589588"/>
            <a:ext cx="4032250" cy="50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ПП8: «Улучшение условий и охрана труда в городе Ржеве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100,0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cxnSp>
        <p:nvCxnSpPr>
          <p:cNvPr id="14" name="Прямая со стрелкой 13"/>
          <p:cNvCxnSpPr>
            <a:stCxn id="16" idx="2"/>
          </p:cNvCxnSpPr>
          <p:nvPr/>
        </p:nvCxnSpPr>
        <p:spPr>
          <a:xfrm rot="16200000" flipH="1">
            <a:off x="1939926" y="6654800"/>
            <a:ext cx="4048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721" name="Text Box 49"/>
          <p:cNvSpPr txBox="1">
            <a:spLocks noChangeArrowheads="1"/>
          </p:cNvSpPr>
          <p:nvPr/>
        </p:nvSpPr>
        <p:spPr bwMode="auto">
          <a:xfrm>
            <a:off x="2392363" y="6524625"/>
            <a:ext cx="912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1400"/>
              <a:t>ЭФФЕКТ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215063" y="2286000"/>
            <a:ext cx="142875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7572375" y="1928813"/>
            <a:ext cx="214313" cy="20716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2724" name="TextBox 19"/>
          <p:cNvSpPr txBox="1">
            <a:spLocks noChangeArrowheads="1"/>
          </p:cNvSpPr>
          <p:nvPr/>
        </p:nvSpPr>
        <p:spPr bwMode="auto">
          <a:xfrm rot="-5400000">
            <a:off x="5638801" y="2862262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42 857,5 тыс. руб.</a:t>
            </a:r>
          </a:p>
        </p:txBody>
      </p:sp>
      <p:sp>
        <p:nvSpPr>
          <p:cNvPr id="712725" name="TextBox 20"/>
          <p:cNvSpPr txBox="1">
            <a:spLocks noChangeArrowheads="1"/>
          </p:cNvSpPr>
          <p:nvPr/>
        </p:nvSpPr>
        <p:spPr bwMode="auto">
          <a:xfrm rot="-5400000">
            <a:off x="7068344" y="2718594"/>
            <a:ext cx="1714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50 547,0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5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46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48548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748549" name="TextBox 25"/>
          <p:cNvSpPr txBox="1">
            <a:spLocks noChangeArrowheads="1"/>
          </p:cNvSpPr>
          <p:nvPr/>
        </p:nvSpPr>
        <p:spPr bwMode="auto">
          <a:xfrm>
            <a:off x="179388" y="1341438"/>
            <a:ext cx="864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удовлетворенности граждан работой системы органов местного самоуправления города Ржева Тверской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50" y="164306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2" name="Прямоугольник 19"/>
          <p:cNvSpPr/>
          <p:nvPr/>
        </p:nvSpPr>
        <p:spPr>
          <a:xfrm>
            <a:off x="2143125" y="164306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3" name="Прямоугольник 19"/>
          <p:cNvSpPr/>
          <p:nvPr/>
        </p:nvSpPr>
        <p:spPr>
          <a:xfrm>
            <a:off x="3429000" y="164306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cxnSp>
        <p:nvCxnSpPr>
          <p:cNvPr id="14" name="Прямая со стрелкой 13"/>
          <p:cNvCxnSpPr>
            <a:stCxn id="20" idx="3"/>
            <a:endCxn id="2" idx="1"/>
          </p:cNvCxnSpPr>
          <p:nvPr/>
        </p:nvCxnSpPr>
        <p:spPr>
          <a:xfrm>
            <a:off x="1433513" y="1751013"/>
            <a:ext cx="7096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13"/>
          <p:cNvCxnSpPr>
            <a:stCxn id="2" idx="3"/>
            <a:endCxn id="3" idx="1"/>
          </p:cNvCxnSpPr>
          <p:nvPr/>
        </p:nvCxnSpPr>
        <p:spPr>
          <a:xfrm>
            <a:off x="2719388" y="1751013"/>
            <a:ext cx="7096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55" name="TextBox 25"/>
          <p:cNvSpPr txBox="1">
            <a:spLocks noChangeArrowheads="1"/>
          </p:cNvSpPr>
          <p:nvPr/>
        </p:nvSpPr>
        <p:spPr bwMode="auto">
          <a:xfrm>
            <a:off x="285750" y="1857375"/>
            <a:ext cx="864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удовлетворенности граждан качеством муниципальных и государственных услуг, оказываемых администрацией города Ржева, Отделом записи актов гражданского состояния Тверской области</a:t>
            </a:r>
          </a:p>
        </p:txBody>
      </p:sp>
      <p:sp>
        <p:nvSpPr>
          <p:cNvPr id="5" name="Прямоугольник 19"/>
          <p:cNvSpPr/>
          <p:nvPr/>
        </p:nvSpPr>
        <p:spPr>
          <a:xfrm>
            <a:off x="785813" y="2357438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6" name="Прямоугольник 19"/>
          <p:cNvSpPr/>
          <p:nvPr/>
        </p:nvSpPr>
        <p:spPr>
          <a:xfrm>
            <a:off x="2124075" y="2349500"/>
            <a:ext cx="576263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7" name="Прямоугольник 19"/>
          <p:cNvSpPr/>
          <p:nvPr/>
        </p:nvSpPr>
        <p:spPr>
          <a:xfrm>
            <a:off x="3429000" y="2357438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8" name="Прямая со стрелкой 13"/>
          <p:cNvCxnSpPr>
            <a:stCxn id="5" idx="3"/>
            <a:endCxn id="6" idx="1"/>
          </p:cNvCxnSpPr>
          <p:nvPr/>
        </p:nvCxnSpPr>
        <p:spPr>
          <a:xfrm flipV="1">
            <a:off x="1362075" y="2459038"/>
            <a:ext cx="762000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3"/>
          <p:cNvCxnSpPr>
            <a:stCxn id="6" idx="3"/>
            <a:endCxn id="7" idx="1"/>
          </p:cNvCxnSpPr>
          <p:nvPr/>
        </p:nvCxnSpPr>
        <p:spPr>
          <a:xfrm>
            <a:off x="2700338" y="2459038"/>
            <a:ext cx="728662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61" name="TextBox 25"/>
          <p:cNvSpPr txBox="1">
            <a:spLocks noChangeArrowheads="1"/>
          </p:cNvSpPr>
          <p:nvPr/>
        </p:nvSpPr>
        <p:spPr bwMode="auto">
          <a:xfrm>
            <a:off x="250825" y="2565400"/>
            <a:ext cx="864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удовлетворенности граждан информационной открытостью системы органов местного самоуправления города Ржева Тверской области</a:t>
            </a:r>
          </a:p>
        </p:txBody>
      </p:sp>
      <p:sp>
        <p:nvSpPr>
          <p:cNvPr id="10" name="Прямоугольник 19"/>
          <p:cNvSpPr/>
          <p:nvPr/>
        </p:nvSpPr>
        <p:spPr>
          <a:xfrm>
            <a:off x="785813" y="3000375"/>
            <a:ext cx="576262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11" name="Прямоугольник 19"/>
          <p:cNvSpPr/>
          <p:nvPr/>
        </p:nvSpPr>
        <p:spPr>
          <a:xfrm>
            <a:off x="2071688" y="3000375"/>
            <a:ext cx="576262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12" name="Прямоугольник 19"/>
          <p:cNvSpPr/>
          <p:nvPr/>
        </p:nvSpPr>
        <p:spPr>
          <a:xfrm>
            <a:off x="3429000" y="3000375"/>
            <a:ext cx="576263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13" name="Прямая со стрелкой 13"/>
          <p:cNvCxnSpPr>
            <a:stCxn id="10" idx="3"/>
            <a:endCxn id="11" idx="1"/>
          </p:cNvCxnSpPr>
          <p:nvPr/>
        </p:nvCxnSpPr>
        <p:spPr>
          <a:xfrm>
            <a:off x="1362075" y="3108325"/>
            <a:ext cx="7096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3"/>
          <p:cNvCxnSpPr>
            <a:stCxn id="11" idx="3"/>
            <a:endCxn id="12" idx="1"/>
          </p:cNvCxnSpPr>
          <p:nvPr/>
        </p:nvCxnSpPr>
        <p:spPr>
          <a:xfrm>
            <a:off x="2647950" y="3108325"/>
            <a:ext cx="7810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67" name="Rectangle 24"/>
          <p:cNvSpPr>
            <a:spLocks noChangeArrowheads="1"/>
          </p:cNvSpPr>
          <p:nvPr/>
        </p:nvSpPr>
        <p:spPr bwMode="auto">
          <a:xfrm>
            <a:off x="250825" y="3213100"/>
            <a:ext cx="83534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100">
                <a:latin typeface="Times New Roman" pitchFamily="18" charset="0"/>
                <a:cs typeface="Times New Roman" pitchFamily="18" charset="0"/>
              </a:rPr>
              <a:t>Доля решений органа местного самоуправления города Ржева Тверской области, соответствующих приоритетным направлениям социально-экономического развития города Ржева Тверской области</a:t>
            </a:r>
          </a:p>
        </p:txBody>
      </p:sp>
      <p:cxnSp>
        <p:nvCxnSpPr>
          <p:cNvPr id="16" name="Прямая со стрелкой 13"/>
          <p:cNvCxnSpPr>
            <a:stCxn id="18" idx="3"/>
            <a:endCxn id="19" idx="1"/>
          </p:cNvCxnSpPr>
          <p:nvPr/>
        </p:nvCxnSpPr>
        <p:spPr>
          <a:xfrm>
            <a:off x="1362075" y="3752850"/>
            <a:ext cx="7096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3"/>
          <p:cNvCxnSpPr>
            <a:stCxn id="19" idx="3"/>
            <a:endCxn id="21" idx="1"/>
          </p:cNvCxnSpPr>
          <p:nvPr/>
        </p:nvCxnSpPr>
        <p:spPr>
          <a:xfrm>
            <a:off x="2647950" y="3752850"/>
            <a:ext cx="7715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9"/>
          <p:cNvSpPr/>
          <p:nvPr/>
        </p:nvSpPr>
        <p:spPr>
          <a:xfrm>
            <a:off x="785813" y="36433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19" name="Прямоугольник 19"/>
          <p:cNvSpPr/>
          <p:nvPr/>
        </p:nvSpPr>
        <p:spPr>
          <a:xfrm>
            <a:off x="2071688" y="36433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21" name="Прямоугольник 19"/>
          <p:cNvSpPr/>
          <p:nvPr/>
        </p:nvSpPr>
        <p:spPr>
          <a:xfrm>
            <a:off x="3419475" y="3644900"/>
            <a:ext cx="576263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748573" name="Rectangle 30"/>
          <p:cNvSpPr>
            <a:spLocks noChangeArrowheads="1"/>
          </p:cNvSpPr>
          <p:nvPr/>
        </p:nvSpPr>
        <p:spPr bwMode="auto">
          <a:xfrm>
            <a:off x="323850" y="3933825"/>
            <a:ext cx="8353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муниципальных служащих, удовлетворенных организацией и условиями труда</a:t>
            </a:r>
          </a:p>
        </p:txBody>
      </p:sp>
      <p:sp>
        <p:nvSpPr>
          <p:cNvPr id="22" name="Прямоугольник 19"/>
          <p:cNvSpPr/>
          <p:nvPr/>
        </p:nvSpPr>
        <p:spPr>
          <a:xfrm>
            <a:off x="785813" y="4214813"/>
            <a:ext cx="642937" cy="20796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3" name="Прямоугольник 19"/>
          <p:cNvSpPr/>
          <p:nvPr/>
        </p:nvSpPr>
        <p:spPr>
          <a:xfrm>
            <a:off x="2071688" y="42148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24" name="Прямоугольник 19"/>
          <p:cNvSpPr/>
          <p:nvPr/>
        </p:nvSpPr>
        <p:spPr>
          <a:xfrm>
            <a:off x="3419475" y="422116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25" name="Прямая со стрелкой 13"/>
          <p:cNvCxnSpPr>
            <a:stCxn id="22" idx="3"/>
            <a:endCxn id="23" idx="1"/>
          </p:cNvCxnSpPr>
          <p:nvPr/>
        </p:nvCxnSpPr>
        <p:spPr>
          <a:xfrm>
            <a:off x="1428750" y="4319588"/>
            <a:ext cx="642938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13"/>
          <p:cNvCxnSpPr>
            <a:stCxn id="23" idx="3"/>
            <a:endCxn id="24" idx="1"/>
          </p:cNvCxnSpPr>
          <p:nvPr/>
        </p:nvCxnSpPr>
        <p:spPr>
          <a:xfrm>
            <a:off x="2647950" y="4324350"/>
            <a:ext cx="77152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79" name="Rectangle 30"/>
          <p:cNvSpPr>
            <a:spLocks noChangeArrowheads="1"/>
          </p:cNvSpPr>
          <p:nvPr/>
        </p:nvSpPr>
        <p:spPr bwMode="auto">
          <a:xfrm>
            <a:off x="285750" y="4929188"/>
            <a:ext cx="8353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100">
                <a:latin typeface="Times New Roman" pitchFamily="18" charset="0"/>
                <a:cs typeface="Times New Roman" pitchFamily="18" charset="0"/>
              </a:rPr>
              <a:t>Доля решений органа местного самоуправления города Ржева Тверской области, перед реализацией которых проведен комплексный анализ влияния на социально-экономическое развитие города Ржева Тверской области</a:t>
            </a:r>
          </a:p>
        </p:txBody>
      </p:sp>
      <p:sp>
        <p:nvSpPr>
          <p:cNvPr id="37" name="Прямоугольник 19"/>
          <p:cNvSpPr/>
          <p:nvPr/>
        </p:nvSpPr>
        <p:spPr>
          <a:xfrm>
            <a:off x="785813" y="4714875"/>
            <a:ext cx="576262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38" name="Прямоугольник 19"/>
          <p:cNvSpPr/>
          <p:nvPr/>
        </p:nvSpPr>
        <p:spPr>
          <a:xfrm>
            <a:off x="2071688" y="4714875"/>
            <a:ext cx="576262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39" name="Прямоугольник 19"/>
          <p:cNvSpPr/>
          <p:nvPr/>
        </p:nvSpPr>
        <p:spPr>
          <a:xfrm>
            <a:off x="3429000" y="4714875"/>
            <a:ext cx="576263" cy="2174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40" name="Прямая со стрелкой 13"/>
          <p:cNvCxnSpPr>
            <a:stCxn id="37" idx="3"/>
            <a:endCxn id="38" idx="1"/>
          </p:cNvCxnSpPr>
          <p:nvPr/>
        </p:nvCxnSpPr>
        <p:spPr>
          <a:xfrm>
            <a:off x="1362075" y="4824413"/>
            <a:ext cx="7096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13"/>
          <p:cNvCxnSpPr>
            <a:stCxn id="38" idx="3"/>
            <a:endCxn id="39" idx="1"/>
          </p:cNvCxnSpPr>
          <p:nvPr/>
        </p:nvCxnSpPr>
        <p:spPr>
          <a:xfrm>
            <a:off x="2647950" y="4824413"/>
            <a:ext cx="7810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85" name="Rectangle 30"/>
          <p:cNvSpPr>
            <a:spLocks noChangeArrowheads="1"/>
          </p:cNvSpPr>
          <p:nvPr/>
        </p:nvSpPr>
        <p:spPr bwMode="auto">
          <a:xfrm>
            <a:off x="357188" y="4429125"/>
            <a:ext cx="8353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муниципальных служащих, имеющих постоянную мотивацию на профессиональное развитие и реализующие их</a:t>
            </a:r>
          </a:p>
        </p:txBody>
      </p:sp>
      <p:sp>
        <p:nvSpPr>
          <p:cNvPr id="50" name="Прямоугольник 19"/>
          <p:cNvSpPr/>
          <p:nvPr/>
        </p:nvSpPr>
        <p:spPr>
          <a:xfrm>
            <a:off x="785813" y="53578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51" name="Прямоугольник 19"/>
          <p:cNvSpPr/>
          <p:nvPr/>
        </p:nvSpPr>
        <p:spPr>
          <a:xfrm>
            <a:off x="2071688" y="53578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52" name="Прямоугольник 19"/>
          <p:cNvSpPr/>
          <p:nvPr/>
        </p:nvSpPr>
        <p:spPr>
          <a:xfrm>
            <a:off x="3429000" y="535781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cxnSp>
        <p:nvCxnSpPr>
          <p:cNvPr id="53" name="Прямая со стрелкой 13"/>
          <p:cNvCxnSpPr>
            <a:stCxn id="51" idx="3"/>
            <a:endCxn id="52" idx="1"/>
          </p:cNvCxnSpPr>
          <p:nvPr/>
        </p:nvCxnSpPr>
        <p:spPr>
          <a:xfrm>
            <a:off x="2647950" y="5467350"/>
            <a:ext cx="7810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13"/>
          <p:cNvCxnSpPr>
            <a:stCxn id="50" idx="3"/>
            <a:endCxn id="51" idx="1"/>
          </p:cNvCxnSpPr>
          <p:nvPr/>
        </p:nvCxnSpPr>
        <p:spPr>
          <a:xfrm>
            <a:off x="1362075" y="5467350"/>
            <a:ext cx="7096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591" name="Rectangle 30"/>
          <p:cNvSpPr>
            <a:spLocks noChangeArrowheads="1"/>
          </p:cNvSpPr>
          <p:nvPr/>
        </p:nvSpPr>
        <p:spPr bwMode="auto">
          <a:xfrm>
            <a:off x="285750" y="5500688"/>
            <a:ext cx="8572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100">
                <a:latin typeface="Times New Roman" pitchFamily="18" charset="0"/>
                <a:cs typeface="Times New Roman" pitchFamily="18" charset="0"/>
              </a:rPr>
              <a:t>Уровень поддержки работы органа местного самоуправления города Ржева Тверской области со стороны общественности, некоммерческих организаций</a:t>
            </a:r>
          </a:p>
        </p:txBody>
      </p:sp>
      <p:sp>
        <p:nvSpPr>
          <p:cNvPr id="60" name="Прямоугольник 19"/>
          <p:cNvSpPr/>
          <p:nvPr/>
        </p:nvSpPr>
        <p:spPr>
          <a:xfrm>
            <a:off x="785813" y="59293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61" name="Прямоугольник 19"/>
          <p:cNvSpPr/>
          <p:nvPr/>
        </p:nvSpPr>
        <p:spPr>
          <a:xfrm>
            <a:off x="2071688" y="5929313"/>
            <a:ext cx="576262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62" name="Прямоугольник 19"/>
          <p:cNvSpPr/>
          <p:nvPr/>
        </p:nvSpPr>
        <p:spPr>
          <a:xfrm>
            <a:off x="3429000" y="5929313"/>
            <a:ext cx="576263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cxnSp>
        <p:nvCxnSpPr>
          <p:cNvPr id="63" name="Прямая со стрелкой 13"/>
          <p:cNvCxnSpPr>
            <a:stCxn id="60" idx="3"/>
            <a:endCxn id="61" idx="1"/>
          </p:cNvCxnSpPr>
          <p:nvPr/>
        </p:nvCxnSpPr>
        <p:spPr>
          <a:xfrm>
            <a:off x="1362075" y="6038850"/>
            <a:ext cx="7096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3"/>
          <p:cNvCxnSpPr>
            <a:stCxn id="61" idx="3"/>
            <a:endCxn id="62" idx="1"/>
          </p:cNvCxnSpPr>
          <p:nvPr/>
        </p:nvCxnSpPr>
        <p:spPr>
          <a:xfrm>
            <a:off x="2647950" y="6038850"/>
            <a:ext cx="7810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214688" y="6429375"/>
            <a:ext cx="1017587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857375" y="6429375"/>
            <a:ext cx="10175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71500" y="6429375"/>
            <a:ext cx="10175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cxnSp>
        <p:nvCxnSpPr>
          <p:cNvPr id="133" name="Прямая со стрелкой 132"/>
          <p:cNvCxnSpPr>
            <a:stCxn id="72" idx="0"/>
            <a:endCxn id="60" idx="2"/>
          </p:cNvCxnSpPr>
          <p:nvPr/>
        </p:nvCxnSpPr>
        <p:spPr>
          <a:xfrm rot="16200000" flipV="1">
            <a:off x="935037" y="6284913"/>
            <a:ext cx="28257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71" idx="0"/>
            <a:endCxn id="61" idx="2"/>
          </p:cNvCxnSpPr>
          <p:nvPr/>
        </p:nvCxnSpPr>
        <p:spPr>
          <a:xfrm rot="16200000" flipV="1">
            <a:off x="2220912" y="6284913"/>
            <a:ext cx="28257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70" idx="0"/>
            <a:endCxn id="62" idx="2"/>
          </p:cNvCxnSpPr>
          <p:nvPr/>
        </p:nvCxnSpPr>
        <p:spPr>
          <a:xfrm rot="16200000" flipV="1">
            <a:off x="3578225" y="6284913"/>
            <a:ext cx="282575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69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71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49572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749573" name="TextBox 8"/>
          <p:cNvSpPr txBox="1">
            <a:spLocks noChangeArrowheads="1"/>
          </p:cNvSpPr>
          <p:nvPr/>
        </p:nvSpPr>
        <p:spPr bwMode="auto">
          <a:xfrm>
            <a:off x="142875" y="1071563"/>
            <a:ext cx="8713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2016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57313" y="1643063"/>
            <a:ext cx="7643812" cy="273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редакций городских газет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600,0 тыс. руб.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00063" y="2565400"/>
            <a:ext cx="8001000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объектов муниципальной собственности –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4000,0 тыс. руб.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проведение праздничных мероприятий, посвященных 800-летию основания города Ржева –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2000,0 тыс. руб.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рамках подготовки к празднованию 800-летия города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Ржева)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42938" y="2214563"/>
            <a:ext cx="8215312" cy="350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делегациями из городов побратимов города Ржева Тверской области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300,0 тыс. руб.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00125" y="1928813"/>
            <a:ext cx="7929563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 в СМИ значимых для города информационных видеосюжетов –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400,0 тыс. руб.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8625" y="3213100"/>
            <a:ext cx="7929563" cy="287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отдела ЗАГС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1 604,1 тыс. руб.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42875" y="3786188"/>
            <a:ext cx="8286750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организацию деятельности комиссий по делам несовершеннолетних и защите их прав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661,2 тыс. руб.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00063" y="4643438"/>
            <a:ext cx="8215312" cy="873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благоустроенными  жилыми помещениями специализированного жилищного фонда детей-сирот, детей, оставшихся без попечения родителей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6864,9 тыс. руб.,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федерального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1961,4 тыс. руб.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5750" y="3500438"/>
            <a:ext cx="7929563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создание административной комиссии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264,0 тыс. руб.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14375" y="5516563"/>
            <a:ext cx="8143875" cy="576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мероприятий по предупреждению и ликвидации болезней животных, их лечению, защите населения от болезней, общих для человека и животных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139,9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" y="4214813"/>
            <a:ext cx="8286750" cy="428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на осуществление полномочий по составлению (изменению) списков кандидатов в присяжные заседатели федеральных судов общей юрисдикции в РФ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42,8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25" y="6453188"/>
            <a:ext cx="7429500" cy="261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кладбища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0125" y="6165850"/>
            <a:ext cx="7929563" cy="2873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административных зданий находящихся в муниципальной собственности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84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5" name="TextBox 5"/>
          <p:cNvSpPr txBox="1">
            <a:spLocks noChangeArrowheads="1"/>
          </p:cNvSpPr>
          <p:nvPr/>
        </p:nvSpPr>
        <p:spPr bwMode="auto">
          <a:xfrm>
            <a:off x="1428750" y="0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«Обеспечение правопорядка и безопасности населения города Ржева Тверской области» на 2016-2021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484313"/>
            <a:ext cx="3816350" cy="444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безопасности населения на территории города Ржева Тверской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2071688"/>
            <a:ext cx="37734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«Укрепление правопорядка и общественной безопасности в городе Ржеве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2786063"/>
            <a:ext cx="3783012" cy="7207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«Противодействие терроризму и экстремизму, минимизация и ликвидация последствий его проявлений на территории города Ржева»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150,0 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27538" y="3573463"/>
            <a:ext cx="663575" cy="21748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2,94%</a:t>
            </a:r>
          </a:p>
        </p:txBody>
      </p:sp>
      <p:sp>
        <p:nvSpPr>
          <p:cNvPr id="711690" name="TextBox 25"/>
          <p:cNvSpPr txBox="1">
            <a:spLocks noChangeArrowheads="1"/>
          </p:cNvSpPr>
          <p:nvPr/>
        </p:nvSpPr>
        <p:spPr bwMode="auto">
          <a:xfrm>
            <a:off x="4214813" y="3357563"/>
            <a:ext cx="4641850" cy="244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Уровень преступности на территории города Ржева Тверской области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03813" y="3683000"/>
            <a:ext cx="885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688138" y="3681413"/>
            <a:ext cx="8239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693" name="TextBox 32"/>
          <p:cNvSpPr txBox="1">
            <a:spLocks noChangeArrowheads="1"/>
          </p:cNvSpPr>
          <p:nvPr/>
        </p:nvSpPr>
        <p:spPr bwMode="auto">
          <a:xfrm>
            <a:off x="4214813" y="3860800"/>
            <a:ext cx="4786312" cy="244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Количество правонарушений на территории города Ржева Тверской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29125" y="4071938"/>
            <a:ext cx="719138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 ед.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00938" y="4071938"/>
            <a:ext cx="785812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929313" y="4071938"/>
            <a:ext cx="792162" cy="2222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3600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21475" y="4179888"/>
            <a:ext cx="779463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48263" y="4179888"/>
            <a:ext cx="781050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00563" y="6429375"/>
            <a:ext cx="801687" cy="21433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00958" y="6429396"/>
            <a:ext cx="857250" cy="2476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429396"/>
            <a:ext cx="857250" cy="2476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11863" y="3573463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2,64%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24750" y="3573463"/>
            <a:ext cx="663575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2,19%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704" name="TextBox 1"/>
          <p:cNvSpPr txBox="1">
            <a:spLocks noChangeArrowheads="1"/>
          </p:cNvSpPr>
          <p:nvPr/>
        </p:nvSpPr>
        <p:spPr bwMode="auto">
          <a:xfrm>
            <a:off x="2571750" y="5715000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>
            <a:stCxn id="711730" idx="2"/>
          </p:cNvCxnSpPr>
          <p:nvPr/>
        </p:nvCxnSpPr>
        <p:spPr>
          <a:xfrm rot="16200000" flipH="1">
            <a:off x="1847057" y="5918994"/>
            <a:ext cx="571500" cy="20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43125" y="6215063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707" name="Прямоугольник 9"/>
          <p:cNvSpPr>
            <a:spLocks noChangeArrowheads="1"/>
          </p:cNvSpPr>
          <p:nvPr/>
        </p:nvSpPr>
        <p:spPr bwMode="auto">
          <a:xfrm>
            <a:off x="214313" y="3500438"/>
            <a:ext cx="3783012" cy="719137"/>
          </a:xfrm>
          <a:prstGeom prst="rect">
            <a:avLst/>
          </a:prstGeom>
          <a:solidFill>
            <a:srgbClr val="00FF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ПП3: «Комплексные меры противодействия злоупотребления наркотическими средствами, психотропными веществами и их незаконному обороту в городе Ржеве -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50,0 тыс. руб.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11708" name="Прямоугольник 9"/>
          <p:cNvSpPr>
            <a:spLocks noChangeArrowheads="1"/>
          </p:cNvSpPr>
          <p:nvPr/>
        </p:nvSpPr>
        <p:spPr bwMode="auto">
          <a:xfrm>
            <a:off x="214313" y="4214813"/>
            <a:ext cx="3816350" cy="647700"/>
          </a:xfrm>
          <a:prstGeom prst="rect">
            <a:avLst/>
          </a:prstGeom>
          <a:solidFill>
            <a:srgbClr val="6666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ПП4: «Профилактика правонарушений и преступности несовершеннолетних в городе Ржеве » -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200,0 тыс. руб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711682" name="Диаграмма 39"/>
          <p:cNvGraphicFramePr>
            <a:graphicFrameLocks/>
          </p:cNvGraphicFramePr>
          <p:nvPr/>
        </p:nvGraphicFramePr>
        <p:xfrm>
          <a:off x="3929063" y="933450"/>
          <a:ext cx="4714875" cy="2495550"/>
        </p:xfrm>
        <a:graphic>
          <a:graphicData uri="http://schemas.openxmlformats.org/presentationml/2006/ole">
            <p:oleObj spid="_x0000_s1369090" name="Worksheet" r:id="rId5" imgW="5467485" imgH="3000375" progId="Excel.Sheet.8">
              <p:embed/>
            </p:oleObj>
          </a:graphicData>
        </a:graphic>
      </p:graphicFrame>
      <p:sp>
        <p:nvSpPr>
          <p:cNvPr id="711709" name="TextBox 32"/>
          <p:cNvSpPr txBox="1">
            <a:spLocks noChangeArrowheads="1"/>
          </p:cNvSpPr>
          <p:nvPr/>
        </p:nvSpPr>
        <p:spPr bwMode="auto">
          <a:xfrm>
            <a:off x="4214813" y="4357688"/>
            <a:ext cx="4789487" cy="396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Риск населения пострадать от действий террористической или экстремистской направленности на территории города Ржева Тверской области</a:t>
            </a:r>
          </a:p>
        </p:txBody>
      </p:sp>
      <p:sp>
        <p:nvSpPr>
          <p:cNvPr id="4" name="Прямоугольник 48"/>
          <p:cNvSpPr/>
          <p:nvPr/>
        </p:nvSpPr>
        <p:spPr>
          <a:xfrm>
            <a:off x="4429125" y="4714875"/>
            <a:ext cx="715963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5" name="Прямоугольник 48"/>
          <p:cNvSpPr/>
          <p:nvPr/>
        </p:nvSpPr>
        <p:spPr>
          <a:xfrm>
            <a:off x="5940425" y="4724400"/>
            <a:ext cx="792163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6" name="Прямоугольник 48"/>
          <p:cNvSpPr/>
          <p:nvPr/>
        </p:nvSpPr>
        <p:spPr>
          <a:xfrm>
            <a:off x="7500938" y="4714875"/>
            <a:ext cx="762000" cy="20478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711713" name="Прямая со стрелкой 55"/>
          <p:cNvCxnSpPr>
            <a:cxnSpLocks noChangeShapeType="1"/>
            <a:stCxn id="4" idx="3"/>
          </p:cNvCxnSpPr>
          <p:nvPr/>
        </p:nvCxnSpPr>
        <p:spPr bwMode="auto">
          <a:xfrm>
            <a:off x="5145088" y="4822825"/>
            <a:ext cx="782637" cy="9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55"/>
          <p:cNvCxnSpPr>
            <a:stCxn id="0" idx="3"/>
            <a:endCxn id="0" idx="1"/>
          </p:cNvCxnSpPr>
          <p:nvPr/>
        </p:nvCxnSpPr>
        <p:spPr>
          <a:xfrm flipV="1">
            <a:off x="6745288" y="4830763"/>
            <a:ext cx="7651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715" name="TextBox 32"/>
          <p:cNvSpPr txBox="1">
            <a:spLocks noChangeArrowheads="1"/>
          </p:cNvSpPr>
          <p:nvPr/>
        </p:nvSpPr>
        <p:spPr bwMode="auto">
          <a:xfrm>
            <a:off x="4214813" y="4929188"/>
            <a:ext cx="492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наркоманией на территории города Ржева Тверской области</a:t>
            </a:r>
          </a:p>
        </p:txBody>
      </p:sp>
      <p:sp>
        <p:nvSpPr>
          <p:cNvPr id="13" name="Прямоугольник 48"/>
          <p:cNvSpPr/>
          <p:nvPr/>
        </p:nvSpPr>
        <p:spPr>
          <a:xfrm>
            <a:off x="4500563" y="5357813"/>
            <a:ext cx="792162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0,03%</a:t>
            </a:r>
          </a:p>
        </p:txBody>
      </p:sp>
      <p:sp>
        <p:nvSpPr>
          <p:cNvPr id="15" name="Прямоугольник 48"/>
          <p:cNvSpPr/>
          <p:nvPr/>
        </p:nvSpPr>
        <p:spPr>
          <a:xfrm>
            <a:off x="6000750" y="5357813"/>
            <a:ext cx="792163" cy="2159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0,02%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8"/>
          <p:cNvSpPr/>
          <p:nvPr/>
        </p:nvSpPr>
        <p:spPr>
          <a:xfrm>
            <a:off x="7500938" y="5357813"/>
            <a:ext cx="762000" cy="21431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0,01%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1719" name="Прямая со стрелкой 55"/>
          <p:cNvCxnSpPr>
            <a:cxnSpLocks noChangeShapeType="1"/>
            <a:stCxn id="15" idx="3"/>
            <a:endCxn id="16" idx="1"/>
          </p:cNvCxnSpPr>
          <p:nvPr/>
        </p:nvCxnSpPr>
        <p:spPr bwMode="auto">
          <a:xfrm flipV="1">
            <a:off x="6792913" y="5465763"/>
            <a:ext cx="7080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1720" name="Прямая со стрелкой 55"/>
          <p:cNvCxnSpPr>
            <a:cxnSpLocks noChangeShapeType="1"/>
            <a:stCxn id="13" idx="3"/>
            <a:endCxn id="15" idx="1"/>
          </p:cNvCxnSpPr>
          <p:nvPr/>
        </p:nvCxnSpPr>
        <p:spPr bwMode="auto">
          <a:xfrm>
            <a:off x="5292725" y="5465763"/>
            <a:ext cx="70802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1721" name="TextBox 32"/>
          <p:cNvSpPr txBox="1">
            <a:spLocks noChangeArrowheads="1"/>
          </p:cNvSpPr>
          <p:nvPr/>
        </p:nvSpPr>
        <p:spPr bwMode="auto">
          <a:xfrm>
            <a:off x="4214813" y="5572125"/>
            <a:ext cx="4713287" cy="396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Уровень преступности и правонарушений со стороны несовершеннолетних граждан на территории города Ржева Тверской области</a:t>
            </a:r>
          </a:p>
        </p:txBody>
      </p:sp>
      <p:sp>
        <p:nvSpPr>
          <p:cNvPr id="19" name="Прямоугольник 48"/>
          <p:cNvSpPr/>
          <p:nvPr/>
        </p:nvSpPr>
        <p:spPr>
          <a:xfrm>
            <a:off x="4500563" y="6000750"/>
            <a:ext cx="793750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sp>
        <p:nvSpPr>
          <p:cNvPr id="21" name="Прямоугольник 48"/>
          <p:cNvSpPr/>
          <p:nvPr/>
        </p:nvSpPr>
        <p:spPr>
          <a:xfrm>
            <a:off x="5929313" y="6000750"/>
            <a:ext cx="1000125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sp>
        <p:nvSpPr>
          <p:cNvPr id="22" name="Прямоугольник 48"/>
          <p:cNvSpPr/>
          <p:nvPr/>
        </p:nvSpPr>
        <p:spPr>
          <a:xfrm>
            <a:off x="7572375" y="6000750"/>
            <a:ext cx="714375" cy="21431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cxnSp>
        <p:nvCxnSpPr>
          <p:cNvPr id="711725" name="Прямая со стрелкой 55"/>
          <p:cNvCxnSpPr>
            <a:cxnSpLocks noChangeShapeType="1"/>
            <a:stCxn id="21" idx="3"/>
            <a:endCxn id="22" idx="1"/>
          </p:cNvCxnSpPr>
          <p:nvPr/>
        </p:nvCxnSpPr>
        <p:spPr bwMode="auto">
          <a:xfrm>
            <a:off x="6929438" y="6108700"/>
            <a:ext cx="64293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1726" name="Прямая со стрелкой 55"/>
          <p:cNvCxnSpPr>
            <a:cxnSpLocks noChangeShapeType="1"/>
            <a:stCxn id="19" idx="3"/>
            <a:endCxn id="21" idx="1"/>
          </p:cNvCxnSpPr>
          <p:nvPr/>
        </p:nvCxnSpPr>
        <p:spPr bwMode="auto">
          <a:xfrm>
            <a:off x="5294313" y="6108700"/>
            <a:ext cx="6350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Прямая со стрелкой 77"/>
          <p:cNvCxnSpPr>
            <a:stCxn id="76" idx="0"/>
            <a:endCxn id="19" idx="2"/>
          </p:cNvCxnSpPr>
          <p:nvPr/>
        </p:nvCxnSpPr>
        <p:spPr>
          <a:xfrm rot="16200000" flipV="1">
            <a:off x="4792267" y="6320234"/>
            <a:ext cx="214312" cy="3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80" idx="0"/>
            <a:endCxn id="21" idx="2"/>
          </p:cNvCxnSpPr>
          <p:nvPr/>
        </p:nvCxnSpPr>
        <p:spPr>
          <a:xfrm rot="16200000" flipV="1">
            <a:off x="6322215" y="6322225"/>
            <a:ext cx="214333" cy="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9" idx="0"/>
            <a:endCxn id="22" idx="2"/>
          </p:cNvCxnSpPr>
          <p:nvPr/>
        </p:nvCxnSpPr>
        <p:spPr>
          <a:xfrm rot="16200000" flipV="1">
            <a:off x="7822407" y="6322220"/>
            <a:ext cx="214333" cy="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730" name="Прямоугольник 9"/>
          <p:cNvSpPr>
            <a:spLocks noChangeArrowheads="1"/>
          </p:cNvSpPr>
          <p:nvPr/>
        </p:nvSpPr>
        <p:spPr bwMode="auto">
          <a:xfrm>
            <a:off x="214313" y="4857750"/>
            <a:ext cx="3816350" cy="785813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ПП5: «Снижение рисков и смягчение последствий чрезвычайных ситуаций природного и техногенного характера на территории города Ржева Тверской области» -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7 548,4 тыс. руб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7000875" y="1214438"/>
            <a:ext cx="142875" cy="15001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1732" name="TextBox 53"/>
          <p:cNvSpPr txBox="1">
            <a:spLocks noChangeArrowheads="1"/>
          </p:cNvSpPr>
          <p:nvPr/>
        </p:nvSpPr>
        <p:spPr bwMode="auto">
          <a:xfrm rot="-5400000">
            <a:off x="6496050" y="1790700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7 998,4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24710" name="Прямоугольник 16"/>
          <p:cNvSpPr>
            <a:spLocks noChangeArrowheads="1"/>
          </p:cNvSpPr>
          <p:nvPr/>
        </p:nvSpPr>
        <p:spPr bwMode="auto">
          <a:xfrm>
            <a:off x="7143768" y="785794"/>
            <a:ext cx="18573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учреждениях</a:t>
            </a:r>
          </a:p>
        </p:txBody>
      </p:sp>
      <p:grpSp>
        <p:nvGrpSpPr>
          <p:cNvPr id="1224779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22478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2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Публичные нормативные обязательства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2016 год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3" y="876423"/>
          <a:ext cx="7072363" cy="5838723"/>
        </p:xfrm>
        <a:graphic>
          <a:graphicData uri="http://schemas.openxmlformats.org/drawingml/2006/table">
            <a:tbl>
              <a:tblPr/>
              <a:tblGrid>
                <a:gridCol w="1669698"/>
                <a:gridCol w="628124"/>
                <a:gridCol w="399535"/>
                <a:gridCol w="628124"/>
                <a:gridCol w="375682"/>
                <a:gridCol w="85052"/>
                <a:gridCol w="1143008"/>
                <a:gridCol w="457540"/>
                <a:gridCol w="1685600"/>
              </a:tblGrid>
              <a:tr h="2636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700" b="0" i="0" u="none" strike="noStrike" dirty="0"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latin typeface="Times New Roman"/>
                        </a:rPr>
                        <a:t>нормативного обязательства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Код расходов по БК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Сумма,                     (тыс. руб.)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Реквизиты нормативного правового акта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ЦСР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вид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дата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номер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2">
                <a:tc>
                  <a:txBody>
                    <a:bodyPr/>
                    <a:lstStyle/>
                    <a:p>
                      <a:pPr algn="r" fontAlgn="t"/>
                      <a:r>
                        <a:rPr lang="ru-RU" sz="7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 14 496,4   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571" marR="4571" marT="457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571" marR="4571" marT="457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571" marR="4571" marT="457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1. Публичные нормативные обязательства города Ржева Тверской области, исполняемые за счет средств местного бюджета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4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государственных и муниципальных служащих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041062037Э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  624,0   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29.05.2008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213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"Об утверждении Положения о муниципальной службе в городе Ржеве Тверской области"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4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041022006Э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1 040,0   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Постановление Администрации города Ржева Тверской области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12.12.2014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1684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"Об утверждении Положения о порядке предоставления льготного проезда на территории города Ржева Тверской области учащимися общеобразовательных учреждений на основании Проездного билета в городском пассажирском транспорте общего пользования (кроме такси) и компенсации расходов транспортным предприятиям и индивидуальным предпринимателям"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041062038Э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    24,0   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18.10.2012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222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"Положения о Звании "Почетный гражданин города Ржева Тверской области"</a:t>
                      </a:r>
                    </a:p>
                  </a:txBody>
                  <a:tcPr marL="54857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4857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4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2. Публичные нонмативные обязательства города Ржева Тверской области, исполняемые за счет средств областного бюджета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469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Осуществление государственных полномочий  Тверской области по предоставлению компенсации части родительской платы за содержание ребенка в муниципальных образовательных организациях  и иных образовательных организациях ( за исключением государственных образовательных учреждений), реализующих основную общеобразовательную программу дошкольного образования (за счет средств областного бюджета)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011021050О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9 691,4   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Постановление Администрации Тверской области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26.01.2007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9-пп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"О Порядке обращения и выплаты компенсации части родительской платы за присмотр и уход за ребенком в образовательных организациях, реализующих образовательную программу дошкольного образования"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3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3. Публичные нонмативные обязательства города Ржева Тверской области, исполняемые за счет средств от предпринимательской и иной приносящей доход деятельности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838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(родит.плата)</a:t>
                      </a:r>
                    </a:p>
                  </a:txBody>
                  <a:tcPr marL="4571" marR="4571" marT="4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041022007Э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  3 117,0   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Постановление Администрации города Ржева Тверской области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12.12.2014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1684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"Об утверждении Положения о порядке предоставления льготного проезда на территории города Ржева Тверской области учащимися общеобразовательных учреждений на основании Проездного билета в городском пассажирском транспорте общего пользования (кроме такси) и компенсации расходов транспортным предприятиям и индивидуальным предпринимателям"</a:t>
                      </a: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4571" marR="4571" marT="4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0_8da56_6839757d_XL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134D5013-426F-4232-B8C9-7654B10491BE}" type="slidenum">
              <a:rPr lang="ru-RU" sz="14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5411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5412" name="Прямоугольник 29"/>
          <p:cNvSpPr>
            <a:spLocks noChangeArrowheads="1"/>
          </p:cNvSpPr>
          <p:nvPr/>
        </p:nvSpPr>
        <p:spPr bwMode="auto">
          <a:xfrm>
            <a:off x="142875" y="857250"/>
            <a:ext cx="900112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6 Бюджетная система Российской Федерации основана на принципах: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1. Единства бюджетной системы Российской Федерации;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 Самостоятельности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3. Сбалансированности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4. Общего (совокупного) покрытия расходов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5. Прозрачности (открытости);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6. Достоверности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7. Подведомственности расходов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8. Единства кассы.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28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Принцип прозрачности (открытости) означает: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обязательное опубликование в средствах массовой информации утвержденных бюджетов и отчетов об их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исполнении;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обязательную открытость для общества и средств массовой информации проектов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стабильность и (или) преемственность бюджетной классификации Российской Федерации.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3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D7F0024-A6B4-416B-9C6F-08B9A82104D6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7459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7460" name="Прямоугольник 29"/>
          <p:cNvSpPr>
            <a:spLocks noChangeArrowheads="1"/>
          </p:cNvSpPr>
          <p:nvPr/>
        </p:nvSpPr>
        <p:spPr bwMode="auto">
          <a:xfrm>
            <a:off x="142875" y="733425"/>
            <a:ext cx="90011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настоящим Кодексом источниками финансирования дефицита бюджета;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Дефицит бюджета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система 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Подпрограмма муниципальной программы (далее - подпрограмма)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часть муниципальной  программы,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FCEA237-AD28-4712-9858-2B1126DB0C0B}" type="slidenum">
              <a:rPr lang="ru-RU" sz="1400">
                <a:latin typeface="+mn-lt"/>
                <a:cs typeface="+mn-cs"/>
              </a:rPr>
              <a:pPr algn="r">
                <a:defRPr/>
              </a:pPr>
              <a:t>8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9507" name="Прямоугольник 1"/>
          <p:cNvSpPr>
            <a:spLocks noChangeArrowheads="1"/>
          </p:cNvSpPr>
          <p:nvPr/>
        </p:nvSpPr>
        <p:spPr bwMode="auto">
          <a:xfrm>
            <a:off x="827088" y="285750"/>
            <a:ext cx="7704137" cy="414338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49508" name="Прямоугольник 29"/>
          <p:cNvSpPr>
            <a:spLocks noChangeArrowheads="1"/>
          </p:cNvSpPr>
          <p:nvPr/>
        </p:nvSpPr>
        <p:spPr bwMode="auto">
          <a:xfrm>
            <a:off x="142875" y="714375"/>
            <a:ext cx="90011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Главный администратор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программы, координирующий деятельность других администраторов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муниципальной программы по разработке и реализации муниципальной программы и (или) ее подпрограмм 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определенный при наличии двух и более администраторов муниципальной программы, а также выполняющий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функции администратора муниципальной программы в части, касающейся его полномочий;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выполнении комплекса мероприятий, связанное с реализаций положений стратегии и (или)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социально-экономического развития города Ржева Тверской области и оцениваемое с помощью показателей;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Задача подпрограммы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направление деятельности главного администратора муниципальной программы и (или) администратора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(администраторов) муниципальной программы, обеспечивающее достижение цели или целей муниципальной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программы во взаимосвязи с другими задачами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Мероприятие подпрограммы (далее - мероприятие)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цели муниципальной 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конечный результат реализации муниципальной программы, выраженный в количественно измеримых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показателях достижения цели муниципальной 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задачи подпрограммы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конечный результат выполнения подпрограммы, выраженный в количественно измеримых показателях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решения задачи подпрограммы;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выраженный в количественно измеримых показателях;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Целевое значение показателя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достигаемое в последний год реализации муниципальной программы значение показателя, который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формируется нарастающим итогом.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EF62C86-CE72-4BD4-8C4A-7CB6A08D5E7A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51555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155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6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6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6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1557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1"/>
          <p:cNvSpPr>
            <a:spLocks noChangeArrowheads="1"/>
          </p:cNvSpPr>
          <p:nvPr/>
        </p:nvSpPr>
        <p:spPr bwMode="auto">
          <a:xfrm>
            <a:off x="428596" y="785794"/>
            <a:ext cx="807249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 defTabSz="914400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ctr" defTabSz="91440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indent="342900" algn="ctr" defTabSz="914400"/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indent="342900" algn="just" defTabSz="914400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Промышленность – ведущая отрасль экономики  города Ржева. В ней занято более   четверти работающего населения. Промышленные предприятия являются основным источником доходов бюджета города, обеспечивая около 90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поступлений, и поэтому от их эффективной деятельности  зависят реальные возможности решения основных социально-экономических проблем.</a:t>
            </a:r>
          </a:p>
          <a:p>
            <a:pPr indent="342900" algn="just" defTabSz="914400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промышленном комплексе  города Ржева преобладающим видом экономической деятельности является обрабатывающее производство (более 90 % от всего объема отгруженной продукции по крупным и средним предприятиям).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Объём отгруженных товаров собственного производства, выполненных работ и услуг собственными силами, по крупным и средним предприятиям города в 2014 году составил 10 031,1млн.рублей (77,5%). В текущем 2015году  предполагается увеличение объема отгруженных товаров на 2,8% к уровню прошлого 2014 года, в основном рост за счет роста производства по таким разделам  как  «Производство машин и оборудования» и «Производство транспортных средств и оборудования». В 2016-2018г. г.  индекс промышленного производства прогнозируется на уровне 103,3-103,7 %. Это связано с увеличением объемов производства по таким подразделам как «Производство машин и оборудования», «Производство транспортных средств и оборудования», «Текстильное и швейное производство», «Обработка древесины и производство изделий из дерева», «Производство прочих неметаллических минеральных продуктов», «Металлургическое производство и производство готовых металлических изделий», «Прочие производства».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15831</TotalTime>
  <Words>8374</Words>
  <Application>Microsoft Office PowerPoint</Application>
  <PresentationFormat>Экран (4:3)</PresentationFormat>
  <Paragraphs>1277</Paragraphs>
  <Slides>57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83" baseType="lpstr">
      <vt:lpstr>Оформление по умолчанию</vt:lpstr>
      <vt:lpstr>9_Оформление по умолчанию</vt:lpstr>
      <vt:lpstr>1_Тема Office</vt:lpstr>
      <vt:lpstr>6_Тема Office</vt:lpstr>
      <vt:lpstr>8_Тема Office</vt:lpstr>
      <vt:lpstr>31_Тема Office</vt:lpstr>
      <vt:lpstr>3_Оформление по умолчанию</vt:lpstr>
      <vt:lpstr>7_Тема Office</vt:lpstr>
      <vt:lpstr>3_Тема Office</vt:lpstr>
      <vt:lpstr>2_Оформление по умолчанию</vt:lpstr>
      <vt:lpstr>5_Оформление по умолчанию</vt:lpstr>
      <vt:lpstr>4_Тема Office</vt:lpstr>
      <vt:lpstr>15_Тема Office</vt:lpstr>
      <vt:lpstr>5_Тема Office</vt:lpstr>
      <vt:lpstr>29_Тема Office</vt:lpstr>
      <vt:lpstr>27_Тема Office</vt:lpstr>
      <vt:lpstr>1_Оформление по умолчанию</vt:lpstr>
      <vt:lpstr>12_Тема Office</vt:lpstr>
      <vt:lpstr>Тема Office</vt:lpstr>
      <vt:lpstr>4_Оформление по умолчанию</vt:lpstr>
      <vt:lpstr>6_Оформление по умолчанию</vt:lpstr>
      <vt:lpstr>2_Тема Office</vt:lpstr>
      <vt:lpstr>9_Тема Office</vt:lpstr>
      <vt:lpstr>Диаграмма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</vt:lpstr>
      <vt:lpstr>Слайд 23</vt:lpstr>
      <vt:lpstr>Налоговые доходы бюджета города Ржева  в 2014—2016 годах</vt:lpstr>
      <vt:lpstr>Неналоговые доходы бюджета города Ржева  в 2014—2016 годах</vt:lpstr>
      <vt:lpstr>Слайд 26</vt:lpstr>
      <vt:lpstr>Безвозмездные поступления в бюджет города Ржева в 2014—2016 годах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Зверева Ольга Викторовна</cp:lastModifiedBy>
  <cp:revision>1167</cp:revision>
  <cp:lastPrinted>2014-10-08T06:42:43Z</cp:lastPrinted>
  <dcterms:created xsi:type="dcterms:W3CDTF">2013-09-16T13:33:13Z</dcterms:created>
  <dcterms:modified xsi:type="dcterms:W3CDTF">2015-12-08T12:05:45Z</dcterms:modified>
</cp:coreProperties>
</file>