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colors8.xml" ContentType="application/vnd.openxmlformats-officedocument.drawingml.diagramColors+xml"/>
  <Override PartName="/ppt/diagrams/quickStyle13.xml" ContentType="application/vnd.openxmlformats-officedocument.drawingml.diagramStyl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charts/chart12.xml" ContentType="application/vnd.openxmlformats-officedocument.drawingml.chart+xml"/>
  <Override PartName="/ppt/diagrams/quickStyle14.xml" ContentType="application/vnd.openxmlformats-officedocument.drawingml.diagram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62"/>
  </p:notesMasterIdLst>
  <p:sldIdLst>
    <p:sldId id="256" r:id="rId2"/>
    <p:sldId id="258" r:id="rId3"/>
    <p:sldId id="259" r:id="rId4"/>
    <p:sldId id="260" r:id="rId5"/>
    <p:sldId id="261" r:id="rId6"/>
    <p:sldId id="262" r:id="rId7"/>
    <p:sldId id="263" r:id="rId8"/>
    <p:sldId id="294" r:id="rId9"/>
    <p:sldId id="295" r:id="rId10"/>
    <p:sldId id="296" r:id="rId11"/>
    <p:sldId id="297" r:id="rId12"/>
    <p:sldId id="298" r:id="rId13"/>
    <p:sldId id="299" r:id="rId14"/>
    <p:sldId id="267" r:id="rId15"/>
    <p:sldId id="268" r:id="rId16"/>
    <p:sldId id="269"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6" r:id="rId30"/>
    <p:sldId id="287" r:id="rId31"/>
    <p:sldId id="288" r:id="rId32"/>
    <p:sldId id="289" r:id="rId33"/>
    <p:sldId id="291" r:id="rId34"/>
    <p:sldId id="292" r:id="rId35"/>
    <p:sldId id="300" r:id="rId36"/>
    <p:sldId id="301" r:id="rId37"/>
    <p:sldId id="302" r:id="rId38"/>
    <p:sldId id="321" r:id="rId39"/>
    <p:sldId id="322" r:id="rId40"/>
    <p:sldId id="323" r:id="rId41"/>
    <p:sldId id="324" r:id="rId42"/>
    <p:sldId id="305" r:id="rId43"/>
    <p:sldId id="303" r:id="rId44"/>
    <p:sldId id="304" r:id="rId45"/>
    <p:sldId id="307" r:id="rId46"/>
    <p:sldId id="308" r:id="rId47"/>
    <p:sldId id="310" r:id="rId48"/>
    <p:sldId id="311" r:id="rId49"/>
    <p:sldId id="312" r:id="rId50"/>
    <p:sldId id="313" r:id="rId51"/>
    <p:sldId id="314" r:id="rId52"/>
    <p:sldId id="315" r:id="rId53"/>
    <p:sldId id="316" r:id="rId54"/>
    <p:sldId id="317" r:id="rId55"/>
    <p:sldId id="318" r:id="rId56"/>
    <p:sldId id="319" r:id="rId57"/>
    <p:sldId id="320" r:id="rId58"/>
    <p:sldId id="325" r:id="rId59"/>
    <p:sldId id="326" r:id="rId60"/>
    <p:sldId id="327" r:id="rId61"/>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3FDEB"/>
    <a:srgbClr val="660033"/>
    <a:srgbClr val="800000"/>
    <a:srgbClr val="CCECFF"/>
    <a:srgbClr val="336600"/>
    <a:srgbClr val="006666"/>
    <a:srgbClr val="003300"/>
    <a:srgbClr val="666633"/>
    <a:srgbClr val="CCFF9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9"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Office_Excel7.xlsx"/><Relationship Id="rId1" Type="http://schemas.openxmlformats.org/officeDocument/2006/relationships/image" Target="../media/image12.jpeg"/></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2.921816172117141E-2"/>
          <c:y val="0.13417952742192132"/>
          <c:w val="0.53415678760033258"/>
          <c:h val="0.81868058548369083"/>
        </c:manualLayout>
      </c:layout>
      <c:pie3DChart>
        <c:varyColors val="1"/>
        <c:ser>
          <c:idx val="0"/>
          <c:order val="0"/>
          <c:tx>
            <c:strRef>
              <c:f>Лист1!$B$1</c:f>
              <c:strCache>
                <c:ptCount val="1"/>
                <c:pt idx="0">
                  <c:v>Столбец1</c:v>
                </c:pt>
              </c:strCache>
            </c:strRef>
          </c:tx>
          <c:dLbls>
            <c:showVal val="1"/>
            <c:showLeaderLines val="1"/>
          </c:dLbls>
          <c:cat>
            <c:strRef>
              <c:f>Лист1!$A$2:$A$13</c:f>
              <c:strCache>
                <c:ptCount val="12"/>
                <c:pt idx="0">
                  <c:v>Ремонт и монтаж машин и оборудования</c:v>
                </c:pt>
                <c:pt idx="1">
                  <c:v>Производство электрического оборудования</c:v>
                </c:pt>
                <c:pt idx="2">
                  <c:v>Производство машин и оборудования, не включенных в другие группировки</c:v>
                </c:pt>
                <c:pt idx="3">
                  <c:v>Производство пищевых продуктов</c:v>
                </c:pt>
                <c:pt idx="4">
                  <c:v>Производство прочей неметаллической минеральной продукции</c:v>
                </c:pt>
                <c:pt idx="5">
                  <c:v>Производство готовых металлических изделий, кроме машин и оборудования</c:v>
                </c:pt>
                <c:pt idx="6">
                  <c:v>Производство прочих готовых изделий</c:v>
                </c:pt>
                <c:pt idx="7">
                  <c:v>Деятельность полиграфическая и копирование носителей информации</c:v>
                </c:pt>
                <c:pt idx="8">
                  <c:v>Производство автотранспортных средств, прицепов и полуприцепов</c:v>
                </c:pt>
                <c:pt idx="9">
                  <c:v>Производство резиновых и пластмассовых изделий</c:v>
                </c:pt>
                <c:pt idx="10">
                  <c:v>Производство компьютеров, электронных и оптических изделий</c:v>
                </c:pt>
                <c:pt idx="11">
                  <c:v>Производство лекарственных средств и материалов, применяемых в медицинских целях</c:v>
                </c:pt>
              </c:strCache>
            </c:strRef>
          </c:cat>
          <c:val>
            <c:numRef>
              <c:f>Лист1!$B$2:$B$13</c:f>
              <c:numCache>
                <c:formatCode>General</c:formatCode>
                <c:ptCount val="12"/>
                <c:pt idx="0">
                  <c:v>37.43</c:v>
                </c:pt>
                <c:pt idx="1">
                  <c:v>22.53</c:v>
                </c:pt>
                <c:pt idx="2">
                  <c:v>16.75</c:v>
                </c:pt>
                <c:pt idx="3">
                  <c:v>18.03</c:v>
                </c:pt>
                <c:pt idx="4">
                  <c:v>3.73</c:v>
                </c:pt>
                <c:pt idx="5">
                  <c:v>0.72000000000000064</c:v>
                </c:pt>
                <c:pt idx="6">
                  <c:v>0.35000000000000031</c:v>
                </c:pt>
                <c:pt idx="7">
                  <c:v>0.17</c:v>
                </c:pt>
                <c:pt idx="8">
                  <c:v>0.14000000000000001</c:v>
                </c:pt>
                <c:pt idx="9">
                  <c:v>8.0000000000000224E-2</c:v>
                </c:pt>
                <c:pt idx="10">
                  <c:v>8.0000000000000224E-2</c:v>
                </c:pt>
                <c:pt idx="11">
                  <c:v>5.0000000000000148E-3</c:v>
                </c:pt>
              </c:numCache>
            </c:numRef>
          </c:val>
        </c:ser>
      </c:pie3DChart>
    </c:plotArea>
    <c:legend>
      <c:legendPos val="r"/>
      <c:layout>
        <c:manualLayout>
          <c:xMode val="edge"/>
          <c:yMode val="edge"/>
          <c:x val="0.65208333333333535"/>
          <c:y val="1.0524114173228337E-2"/>
          <c:w val="0.33958333333333446"/>
          <c:h val="0.98207677165354323"/>
        </c:manualLayout>
      </c:layout>
      <c:txPr>
        <a:bodyPr/>
        <a:lstStyle/>
        <a:p>
          <a:pPr>
            <a:defRPr sz="1000"/>
          </a:pPr>
          <a:endParaRPr lang="ru-RU"/>
        </a:p>
      </c:txPr>
    </c:legend>
    <c:plotVisOnly val="1"/>
  </c:chart>
  <c:txPr>
    <a:bodyPr/>
    <a:lstStyle/>
    <a:p>
      <a:pPr>
        <a:defRPr sz="1800"/>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style val="23"/>
  <c:chart>
    <c:view3D>
      <c:perspective val="30"/>
    </c:view3D>
    <c:plotArea>
      <c:layout>
        <c:manualLayout>
          <c:layoutTarget val="inner"/>
          <c:xMode val="edge"/>
          <c:yMode val="edge"/>
          <c:x val="5.8853389247356398E-2"/>
          <c:y val="0.1224992503888042"/>
          <c:w val="0.9234515956174485"/>
          <c:h val="0.71109497604287675"/>
        </c:manualLayout>
      </c:layout>
      <c:line3DChart>
        <c:grouping val="standard"/>
        <c:ser>
          <c:idx val="0"/>
          <c:order val="0"/>
          <c:tx>
            <c:strRef>
              <c:f>Лист1!$B$1</c:f>
              <c:strCache>
                <c:ptCount val="1"/>
                <c:pt idx="0">
                  <c:v>темп роста</c:v>
                </c:pt>
              </c:strCache>
            </c:strRef>
          </c:tx>
          <c:dLbls>
            <c:dLbl>
              <c:idx val="0"/>
              <c:layout>
                <c:manualLayout>
                  <c:x val="-5.1461628117720114E-2"/>
                  <c:y val="5.1529429999298063E-2"/>
                </c:manualLayout>
              </c:layout>
              <c:showVal val="1"/>
            </c:dLbl>
            <c:dLbl>
              <c:idx val="1"/>
              <c:layout>
                <c:manualLayout>
                  <c:x val="-4.6783298288836532E-2"/>
                  <c:y val="4.1223543999438499E-2"/>
                </c:manualLayout>
              </c:layout>
              <c:showVal val="1"/>
            </c:dLbl>
            <c:dLbl>
              <c:idx val="2"/>
              <c:layout>
                <c:manualLayout>
                  <c:x val="-2.4951059401335438E-2"/>
                  <c:y val="-2.8341186499614011E-2"/>
                </c:manualLayout>
              </c:layout>
              <c:showVal val="1"/>
            </c:dLbl>
            <c:dLbl>
              <c:idx val="3"/>
              <c:layout>
                <c:manualLayout>
                  <c:x val="-1.6433124945154323E-2"/>
                  <c:y val="5.9258844499192796E-2"/>
                </c:manualLayout>
              </c:layout>
              <c:showVal val="1"/>
            </c:dLbl>
            <c:dLbl>
              <c:idx val="4"/>
              <c:layout>
                <c:manualLayout>
                  <c:x val="-7.4696022477974133E-3"/>
                  <c:y val="4.8952958499333232E-2"/>
                </c:manualLayout>
              </c:layout>
              <c:showVal val="1"/>
            </c:dLbl>
            <c:dLbl>
              <c:idx val="5"/>
              <c:layout>
                <c:manualLayout>
                  <c:x val="-7.4696022477974133E-3"/>
                  <c:y val="3.0917657999578841E-2"/>
                </c:manualLayout>
              </c:layout>
              <c:showVal val="1"/>
            </c:dLbl>
            <c:dLbl>
              <c:idx val="6"/>
              <c:delete val="1"/>
            </c:dLbl>
            <c:showVal val="1"/>
          </c:dLbls>
          <c:cat>
            <c:strRef>
              <c:f>Лист1!$A$2:$A$7</c:f>
              <c:strCache>
                <c:ptCount val="6"/>
                <c:pt idx="0">
                  <c:v>2015 год</c:v>
                </c:pt>
                <c:pt idx="1">
                  <c:v>2016 год</c:v>
                </c:pt>
                <c:pt idx="2">
                  <c:v>2017 год (уточнено)</c:v>
                </c:pt>
                <c:pt idx="3">
                  <c:v>2018 год</c:v>
                </c:pt>
                <c:pt idx="4">
                  <c:v>2019 год</c:v>
                </c:pt>
                <c:pt idx="5">
                  <c:v>2020 год</c:v>
                </c:pt>
              </c:strCache>
            </c:strRef>
          </c:cat>
          <c:val>
            <c:numRef>
              <c:f>Лист1!$B$2:$B$7</c:f>
              <c:numCache>
                <c:formatCode>0.0%</c:formatCode>
                <c:ptCount val="6"/>
                <c:pt idx="0">
                  <c:v>1.004999999999997</c:v>
                </c:pt>
                <c:pt idx="1">
                  <c:v>1.018</c:v>
                </c:pt>
                <c:pt idx="2">
                  <c:v>1.266</c:v>
                </c:pt>
                <c:pt idx="3">
                  <c:v>0.99</c:v>
                </c:pt>
                <c:pt idx="4">
                  <c:v>0.95200000000000062</c:v>
                </c:pt>
                <c:pt idx="5">
                  <c:v>0.97800000000000065</c:v>
                </c:pt>
              </c:numCache>
            </c:numRef>
          </c:val>
        </c:ser>
        <c:ser>
          <c:idx val="1"/>
          <c:order val="1"/>
          <c:tx>
            <c:strRef>
              <c:f>Лист1!$C$1</c:f>
              <c:strCache>
                <c:ptCount val="1"/>
                <c:pt idx="0">
                  <c:v>средний тепм роста</c:v>
                </c:pt>
              </c:strCache>
            </c:strRef>
          </c:tx>
          <c:dLbls>
            <c:dLbl>
              <c:idx val="1"/>
              <c:layout>
                <c:manualLayout>
                  <c:x val="-0.20428706919458561"/>
                  <c:y val="-3.5031694656885014E-2"/>
                </c:manualLayout>
              </c:layout>
              <c:showVal val="1"/>
            </c:dLbl>
            <c:delete val="1"/>
          </c:dLbls>
          <c:cat>
            <c:strRef>
              <c:f>Лист1!$A$2:$A$7</c:f>
              <c:strCache>
                <c:ptCount val="6"/>
                <c:pt idx="0">
                  <c:v>2015 год</c:v>
                </c:pt>
                <c:pt idx="1">
                  <c:v>2016 год</c:v>
                </c:pt>
                <c:pt idx="2">
                  <c:v>2017 год (уточнено)</c:v>
                </c:pt>
                <c:pt idx="3">
                  <c:v>2018 год</c:v>
                </c:pt>
                <c:pt idx="4">
                  <c:v>2019 год</c:v>
                </c:pt>
                <c:pt idx="5">
                  <c:v>2020 год</c:v>
                </c:pt>
              </c:strCache>
            </c:strRef>
          </c:cat>
          <c:val>
            <c:numRef>
              <c:f>Лист1!$C$2:$C$7</c:f>
              <c:numCache>
                <c:formatCode>0.0%</c:formatCode>
                <c:ptCount val="6"/>
                <c:pt idx="0">
                  <c:v>1.034999999999997</c:v>
                </c:pt>
                <c:pt idx="1">
                  <c:v>1.034999999999997</c:v>
                </c:pt>
                <c:pt idx="2">
                  <c:v>1.034999999999997</c:v>
                </c:pt>
                <c:pt idx="3">
                  <c:v>1.034999999999997</c:v>
                </c:pt>
                <c:pt idx="4">
                  <c:v>1.034999999999997</c:v>
                </c:pt>
                <c:pt idx="5">
                  <c:v>1.034999999999997</c:v>
                </c:pt>
              </c:numCache>
            </c:numRef>
          </c:val>
        </c:ser>
        <c:axId val="111073920"/>
        <c:axId val="111369600"/>
        <c:axId val="133494976"/>
      </c:line3DChart>
      <c:catAx>
        <c:axId val="111073920"/>
        <c:scaling>
          <c:orientation val="minMax"/>
        </c:scaling>
        <c:axPos val="b"/>
        <c:tickLblPos val="nextTo"/>
        <c:txPr>
          <a:bodyPr/>
          <a:lstStyle/>
          <a:p>
            <a:pPr>
              <a:defRPr sz="1400"/>
            </a:pPr>
            <a:endParaRPr lang="ru-RU"/>
          </a:p>
        </c:txPr>
        <c:crossAx val="111369600"/>
        <c:crosses val="autoZero"/>
        <c:auto val="1"/>
        <c:lblAlgn val="ctr"/>
        <c:lblOffset val="100"/>
      </c:catAx>
      <c:valAx>
        <c:axId val="111369600"/>
        <c:scaling>
          <c:orientation val="minMax"/>
          <c:max val="1.25"/>
        </c:scaling>
        <c:axPos val="l"/>
        <c:majorGridlines/>
        <c:numFmt formatCode="0.0%" sourceLinked="1"/>
        <c:tickLblPos val="nextTo"/>
        <c:txPr>
          <a:bodyPr/>
          <a:lstStyle/>
          <a:p>
            <a:pPr>
              <a:defRPr sz="1400"/>
            </a:pPr>
            <a:endParaRPr lang="ru-RU"/>
          </a:p>
        </c:txPr>
        <c:crossAx val="111073920"/>
        <c:crosses val="autoZero"/>
        <c:crossBetween val="between"/>
        <c:majorUnit val="0.25"/>
        <c:minorUnit val="4.0000000000000022E-2"/>
      </c:valAx>
      <c:serAx>
        <c:axId val="133494976"/>
        <c:scaling>
          <c:orientation val="minMax"/>
        </c:scaling>
        <c:delete val="1"/>
        <c:axPos val="b"/>
        <c:tickLblPos val="nextTo"/>
        <c:crossAx val="111369600"/>
        <c:crosses val="autoZero"/>
      </c:serAx>
    </c:plotArea>
    <c:legend>
      <c:legendPos val="t"/>
      <c:layout/>
    </c:legend>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view3D>
      <c:rotY val="25"/>
      <c:perspective val="30"/>
    </c:view3D>
    <c:plotArea>
      <c:layout>
        <c:manualLayout>
          <c:layoutTarget val="inner"/>
          <c:xMode val="edge"/>
          <c:yMode val="edge"/>
          <c:x val="9.3856787374654763E-2"/>
          <c:y val="0.12800672552297648"/>
          <c:w val="0.85846844687089563"/>
          <c:h val="0.77655384011075079"/>
        </c:manualLayout>
      </c:layout>
      <c:area3DChart>
        <c:grouping val="standard"/>
        <c:ser>
          <c:idx val="0"/>
          <c:order val="0"/>
          <c:tx>
            <c:strRef>
              <c:f>Лист1!$B$1</c:f>
              <c:strCache>
                <c:ptCount val="1"/>
                <c:pt idx="0">
                  <c:v>Иные межбюджетные трансферты</c:v>
                </c:pt>
              </c:strCache>
            </c:strRef>
          </c:tx>
          <c:dLbls>
            <c:dLbl>
              <c:idx val="0"/>
              <c:layout>
                <c:manualLayout>
                  <c:x val="-4.4817613486784523E-3"/>
                  <c:y val="-2.4928612989223841E-2"/>
                </c:manualLayout>
              </c:layout>
              <c:showVal val="1"/>
            </c:dLbl>
            <c:dLbl>
              <c:idx val="1"/>
              <c:layout>
                <c:manualLayout>
                  <c:x val="-5.9756817982379541E-3"/>
                  <c:y val="-2.6039685118012412E-2"/>
                </c:manualLayout>
              </c:layout>
              <c:showVal val="1"/>
            </c:dLbl>
            <c:dLbl>
              <c:idx val="2"/>
              <c:layout>
                <c:manualLayout>
                  <c:x val="2.6890332829007896E-2"/>
                  <c:y val="-2.7970449172038253E-2"/>
                </c:manualLayout>
              </c:layout>
              <c:showVal val="1"/>
            </c:dLbl>
            <c:dLbl>
              <c:idx val="3"/>
              <c:delete val="1"/>
            </c:dLbl>
            <c:dLbl>
              <c:idx val="4"/>
              <c:delete val="1"/>
            </c:dLbl>
            <c:dLbl>
              <c:idx val="5"/>
              <c:delete val="1"/>
            </c:dLbl>
            <c:txPr>
              <a:bodyPr/>
              <a:lstStyle/>
              <a:p>
                <a:pPr>
                  <a:defRPr sz="1200" b="1">
                    <a:solidFill>
                      <a:schemeClr val="tx1">
                        <a:lumMod val="85000"/>
                        <a:lumOff val="15000"/>
                      </a:schemeClr>
                    </a:solidFill>
                  </a:defRPr>
                </a:pPr>
                <a:endParaRPr lang="ru-RU"/>
              </a:p>
            </c:txPr>
            <c:showVal val="1"/>
          </c:dLbls>
          <c:cat>
            <c:strRef>
              <c:f>Лист1!$A$2:$A$7</c:f>
              <c:strCache>
                <c:ptCount val="6"/>
                <c:pt idx="0">
                  <c:v>2015 год</c:v>
                </c:pt>
                <c:pt idx="1">
                  <c:v>2016 год</c:v>
                </c:pt>
                <c:pt idx="2">
                  <c:v>2017 год (уточнено)</c:v>
                </c:pt>
                <c:pt idx="3">
                  <c:v>2018 год</c:v>
                </c:pt>
                <c:pt idx="4">
                  <c:v>2019 год</c:v>
                </c:pt>
                <c:pt idx="5">
                  <c:v>2020 год</c:v>
                </c:pt>
              </c:strCache>
            </c:strRef>
          </c:cat>
          <c:val>
            <c:numRef>
              <c:f>Лист1!$B$2:$B$7</c:f>
              <c:numCache>
                <c:formatCode>#,##0.0</c:formatCode>
                <c:ptCount val="6"/>
                <c:pt idx="0">
                  <c:v>1038.4000000000001</c:v>
                </c:pt>
                <c:pt idx="1">
                  <c:v>183534.2</c:v>
                </c:pt>
                <c:pt idx="2">
                  <c:v>2897.7</c:v>
                </c:pt>
                <c:pt idx="3">
                  <c:v>0</c:v>
                </c:pt>
                <c:pt idx="4">
                  <c:v>0</c:v>
                </c:pt>
                <c:pt idx="5">
                  <c:v>0</c:v>
                </c:pt>
              </c:numCache>
            </c:numRef>
          </c:val>
        </c:ser>
        <c:ser>
          <c:idx val="1"/>
          <c:order val="1"/>
          <c:tx>
            <c:strRef>
              <c:f>Лист1!$C$1</c:f>
              <c:strCache>
                <c:ptCount val="1"/>
                <c:pt idx="0">
                  <c:v>Дотации</c:v>
                </c:pt>
              </c:strCache>
            </c:strRef>
          </c:tx>
          <c:dLbls>
            <c:dLbl>
              <c:idx val="0"/>
              <c:layout>
                <c:manualLayout>
                  <c:x val="-3.2866249890308598E-2"/>
                  <c:y val="-6.372956636520169E-2"/>
                </c:manualLayout>
              </c:layout>
              <c:showVal val="1"/>
            </c:dLbl>
            <c:dLbl>
              <c:idx val="1"/>
              <c:layout>
                <c:manualLayout>
                  <c:x val="1.7927045394713851E-2"/>
                  <c:y val="-4.3625015776449359E-2"/>
                </c:manualLayout>
              </c:layout>
              <c:showVal val="1"/>
            </c:dLbl>
            <c:dLbl>
              <c:idx val="2"/>
              <c:layout>
                <c:manualLayout>
                  <c:x val="2.5396647642511191E-2"/>
                  <c:y val="-1.3503957439809165E-2"/>
                </c:manualLayout>
              </c:layout>
              <c:showVal val="1"/>
            </c:dLbl>
            <c:dLbl>
              <c:idx val="3"/>
              <c:delete val="1"/>
            </c:dLbl>
            <c:dLbl>
              <c:idx val="4"/>
              <c:delete val="1"/>
            </c:dLbl>
            <c:dLbl>
              <c:idx val="5"/>
              <c:delete val="1"/>
            </c:dLbl>
            <c:txPr>
              <a:bodyPr/>
              <a:lstStyle/>
              <a:p>
                <a:pPr>
                  <a:defRPr sz="1200" b="1">
                    <a:solidFill>
                      <a:schemeClr val="tx1">
                        <a:lumMod val="85000"/>
                        <a:lumOff val="15000"/>
                      </a:schemeClr>
                    </a:solidFill>
                  </a:defRPr>
                </a:pPr>
                <a:endParaRPr lang="ru-RU"/>
              </a:p>
            </c:txPr>
            <c:showVal val="1"/>
          </c:dLbls>
          <c:cat>
            <c:strRef>
              <c:f>Лист1!$A$2:$A$7</c:f>
              <c:strCache>
                <c:ptCount val="6"/>
                <c:pt idx="0">
                  <c:v>2015 год</c:v>
                </c:pt>
                <c:pt idx="1">
                  <c:v>2016 год</c:v>
                </c:pt>
                <c:pt idx="2">
                  <c:v>2017 год (уточнено)</c:v>
                </c:pt>
                <c:pt idx="3">
                  <c:v>2018 год</c:v>
                </c:pt>
                <c:pt idx="4">
                  <c:v>2019 год</c:v>
                </c:pt>
                <c:pt idx="5">
                  <c:v>2020 год</c:v>
                </c:pt>
              </c:strCache>
            </c:strRef>
          </c:cat>
          <c:val>
            <c:numRef>
              <c:f>Лист1!$C$2:$C$7</c:f>
              <c:numCache>
                <c:formatCode>#,##0.0</c:formatCode>
                <c:ptCount val="6"/>
                <c:pt idx="0">
                  <c:v>40845.199999999997</c:v>
                </c:pt>
                <c:pt idx="1">
                  <c:v>76602</c:v>
                </c:pt>
                <c:pt idx="2">
                  <c:v>9758</c:v>
                </c:pt>
                <c:pt idx="3">
                  <c:v>0</c:v>
                </c:pt>
                <c:pt idx="4">
                  <c:v>0</c:v>
                </c:pt>
                <c:pt idx="5">
                  <c:v>0</c:v>
                </c:pt>
              </c:numCache>
            </c:numRef>
          </c:val>
        </c:ser>
        <c:ser>
          <c:idx val="2"/>
          <c:order val="2"/>
          <c:tx>
            <c:strRef>
              <c:f>Лист1!$D$1</c:f>
              <c:strCache>
                <c:ptCount val="1"/>
                <c:pt idx="0">
                  <c:v>Субсидии</c:v>
                </c:pt>
              </c:strCache>
            </c:strRef>
          </c:tx>
          <c:spPr>
            <a:ln w="25400">
              <a:noFill/>
            </a:ln>
          </c:spPr>
          <c:dLbls>
            <c:dLbl>
              <c:idx val="0"/>
              <c:layout>
                <c:manualLayout>
                  <c:x val="7.4696022477974133E-3"/>
                  <c:y val="-6.432394552944401E-2"/>
                </c:manualLayout>
              </c:layout>
              <c:showVal val="1"/>
            </c:dLbl>
            <c:dLbl>
              <c:idx val="1"/>
              <c:layout>
                <c:manualLayout>
                  <c:x val="1.4939204495594816E-3"/>
                  <c:y val="-7.6045354167764256E-2"/>
                </c:manualLayout>
              </c:layout>
              <c:showVal val="1"/>
            </c:dLbl>
            <c:dLbl>
              <c:idx val="2"/>
              <c:layout>
                <c:manualLayout>
                  <c:x val="-2.9878408991189085E-3"/>
                  <c:y val="-3.2129052952827392E-2"/>
                </c:manualLayout>
              </c:layout>
              <c:showVal val="1"/>
            </c:dLbl>
            <c:dLbl>
              <c:idx val="3"/>
              <c:delete val="1"/>
            </c:dLbl>
            <c:dLbl>
              <c:idx val="4"/>
              <c:delete val="1"/>
            </c:dLbl>
            <c:dLbl>
              <c:idx val="5"/>
              <c:delete val="1"/>
            </c:dLbl>
            <c:txPr>
              <a:bodyPr/>
              <a:lstStyle/>
              <a:p>
                <a:pPr>
                  <a:defRPr sz="1200" b="1">
                    <a:solidFill>
                      <a:schemeClr val="tx1">
                        <a:lumMod val="85000"/>
                        <a:lumOff val="15000"/>
                      </a:schemeClr>
                    </a:solidFill>
                  </a:defRPr>
                </a:pPr>
                <a:endParaRPr lang="ru-RU"/>
              </a:p>
            </c:txPr>
            <c:showVal val="1"/>
          </c:dLbls>
          <c:cat>
            <c:strRef>
              <c:f>Лист1!$A$2:$A$7</c:f>
              <c:strCache>
                <c:ptCount val="6"/>
                <c:pt idx="0">
                  <c:v>2015 год</c:v>
                </c:pt>
                <c:pt idx="1">
                  <c:v>2016 год</c:v>
                </c:pt>
                <c:pt idx="2">
                  <c:v>2017 год (уточнено)</c:v>
                </c:pt>
                <c:pt idx="3">
                  <c:v>2018 год</c:v>
                </c:pt>
                <c:pt idx="4">
                  <c:v>2019 год</c:v>
                </c:pt>
                <c:pt idx="5">
                  <c:v>2020 год</c:v>
                </c:pt>
              </c:strCache>
            </c:strRef>
          </c:cat>
          <c:val>
            <c:numRef>
              <c:f>Лист1!$D$2:$D$7</c:f>
              <c:numCache>
                <c:formatCode>#,##0.0</c:formatCode>
                <c:ptCount val="6"/>
                <c:pt idx="0">
                  <c:v>76767.199999999997</c:v>
                </c:pt>
                <c:pt idx="1">
                  <c:v>47220.5</c:v>
                </c:pt>
                <c:pt idx="2">
                  <c:v>188634.6</c:v>
                </c:pt>
                <c:pt idx="3">
                  <c:v>0</c:v>
                </c:pt>
                <c:pt idx="4">
                  <c:v>0</c:v>
                </c:pt>
                <c:pt idx="5">
                  <c:v>0</c:v>
                </c:pt>
              </c:numCache>
            </c:numRef>
          </c:val>
        </c:ser>
        <c:ser>
          <c:idx val="3"/>
          <c:order val="3"/>
          <c:tx>
            <c:strRef>
              <c:f>Лист1!$E$1</c:f>
              <c:strCache>
                <c:ptCount val="1"/>
                <c:pt idx="0">
                  <c:v>Субвенции</c:v>
                </c:pt>
              </c:strCache>
            </c:strRef>
          </c:tx>
          <c:spPr>
            <a:ln w="25400">
              <a:noFill/>
            </a:ln>
          </c:spPr>
          <c:dLbls>
            <c:dLbl>
              <c:idx val="0"/>
              <c:layout>
                <c:manualLayout>
                  <c:x val="2.9878408991189632E-3"/>
                  <c:y val="-0.12694221194708954"/>
                </c:manualLayout>
              </c:layout>
              <c:showVal val="1"/>
            </c:dLbl>
            <c:dLbl>
              <c:idx val="1"/>
              <c:layout>
                <c:manualLayout>
                  <c:x val="2.9877232675875314E-3"/>
                  <c:y val="-0.14519300122520931"/>
                </c:manualLayout>
              </c:layout>
              <c:showVal val="1"/>
            </c:dLbl>
            <c:dLbl>
              <c:idx val="2"/>
              <c:layout>
                <c:manualLayout>
                  <c:x val="1.0457443146916373E-2"/>
                  <c:y val="-0.15461558544639162"/>
                </c:manualLayout>
              </c:layout>
              <c:showVal val="1"/>
            </c:dLbl>
            <c:dLbl>
              <c:idx val="3"/>
              <c:layout>
                <c:manualLayout>
                  <c:x val="2.9878408991189632E-3"/>
                  <c:y val="-0.17360883608758629"/>
                </c:manualLayout>
              </c:layout>
              <c:showVal val="1"/>
            </c:dLbl>
            <c:dLbl>
              <c:idx val="4"/>
              <c:layout>
                <c:manualLayout>
                  <c:x val="-5.9756817982379541E-3"/>
                  <c:y val="-0.18258603461842943"/>
                </c:manualLayout>
              </c:layout>
              <c:showVal val="1"/>
            </c:dLbl>
            <c:dLbl>
              <c:idx val="5"/>
              <c:layout>
                <c:manualLayout>
                  <c:x val="-2.2409042006455351E-2"/>
                  <c:y val="-0.19386192451270703"/>
                </c:manualLayout>
              </c:layout>
              <c:showVal val="1"/>
            </c:dLbl>
            <c:txPr>
              <a:bodyPr/>
              <a:lstStyle/>
              <a:p>
                <a:pPr>
                  <a:defRPr sz="1200" b="1">
                    <a:solidFill>
                      <a:schemeClr val="tx1">
                        <a:lumMod val="85000"/>
                        <a:lumOff val="15000"/>
                      </a:schemeClr>
                    </a:solidFill>
                  </a:defRPr>
                </a:pPr>
                <a:endParaRPr lang="ru-RU"/>
              </a:p>
            </c:txPr>
            <c:showVal val="1"/>
          </c:dLbls>
          <c:cat>
            <c:strRef>
              <c:f>Лист1!$A$2:$A$7</c:f>
              <c:strCache>
                <c:ptCount val="6"/>
                <c:pt idx="0">
                  <c:v>2015 год</c:v>
                </c:pt>
                <c:pt idx="1">
                  <c:v>2016 год</c:v>
                </c:pt>
                <c:pt idx="2">
                  <c:v>2017 год (уточнено)</c:v>
                </c:pt>
                <c:pt idx="3">
                  <c:v>2018 год</c:v>
                </c:pt>
                <c:pt idx="4">
                  <c:v>2019 год</c:v>
                </c:pt>
                <c:pt idx="5">
                  <c:v>2020 год</c:v>
                </c:pt>
              </c:strCache>
            </c:strRef>
          </c:cat>
          <c:val>
            <c:numRef>
              <c:f>Лист1!$E$2:$E$7</c:f>
              <c:numCache>
                <c:formatCode>#,##0.0</c:formatCode>
                <c:ptCount val="6"/>
                <c:pt idx="0">
                  <c:v>359172.8</c:v>
                </c:pt>
                <c:pt idx="1">
                  <c:v>362476.80000000005</c:v>
                </c:pt>
                <c:pt idx="2">
                  <c:v>383838.9</c:v>
                </c:pt>
                <c:pt idx="3">
                  <c:v>391334.1</c:v>
                </c:pt>
                <c:pt idx="4">
                  <c:v>389051.7</c:v>
                </c:pt>
                <c:pt idx="5">
                  <c:v>385130</c:v>
                </c:pt>
              </c:numCache>
            </c:numRef>
          </c:val>
        </c:ser>
        <c:axId val="133922816"/>
        <c:axId val="133924352"/>
        <c:axId val="133744384"/>
      </c:area3DChart>
      <c:catAx>
        <c:axId val="133922816"/>
        <c:scaling>
          <c:orientation val="minMax"/>
        </c:scaling>
        <c:axPos val="b"/>
        <c:numFmt formatCode="dd/mm/yyyy" sourceLinked="1"/>
        <c:tickLblPos val="nextTo"/>
        <c:txPr>
          <a:bodyPr/>
          <a:lstStyle/>
          <a:p>
            <a:pPr>
              <a:defRPr sz="1200" b="1">
                <a:latin typeface="+mj-lt"/>
              </a:defRPr>
            </a:pPr>
            <a:endParaRPr lang="ru-RU"/>
          </a:p>
        </c:txPr>
        <c:crossAx val="133924352"/>
        <c:crosses val="autoZero"/>
        <c:auto val="1"/>
        <c:lblAlgn val="ctr"/>
        <c:lblOffset val="100"/>
      </c:catAx>
      <c:valAx>
        <c:axId val="133924352"/>
        <c:scaling>
          <c:orientation val="minMax"/>
        </c:scaling>
        <c:axPos val="l"/>
        <c:majorGridlines/>
        <c:numFmt formatCode="#,##0.0" sourceLinked="1"/>
        <c:tickLblPos val="nextTo"/>
        <c:txPr>
          <a:bodyPr/>
          <a:lstStyle/>
          <a:p>
            <a:pPr>
              <a:defRPr sz="1050" b="0"/>
            </a:pPr>
            <a:endParaRPr lang="ru-RU"/>
          </a:p>
        </c:txPr>
        <c:crossAx val="133922816"/>
        <c:crosses val="autoZero"/>
        <c:crossBetween val="midCat"/>
        <c:majorUnit val="100000"/>
        <c:minorUnit val="10000"/>
      </c:valAx>
      <c:serAx>
        <c:axId val="133744384"/>
        <c:scaling>
          <c:orientation val="minMax"/>
        </c:scaling>
        <c:delete val="1"/>
        <c:axPos val="b"/>
        <c:tickLblPos val="nextTo"/>
        <c:crossAx val="133924352"/>
        <c:crosses val="autoZero"/>
      </c:serAx>
      <c:spPr>
        <a:noFill/>
      </c:spPr>
    </c:plotArea>
    <c:legend>
      <c:legendPos val="t"/>
      <c:legendEntry>
        <c:idx val="0"/>
        <c:txPr>
          <a:bodyPr/>
          <a:lstStyle/>
          <a:p>
            <a:pPr>
              <a:defRPr sz="1400" b="0">
                <a:solidFill>
                  <a:schemeClr val="accent1">
                    <a:lumMod val="50000"/>
                  </a:schemeClr>
                </a:solidFill>
              </a:defRPr>
            </a:pPr>
            <a:endParaRPr lang="ru-RU"/>
          </a:p>
        </c:txPr>
      </c:legendEntry>
      <c:legendEntry>
        <c:idx val="1"/>
        <c:txPr>
          <a:bodyPr/>
          <a:lstStyle/>
          <a:p>
            <a:pPr>
              <a:defRPr sz="1400" b="0">
                <a:solidFill>
                  <a:schemeClr val="accent2">
                    <a:lumMod val="50000"/>
                  </a:schemeClr>
                </a:solidFill>
              </a:defRPr>
            </a:pPr>
            <a:endParaRPr lang="ru-RU"/>
          </a:p>
        </c:txPr>
      </c:legendEntry>
      <c:legendEntry>
        <c:idx val="2"/>
        <c:txPr>
          <a:bodyPr/>
          <a:lstStyle/>
          <a:p>
            <a:pPr>
              <a:defRPr sz="1400" b="0">
                <a:solidFill>
                  <a:schemeClr val="accent3">
                    <a:lumMod val="50000"/>
                  </a:schemeClr>
                </a:solidFill>
              </a:defRPr>
            </a:pPr>
            <a:endParaRPr lang="ru-RU"/>
          </a:p>
        </c:txPr>
      </c:legendEntry>
      <c:legendEntry>
        <c:idx val="3"/>
        <c:txPr>
          <a:bodyPr/>
          <a:lstStyle/>
          <a:p>
            <a:pPr>
              <a:defRPr sz="1400" b="0">
                <a:solidFill>
                  <a:schemeClr val="accent4">
                    <a:lumMod val="50000"/>
                  </a:schemeClr>
                </a:solidFill>
              </a:defRPr>
            </a:pPr>
            <a:endParaRPr lang="ru-RU"/>
          </a:p>
        </c:txPr>
      </c:legendEntry>
      <c:layout>
        <c:manualLayout>
          <c:xMode val="edge"/>
          <c:yMode val="edge"/>
          <c:x val="2.2597605351387735E-2"/>
          <c:y val="7.7573446638915114E-3"/>
          <c:w val="0.87920841507744563"/>
          <c:h val="6.5538219559881511E-2"/>
        </c:manualLayout>
      </c:layout>
      <c:txPr>
        <a:bodyPr/>
        <a:lstStyle/>
        <a:p>
          <a:pPr>
            <a:defRPr sz="1400" b="0"/>
          </a:pPr>
          <a:endParaRPr lang="ru-RU"/>
        </a:p>
      </c:txPr>
    </c:legend>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mn-lt"/>
                <a:ea typeface="+mn-ea"/>
                <a:cs typeface="+mn-cs"/>
              </a:defRPr>
            </a:pPr>
            <a:r>
              <a:rPr lang="ru-RU" sz="1400" b="1" dirty="0" smtClean="0"/>
              <a:t>Дорожный фонд на 2018 год </a:t>
            </a:r>
          </a:p>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mn-lt"/>
                <a:ea typeface="+mn-ea"/>
                <a:cs typeface="+mn-cs"/>
              </a:defRPr>
            </a:pPr>
            <a:r>
              <a:rPr lang="ru-RU" sz="1400" b="1" dirty="0" smtClean="0"/>
              <a:t>37 400,0 тыс. руб.</a:t>
            </a:r>
          </a:p>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mn-lt"/>
                <a:ea typeface="+mn-ea"/>
                <a:cs typeface="+mn-cs"/>
              </a:defRPr>
            </a:pPr>
            <a:endParaRPr lang="ru-RU" sz="1400" dirty="0"/>
          </a:p>
        </c:rich>
      </c:tx>
      <c:layout>
        <c:manualLayout>
          <c:xMode val="edge"/>
          <c:yMode val="edge"/>
          <c:x val="2.3899792718364364E-2"/>
          <c:y val="0.8234896372478594"/>
        </c:manualLayout>
      </c:layout>
    </c:title>
    <c:plotArea>
      <c:layout>
        <c:manualLayout>
          <c:layoutTarget val="inner"/>
          <c:xMode val="edge"/>
          <c:yMode val="edge"/>
          <c:x val="0.10715846456692919"/>
          <c:y val="6.8617993762113333E-2"/>
          <c:w val="0.52596084864391968"/>
          <c:h val="0.85218738892241697"/>
        </c:manualLayout>
      </c:layout>
      <c:pieChart>
        <c:varyColors val="1"/>
        <c:ser>
          <c:idx val="0"/>
          <c:order val="0"/>
          <c:tx>
            <c:strRef>
              <c:f>Лист1!$B$1</c:f>
              <c:strCache>
                <c:ptCount val="1"/>
                <c:pt idx="0">
                  <c:v>Продажи</c:v>
                </c:pt>
              </c:strCache>
            </c:strRef>
          </c:tx>
          <c:dLbls>
            <c:dLbl>
              <c:idx val="0"/>
              <c:layout>
                <c:manualLayout>
                  <c:x val="9.0741032370953628E-2"/>
                  <c:y val="1.6063390990609151E-2"/>
                </c:manualLayout>
              </c:layout>
              <c:showLegendKey val="1"/>
              <c:showVal val="1"/>
            </c:dLbl>
            <c:dLbl>
              <c:idx val="1"/>
              <c:layout>
                <c:manualLayout>
                  <c:x val="-5.7069225721784779E-2"/>
                  <c:y val="9.8948574822568233E-2"/>
                </c:manualLayout>
              </c:layout>
              <c:showLegendKey val="1"/>
              <c:showVal val="1"/>
            </c:dLbl>
            <c:dLbl>
              <c:idx val="2"/>
              <c:layout>
                <c:manualLayout>
                  <c:x val="4.9717738407699101E-2"/>
                  <c:y val="-8.5688370037589737E-2"/>
                </c:manualLayout>
              </c:layout>
              <c:showLegendKey val="1"/>
              <c:showVal val="1"/>
            </c:dLbl>
            <c:dLbl>
              <c:idx val="3"/>
              <c:layout>
                <c:manualLayout>
                  <c:x val="-0.15800513998250218"/>
                  <c:y val="5.2167259848273563E-2"/>
                </c:manualLayout>
              </c:layout>
              <c:showLegendKey val="1"/>
              <c:showVal val="1"/>
            </c:dLbl>
            <c:dLbl>
              <c:idx val="4"/>
              <c:layout>
                <c:manualLayout>
                  <c:x val="0.10724245406824147"/>
                  <c:y val="-0.13673081155252925"/>
                </c:manualLayout>
              </c:layout>
              <c:showLegendKey val="1"/>
              <c:showVal val="1"/>
            </c:dLbl>
            <c:dLbl>
              <c:idx val="5"/>
              <c:layout>
                <c:manualLayout>
                  <c:x val="-6.4159339457567799E-2"/>
                  <c:y val="-4.2397925571330861E-2"/>
                </c:manualLayout>
              </c:layout>
              <c:showLegendKey val="1"/>
              <c:showVal val="1"/>
            </c:dLbl>
            <c:dLbl>
              <c:idx val="6"/>
              <c:layout>
                <c:manualLayout>
                  <c:x val="8.3841426071741026E-2"/>
                  <c:y val="0.10457284368179194"/>
                </c:manualLayout>
              </c:layout>
              <c:showLegendKey val="1"/>
              <c:showVal val="1"/>
            </c:dLbl>
            <c:dLbl>
              <c:idx val="7"/>
              <c:layout>
                <c:manualLayout>
                  <c:x val="-5.2225174978127772E-2"/>
                  <c:y val="-8.2658554555284036E-2"/>
                </c:manualLayout>
              </c:layout>
              <c:showLegendKey val="1"/>
              <c:showVal val="1"/>
            </c:dLbl>
            <c:dLbl>
              <c:idx val="8"/>
              <c:layout>
                <c:manualLayout>
                  <c:x val="-4.8611111111111084E-2"/>
                  <c:y val="-0.13952141708681975"/>
                </c:manualLayout>
              </c:layout>
              <c:showLegendKey val="1"/>
              <c:showVal val="1"/>
            </c:dLbl>
            <c:dLbl>
              <c:idx val="9"/>
              <c:layout>
                <c:manualLayout>
                  <c:x val="-3.1944444444444442E-2"/>
                  <c:y val="-1.0155082467186598E-2"/>
                </c:manualLayout>
              </c:layout>
              <c:showLegendKey val="1"/>
              <c:showVal val="1"/>
            </c:dLbl>
            <c:dLbl>
              <c:idx val="10"/>
              <c:layout>
                <c:manualLayout>
                  <c:x val="2.361111111111111E-2"/>
                  <c:y val="2.6435357143996239E-3"/>
                </c:manualLayout>
              </c:layout>
              <c:showLegendKey val="1"/>
              <c:showVal val="1"/>
            </c:dLbl>
            <c:txPr>
              <a:bodyPr rot="0"/>
              <a:lstStyle/>
              <a:p>
                <a:pPr>
                  <a:defRPr sz="1400" b="1" baseline="0"/>
                </a:pPr>
                <a:endParaRPr lang="ru-RU"/>
              </a:p>
            </c:txPr>
            <c:showLegendKey val="1"/>
            <c:showVal val="1"/>
            <c:showLeaderLines val="1"/>
          </c:dLbls>
          <c:cat>
            <c:strRef>
              <c:f>Лист1!$A$2:$A$12</c:f>
              <c:strCache>
                <c:ptCount val="11"/>
                <c:pt idx="0">
                  <c:v>Разработка проектно-сметной документации на выполнение работ по благоустройству дворовых территорий города Ржева Тверской области (250 тыс.руб.)</c:v>
                </c:pt>
                <c:pt idx="1">
                  <c:v>Расходы на формирование современной городской среды города Ржева Тверской области за счет средств местного бюджета (3000 тыс.руб.)</c:v>
                </c:pt>
                <c:pt idx="2">
                  <c:v>Организация финансового участия заинтересованных лиц в реализации мероприятий по благоустройству дворовых территорий (внебюджетные средства) (50 тыс.руб.)</c:v>
                </c:pt>
                <c:pt idx="3">
                  <c:v>Расходы на капитальный ремонт и ремонт автомобильных дорог общего пользования местного значения за счет средств местного бюджета (10000,0 тыс.руб.)</c:v>
                </c:pt>
                <c:pt idx="4">
                  <c:v>Выполнение работ по содержанию автомобильных дорог общего пользования и искусственных сооружений на них (18000 тыс.руб.)</c:v>
                </c:pt>
                <c:pt idx="5">
                  <c:v>Выполнение работ по ремонту и установке новых светофорных объектов на автомобильных дорогах города Ржева(500 тыс.руб.)</c:v>
                </c:pt>
                <c:pt idx="6">
                  <c:v>Выполнение работ по ямочному ремонту (3000 тыс.руб.)</c:v>
                </c:pt>
                <c:pt idx="7">
                  <c:v>Нанесение дорожной разметки и приобретение дорожных знаков (1000 тыс.руб.)</c:v>
                </c:pt>
                <c:pt idx="8">
                  <c:v>Разработка комплексной схемы организации дорожного движения и проекта организации дорожного движения на автомобильные дороги местного значения в городе Ржеве (700 тыс. руб.)</c:v>
                </c:pt>
                <c:pt idx="9">
                  <c:v>Обустройство пешеходных переходов на автомобильных дорогах местного значения города Ржева (800 тыс. руб.)</c:v>
                </c:pt>
                <c:pt idx="10">
                  <c:v>Выполнение работ по осуществлению регулярных перевозок по регулируемым тарифам автомобильным транспортом по муниципальным маршрутам в границах города Ржева (100 тыс. руб.)</c:v>
                </c:pt>
              </c:strCache>
            </c:strRef>
          </c:cat>
          <c:val>
            <c:numRef>
              <c:f>Лист1!$B$2:$B$12</c:f>
              <c:numCache>
                <c:formatCode>General</c:formatCode>
                <c:ptCount val="11"/>
                <c:pt idx="0">
                  <c:v>250</c:v>
                </c:pt>
                <c:pt idx="1">
                  <c:v>3000</c:v>
                </c:pt>
                <c:pt idx="2">
                  <c:v>50</c:v>
                </c:pt>
                <c:pt idx="3">
                  <c:v>10000</c:v>
                </c:pt>
                <c:pt idx="4">
                  <c:v>18000</c:v>
                </c:pt>
                <c:pt idx="5">
                  <c:v>500</c:v>
                </c:pt>
                <c:pt idx="6">
                  <c:v>3000</c:v>
                </c:pt>
                <c:pt idx="7">
                  <c:v>1000</c:v>
                </c:pt>
                <c:pt idx="8">
                  <c:v>700</c:v>
                </c:pt>
                <c:pt idx="9">
                  <c:v>800</c:v>
                </c:pt>
                <c:pt idx="10">
                  <c:v>100</c:v>
                </c:pt>
              </c:numCache>
            </c:numRef>
          </c:val>
        </c:ser>
        <c:firstSliceAng val="0"/>
      </c:pieChart>
    </c:plotArea>
    <c:legend>
      <c:legendPos val="r"/>
      <c:legendEntry>
        <c:idx val="4"/>
        <c:txPr>
          <a:bodyPr/>
          <a:lstStyle/>
          <a:p>
            <a:pPr>
              <a:defRPr sz="800" kern="200" spc="0" baseline="0"/>
            </a:pPr>
            <a:endParaRPr lang="ru-RU"/>
          </a:p>
        </c:txPr>
      </c:legendEntry>
      <c:layout>
        <c:manualLayout>
          <c:xMode val="edge"/>
          <c:yMode val="edge"/>
          <c:x val="0.65263167718001902"/>
          <c:y val="0"/>
          <c:w val="0.3468827646544182"/>
          <c:h val="1"/>
        </c:manualLayout>
      </c:layout>
      <c:txPr>
        <a:bodyPr/>
        <a:lstStyle/>
        <a:p>
          <a:pPr>
            <a:defRPr sz="800" kern="0" spc="0" baseline="0"/>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26"/>
  <c:chart>
    <c:view3D>
      <c:rotX val="0"/>
      <c:rotY val="0"/>
      <c:perspective val="0"/>
    </c:view3D>
    <c:plotArea>
      <c:layout>
        <c:manualLayout>
          <c:layoutTarget val="inner"/>
          <c:xMode val="edge"/>
          <c:yMode val="edge"/>
          <c:x val="0.19714297712701964"/>
          <c:y val="4.3105167260778676E-2"/>
          <c:w val="0.71274327176151164"/>
          <c:h val="0.83279627089224217"/>
        </c:manualLayout>
      </c:layout>
      <c:bar3DChart>
        <c:barDir val="col"/>
        <c:grouping val="clustered"/>
        <c:ser>
          <c:idx val="0"/>
          <c:order val="0"/>
          <c:tx>
            <c:strRef>
              <c:f>Лист1!$B$1</c:f>
              <c:strCache>
                <c:ptCount val="1"/>
                <c:pt idx="0">
                  <c:v>01.10.2016</c:v>
                </c:pt>
              </c:strCache>
            </c:strRef>
          </c:tx>
          <c:dLbls>
            <c:dLbl>
              <c:idx val="0"/>
              <c:layout/>
              <c:showVal val="1"/>
            </c:dLbl>
            <c:delete val="1"/>
          </c:dLbls>
          <c:cat>
            <c:numRef>
              <c:f>Лист1!$A$2</c:f>
              <c:numCache>
                <c:formatCode>General</c:formatCode>
                <c:ptCount val="1"/>
              </c:numCache>
            </c:numRef>
          </c:cat>
          <c:val>
            <c:numRef>
              <c:f>Лист1!$B$2</c:f>
              <c:numCache>
                <c:formatCode>General</c:formatCode>
                <c:ptCount val="1"/>
                <c:pt idx="0">
                  <c:v>0.97000000000000064</c:v>
                </c:pt>
              </c:numCache>
            </c:numRef>
          </c:val>
        </c:ser>
        <c:ser>
          <c:idx val="1"/>
          <c:order val="1"/>
          <c:tx>
            <c:strRef>
              <c:f>Лист1!$C$1</c:f>
              <c:strCache>
                <c:ptCount val="1"/>
                <c:pt idx="0">
                  <c:v>01.10.2017</c:v>
                </c:pt>
              </c:strCache>
            </c:strRef>
          </c:tx>
          <c:dLbls>
            <c:dLbl>
              <c:idx val="0"/>
              <c:layout>
                <c:manualLayout>
                  <c:x val="0"/>
                  <c:y val="3.6280925203587412E-3"/>
                </c:manualLayout>
              </c:layout>
              <c:tx>
                <c:rich>
                  <a:bodyPr/>
                  <a:lstStyle/>
                  <a:p>
                    <a:r>
                      <a:rPr lang="en-US" dirty="0" smtClean="0"/>
                      <a:t>0,6</a:t>
                    </a:r>
                    <a:r>
                      <a:rPr lang="ru-RU" dirty="0" smtClean="0"/>
                      <a:t>0</a:t>
                    </a:r>
                  </a:p>
                </c:rich>
              </c:tx>
              <c:showVal val="1"/>
            </c:dLbl>
            <c:showVal val="1"/>
          </c:dLbls>
          <c:cat>
            <c:numRef>
              <c:f>Лист1!$A$2</c:f>
              <c:numCache>
                <c:formatCode>General</c:formatCode>
                <c:ptCount val="1"/>
              </c:numCache>
            </c:numRef>
          </c:cat>
          <c:val>
            <c:numRef>
              <c:f>Лист1!$C$2</c:f>
              <c:numCache>
                <c:formatCode>0.00</c:formatCode>
                <c:ptCount val="1"/>
                <c:pt idx="0">
                  <c:v>0.60000000000000064</c:v>
                </c:pt>
              </c:numCache>
            </c:numRef>
          </c:val>
        </c:ser>
        <c:shape val="cylinder"/>
        <c:axId val="145955072"/>
        <c:axId val="168435712"/>
        <c:axId val="0"/>
      </c:bar3DChart>
      <c:catAx>
        <c:axId val="145955072"/>
        <c:scaling>
          <c:orientation val="minMax"/>
        </c:scaling>
        <c:axPos val="b"/>
        <c:numFmt formatCode="General" sourceLinked="1"/>
        <c:tickLblPos val="nextTo"/>
        <c:crossAx val="168435712"/>
        <c:crosses val="autoZero"/>
        <c:auto val="1"/>
        <c:lblAlgn val="ctr"/>
        <c:lblOffset val="100"/>
      </c:catAx>
      <c:valAx>
        <c:axId val="168435712"/>
        <c:scaling>
          <c:orientation val="minMax"/>
          <c:max val="1"/>
          <c:min val="0"/>
        </c:scaling>
        <c:axPos val="l"/>
        <c:majorGridlines/>
        <c:numFmt formatCode="General" sourceLinked="1"/>
        <c:tickLblPos val="nextTo"/>
        <c:crossAx val="145955072"/>
        <c:crosses val="autoZero"/>
        <c:crossBetween val="between"/>
        <c:majorUnit val="0.1"/>
      </c:valAx>
    </c:plotArea>
    <c:legend>
      <c:legendPos val="r"/>
      <c:layout>
        <c:manualLayout>
          <c:xMode val="edge"/>
          <c:yMode val="edge"/>
          <c:x val="0"/>
          <c:y val="0.90099130248141135"/>
          <c:w val="1"/>
          <c:h val="6.6416333044039183E-2"/>
        </c:manualLayout>
      </c:layout>
    </c:legend>
    <c:plotVisOnly val="1"/>
  </c:chart>
  <c:txPr>
    <a:bodyPr/>
    <a:lstStyle/>
    <a:p>
      <a:pPr>
        <a:defRPr sz="14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29"/>
  <c:chart>
    <c:view3D>
      <c:rotX val="0"/>
      <c:rotY val="0"/>
      <c:perspective val="0"/>
    </c:view3D>
    <c:plotArea>
      <c:layout>
        <c:manualLayout>
          <c:layoutTarget val="inner"/>
          <c:xMode val="edge"/>
          <c:yMode val="edge"/>
          <c:x val="0.26757020434253298"/>
          <c:y val="8.8207447526017765E-2"/>
          <c:w val="0.70432219865598789"/>
          <c:h val="0.76464859971818322"/>
        </c:manualLayout>
      </c:layout>
      <c:bar3DChart>
        <c:barDir val="col"/>
        <c:grouping val="clustered"/>
        <c:ser>
          <c:idx val="0"/>
          <c:order val="0"/>
          <c:tx>
            <c:strRef>
              <c:f>Лист1!$B$1</c:f>
              <c:strCache>
                <c:ptCount val="1"/>
                <c:pt idx="0">
                  <c:v>01.10.2016</c:v>
                </c:pt>
              </c:strCache>
            </c:strRef>
          </c:tx>
          <c:dLbls>
            <c:dLbl>
              <c:idx val="0"/>
              <c:layout>
                <c:manualLayout>
                  <c:x val="-2.8070243685080262E-3"/>
                  <c:y val="-3.555530669951569E-2"/>
                </c:manualLayout>
              </c:layout>
              <c:showVal val="1"/>
            </c:dLbl>
            <c:delete val="1"/>
          </c:dLbls>
          <c:cat>
            <c:numRef>
              <c:f>Лист1!$A$2</c:f>
              <c:numCache>
                <c:formatCode>General</c:formatCode>
                <c:ptCount val="1"/>
              </c:numCache>
            </c:numRef>
          </c:cat>
          <c:val>
            <c:numRef>
              <c:f>Лист1!$B$2</c:f>
              <c:numCache>
                <c:formatCode>General</c:formatCode>
                <c:ptCount val="1"/>
                <c:pt idx="0">
                  <c:v>542</c:v>
                </c:pt>
              </c:numCache>
            </c:numRef>
          </c:val>
        </c:ser>
        <c:ser>
          <c:idx val="1"/>
          <c:order val="1"/>
          <c:tx>
            <c:strRef>
              <c:f>Лист1!$C$1</c:f>
              <c:strCache>
                <c:ptCount val="1"/>
                <c:pt idx="0">
                  <c:v>01.10.2017</c:v>
                </c:pt>
              </c:strCache>
            </c:strRef>
          </c:tx>
          <c:dLbls>
            <c:dLbl>
              <c:idx val="0"/>
              <c:layout>
                <c:manualLayout>
                  <c:x val="-1.8932055067201609E-3"/>
                  <c:y val="1.7225021033813958E-3"/>
                </c:manualLayout>
              </c:layout>
              <c:showVal val="1"/>
            </c:dLbl>
            <c:showVal val="1"/>
          </c:dLbls>
          <c:cat>
            <c:numRef>
              <c:f>Лист1!$A$2</c:f>
              <c:numCache>
                <c:formatCode>General</c:formatCode>
                <c:ptCount val="1"/>
              </c:numCache>
            </c:numRef>
          </c:cat>
          <c:val>
            <c:numRef>
              <c:f>Лист1!$C$2</c:f>
              <c:numCache>
                <c:formatCode>General</c:formatCode>
                <c:ptCount val="1"/>
                <c:pt idx="0">
                  <c:v>417</c:v>
                </c:pt>
              </c:numCache>
            </c:numRef>
          </c:val>
        </c:ser>
        <c:shape val="cylinder"/>
        <c:axId val="39881344"/>
        <c:axId val="39907712"/>
        <c:axId val="0"/>
      </c:bar3DChart>
      <c:catAx>
        <c:axId val="39881344"/>
        <c:scaling>
          <c:orientation val="minMax"/>
        </c:scaling>
        <c:axPos val="b"/>
        <c:numFmt formatCode="General" sourceLinked="1"/>
        <c:tickLblPos val="nextTo"/>
        <c:crossAx val="39907712"/>
        <c:crosses val="autoZero"/>
        <c:auto val="1"/>
        <c:lblAlgn val="ctr"/>
        <c:lblOffset val="100"/>
      </c:catAx>
      <c:valAx>
        <c:axId val="39907712"/>
        <c:scaling>
          <c:orientation val="minMax"/>
          <c:max val="600"/>
          <c:min val="0"/>
        </c:scaling>
        <c:axPos val="l"/>
        <c:majorGridlines/>
        <c:numFmt formatCode="General" sourceLinked="1"/>
        <c:tickLblPos val="nextTo"/>
        <c:crossAx val="39881344"/>
        <c:crosses val="autoZero"/>
        <c:crossBetween val="between"/>
        <c:majorUnit val="100"/>
      </c:valAx>
    </c:plotArea>
    <c:legend>
      <c:legendPos val="r"/>
      <c:layout>
        <c:manualLayout>
          <c:xMode val="edge"/>
          <c:yMode val="edge"/>
          <c:x val="0.10060828891128039"/>
          <c:y val="0.90099134914191326"/>
          <c:w val="0.89939160509631844"/>
          <c:h val="6.6416333044039128E-2"/>
        </c:manualLayout>
      </c:layout>
    </c:legend>
    <c:plotVisOnly val="1"/>
  </c:chart>
  <c:txPr>
    <a:bodyPr/>
    <a:lstStyle/>
    <a:p>
      <a:pPr>
        <a:defRPr sz="14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style val="26"/>
  <c:chart>
    <c:plotArea>
      <c:layout>
        <c:manualLayout>
          <c:layoutTarget val="inner"/>
          <c:xMode val="edge"/>
          <c:yMode val="edge"/>
          <c:x val="0.21423674134088241"/>
          <c:y val="4.3105122623813663E-2"/>
          <c:w val="0.71274327176151164"/>
          <c:h val="0.83279627089224217"/>
        </c:manualLayout>
      </c:layout>
      <c:barChart>
        <c:barDir val="col"/>
        <c:grouping val="clustered"/>
        <c:ser>
          <c:idx val="0"/>
          <c:order val="0"/>
          <c:tx>
            <c:strRef>
              <c:f>Лист1!$B$1</c:f>
              <c:strCache>
                <c:ptCount val="1"/>
                <c:pt idx="0">
                  <c:v>01.10.2016</c:v>
                </c:pt>
              </c:strCache>
            </c:strRef>
          </c:tx>
          <c:dLbls>
            <c:dLbl>
              <c:idx val="0"/>
              <c:layout/>
              <c:showVal val="1"/>
            </c:dLbl>
            <c:delete val="1"/>
          </c:dLbls>
          <c:cat>
            <c:numRef>
              <c:f>Лист1!$A$2</c:f>
              <c:numCache>
                <c:formatCode>General</c:formatCode>
                <c:ptCount val="1"/>
              </c:numCache>
            </c:numRef>
          </c:cat>
          <c:val>
            <c:numRef>
              <c:f>Лист1!$B$2</c:f>
              <c:numCache>
                <c:formatCode>General</c:formatCode>
                <c:ptCount val="1"/>
                <c:pt idx="0">
                  <c:v>25258</c:v>
                </c:pt>
              </c:numCache>
            </c:numRef>
          </c:val>
        </c:ser>
        <c:ser>
          <c:idx val="1"/>
          <c:order val="1"/>
          <c:tx>
            <c:strRef>
              <c:f>Лист1!$C$1</c:f>
              <c:strCache>
                <c:ptCount val="1"/>
                <c:pt idx="0">
                  <c:v>01.10.2017</c:v>
                </c:pt>
              </c:strCache>
            </c:strRef>
          </c:tx>
          <c:dLbls>
            <c:showVal val="1"/>
          </c:dLbls>
          <c:cat>
            <c:numRef>
              <c:f>Лист1!$A$2</c:f>
              <c:numCache>
                <c:formatCode>General</c:formatCode>
                <c:ptCount val="1"/>
              </c:numCache>
            </c:numRef>
          </c:cat>
          <c:val>
            <c:numRef>
              <c:f>Лист1!$C$2</c:f>
              <c:numCache>
                <c:formatCode>General</c:formatCode>
                <c:ptCount val="1"/>
                <c:pt idx="0">
                  <c:v>27407</c:v>
                </c:pt>
              </c:numCache>
            </c:numRef>
          </c:val>
        </c:ser>
        <c:axId val="40057088"/>
        <c:axId val="40062976"/>
      </c:barChart>
      <c:catAx>
        <c:axId val="40057088"/>
        <c:scaling>
          <c:orientation val="minMax"/>
        </c:scaling>
        <c:axPos val="b"/>
        <c:numFmt formatCode="General" sourceLinked="1"/>
        <c:tickLblPos val="nextTo"/>
        <c:crossAx val="40062976"/>
        <c:crosses val="autoZero"/>
        <c:auto val="1"/>
        <c:lblAlgn val="ctr"/>
        <c:lblOffset val="100"/>
      </c:catAx>
      <c:valAx>
        <c:axId val="40062976"/>
        <c:scaling>
          <c:orientation val="minMax"/>
          <c:max val="30000"/>
          <c:min val="0"/>
        </c:scaling>
        <c:axPos val="l"/>
        <c:majorGridlines/>
        <c:numFmt formatCode="General" sourceLinked="1"/>
        <c:tickLblPos val="nextTo"/>
        <c:crossAx val="40057088"/>
        <c:crosses val="autoZero"/>
        <c:crossBetween val="between"/>
        <c:majorUnit val="5000"/>
      </c:valAx>
    </c:plotArea>
    <c:legend>
      <c:legendPos val="r"/>
      <c:layout>
        <c:manualLayout>
          <c:xMode val="edge"/>
          <c:yMode val="edge"/>
          <c:x val="0"/>
          <c:y val="0.90099130248141168"/>
          <c:w val="0.96920573506925778"/>
          <c:h val="9.900877205931384E-2"/>
        </c:manualLayout>
      </c:layout>
    </c:legend>
    <c:plotVisOnly val="1"/>
  </c:chart>
  <c:txPr>
    <a:bodyPr/>
    <a:lstStyle/>
    <a:p>
      <a:pPr>
        <a:defRPr sz="14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32"/>
  <c:chart>
    <c:plotArea>
      <c:layout>
        <c:manualLayout>
          <c:layoutTarget val="inner"/>
          <c:xMode val="edge"/>
          <c:yMode val="edge"/>
          <c:x val="0.21423674134088241"/>
          <c:y val="4.3105122623813663E-2"/>
          <c:w val="0.71274327176151164"/>
          <c:h val="0.83279627089224217"/>
        </c:manualLayout>
      </c:layout>
      <c:barChart>
        <c:barDir val="col"/>
        <c:grouping val="clustered"/>
        <c:ser>
          <c:idx val="0"/>
          <c:order val="0"/>
          <c:tx>
            <c:strRef>
              <c:f>Лист1!$B$1</c:f>
              <c:strCache>
                <c:ptCount val="1"/>
                <c:pt idx="0">
                  <c:v>01.10.2016</c:v>
                </c:pt>
              </c:strCache>
            </c:strRef>
          </c:tx>
          <c:dLbls>
            <c:dLbl>
              <c:idx val="0"/>
              <c:layout/>
              <c:showVal val="1"/>
            </c:dLbl>
            <c:delete val="1"/>
          </c:dLbls>
          <c:cat>
            <c:numRef>
              <c:f>Лист1!$A$2</c:f>
              <c:numCache>
                <c:formatCode>General</c:formatCode>
                <c:ptCount val="1"/>
              </c:numCache>
            </c:numRef>
          </c:cat>
          <c:val>
            <c:numRef>
              <c:f>Лист1!$B$2</c:f>
              <c:numCache>
                <c:formatCode>General</c:formatCode>
                <c:ptCount val="1"/>
                <c:pt idx="0">
                  <c:v>13491</c:v>
                </c:pt>
              </c:numCache>
            </c:numRef>
          </c:val>
        </c:ser>
        <c:ser>
          <c:idx val="1"/>
          <c:order val="1"/>
          <c:tx>
            <c:strRef>
              <c:f>Лист1!$C$1</c:f>
              <c:strCache>
                <c:ptCount val="1"/>
                <c:pt idx="0">
                  <c:v>01.10.2017</c:v>
                </c:pt>
              </c:strCache>
            </c:strRef>
          </c:tx>
          <c:dLbls>
            <c:showVal val="1"/>
          </c:dLbls>
          <c:cat>
            <c:numRef>
              <c:f>Лист1!$A$2</c:f>
              <c:numCache>
                <c:formatCode>General</c:formatCode>
                <c:ptCount val="1"/>
              </c:numCache>
            </c:numRef>
          </c:cat>
          <c:val>
            <c:numRef>
              <c:f>Лист1!$C$2</c:f>
              <c:numCache>
                <c:formatCode>General</c:formatCode>
                <c:ptCount val="1"/>
                <c:pt idx="0">
                  <c:v>13111</c:v>
                </c:pt>
              </c:numCache>
            </c:numRef>
          </c:val>
        </c:ser>
        <c:axId val="40309504"/>
        <c:axId val="40311040"/>
      </c:barChart>
      <c:catAx>
        <c:axId val="40309504"/>
        <c:scaling>
          <c:orientation val="minMax"/>
        </c:scaling>
        <c:axPos val="b"/>
        <c:numFmt formatCode="General" sourceLinked="1"/>
        <c:tickLblPos val="nextTo"/>
        <c:crossAx val="40311040"/>
        <c:crosses val="autoZero"/>
        <c:auto val="1"/>
        <c:lblAlgn val="ctr"/>
        <c:lblOffset val="100"/>
      </c:catAx>
      <c:valAx>
        <c:axId val="40311040"/>
        <c:scaling>
          <c:orientation val="minMax"/>
          <c:max val="15000"/>
          <c:min val="0"/>
        </c:scaling>
        <c:axPos val="l"/>
        <c:majorGridlines/>
        <c:numFmt formatCode="General" sourceLinked="1"/>
        <c:tickLblPos val="nextTo"/>
        <c:crossAx val="40309504"/>
        <c:crosses val="autoZero"/>
        <c:crossBetween val="between"/>
        <c:majorUnit val="3000"/>
      </c:valAx>
    </c:plotArea>
    <c:legend>
      <c:legendPos val="r"/>
      <c:layout>
        <c:manualLayout>
          <c:xMode val="edge"/>
          <c:yMode val="edge"/>
          <c:x val="0"/>
          <c:y val="0.90099130248141135"/>
          <c:w val="0.96920573506925778"/>
          <c:h val="9.900877205931384E-2"/>
        </c:manualLayout>
      </c:layout>
    </c:legend>
    <c:plotVisOnly val="1"/>
  </c:chart>
  <c:txPr>
    <a:bodyPr/>
    <a:lstStyle/>
    <a:p>
      <a:pPr>
        <a:defRPr sz="14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10"/>
  <c:chart>
    <c:view3D>
      <c:rotX val="39"/>
      <c:hPercent val="57"/>
      <c:rotY val="315"/>
      <c:depthPercent val="100"/>
      <c:rAngAx val="1"/>
    </c:view3D>
    <c:plotArea>
      <c:layout>
        <c:manualLayout>
          <c:layoutTarget val="inner"/>
          <c:xMode val="edge"/>
          <c:yMode val="edge"/>
          <c:x val="2.9473684210526412E-2"/>
          <c:y val="7.8380678208212554E-2"/>
          <c:w val="0.88285265920707479"/>
          <c:h val="0.69527760615900136"/>
        </c:manualLayout>
      </c:layout>
      <c:bar3DChart>
        <c:barDir val="col"/>
        <c:grouping val="clustered"/>
        <c:ser>
          <c:idx val="0"/>
          <c:order val="0"/>
          <c:tx>
            <c:strRef>
              <c:f>Sheet1!$A$2</c:f>
              <c:strCache>
                <c:ptCount val="1"/>
                <c:pt idx="0">
                  <c:v>Доходы</c:v>
                </c:pt>
              </c:strCache>
            </c:strRef>
          </c:tx>
          <c:dLbls>
            <c:dLbl>
              <c:idx val="0"/>
              <c:layout>
                <c:manualLayout>
                  <c:x val="-6.2907252382925813E-2"/>
                  <c:y val="-1.7237828576937165E-2"/>
                </c:manualLayout>
              </c:layout>
              <c:showVal val="1"/>
            </c:dLbl>
            <c:dLbl>
              <c:idx val="1"/>
              <c:layout>
                <c:manualLayout>
                  <c:x val="-4.1255864069622769E-2"/>
                  <c:y val="-1.7955735499673661E-2"/>
                </c:manualLayout>
              </c:layout>
              <c:showVal val="1"/>
            </c:dLbl>
            <c:dLbl>
              <c:idx val="2"/>
              <c:layout>
                <c:manualLayout>
                  <c:x val="-6.0051719850808538E-2"/>
                  <c:y val="-3.6322830263913294E-2"/>
                </c:manualLayout>
              </c:layout>
              <c:showVal val="1"/>
            </c:dLbl>
            <c:dLbl>
              <c:idx val="3"/>
              <c:layout>
                <c:manualLayout>
                  <c:x val="-3.0273352673021298E-2"/>
                  <c:y val="-3.5951082074674019E-2"/>
                </c:manualLayout>
              </c:layout>
              <c:showVal val="1"/>
            </c:dLbl>
            <c:dLbl>
              <c:idx val="4"/>
              <c:layout>
                <c:manualLayout>
                  <c:x val="-4.1547948611686675E-2"/>
                  <c:y val="-2.5835885706273546E-2"/>
                </c:manualLayout>
              </c:layout>
              <c:showVal val="1"/>
            </c:dLbl>
            <c:dLbl>
              <c:idx val="5"/>
              <c:layout>
                <c:manualLayout>
                  <c:x val="-5.1571543030805266E-2"/>
                  <c:y val="-2.4444064692247358E-2"/>
                </c:manualLayout>
              </c:layout>
              <c:showVal val="1"/>
            </c:dLbl>
            <c:txPr>
              <a:bodyPr/>
              <a:lstStyle/>
              <a:p>
                <a:pPr>
                  <a:defRPr sz="1100" b="1"/>
                </a:pPr>
                <a:endParaRPr lang="ru-RU"/>
              </a:p>
            </c:txPr>
            <c:showVal val="1"/>
          </c:dLbls>
          <c:cat>
            <c:strRef>
              <c:f>Sheet1!$B$1:$G$1</c:f>
              <c:strCache>
                <c:ptCount val="6"/>
                <c:pt idx="0">
                  <c:v>2016 год</c:v>
                </c:pt>
                <c:pt idx="1">
                  <c:v>2017 год - утверждено</c:v>
                </c:pt>
                <c:pt idx="2">
                  <c:v>2017 год - уточнено (в ред. от 09.10.17)</c:v>
                </c:pt>
                <c:pt idx="3">
                  <c:v>2018 год</c:v>
                </c:pt>
                <c:pt idx="4">
                  <c:v>2019 год</c:v>
                </c:pt>
                <c:pt idx="5">
                  <c:v>2020 год</c:v>
                </c:pt>
              </c:strCache>
            </c:strRef>
          </c:cat>
          <c:val>
            <c:numRef>
              <c:f>Sheet1!$B$2:$G$2</c:f>
              <c:numCache>
                <c:formatCode>#,##0.0</c:formatCode>
                <c:ptCount val="6"/>
                <c:pt idx="0">
                  <c:v>1036536.6</c:v>
                </c:pt>
                <c:pt idx="1">
                  <c:v>848948.6</c:v>
                </c:pt>
                <c:pt idx="2">
                  <c:v>1065148</c:v>
                </c:pt>
                <c:pt idx="3">
                  <c:v>865529.6</c:v>
                </c:pt>
                <c:pt idx="4">
                  <c:v>840619.7</c:v>
                </c:pt>
                <c:pt idx="5">
                  <c:v>826645</c:v>
                </c:pt>
              </c:numCache>
            </c:numRef>
          </c:val>
        </c:ser>
        <c:ser>
          <c:idx val="1"/>
          <c:order val="1"/>
          <c:tx>
            <c:strRef>
              <c:f>Sheet1!$A$3</c:f>
              <c:strCache>
                <c:ptCount val="1"/>
                <c:pt idx="0">
                  <c:v>Расходы</c:v>
                </c:pt>
              </c:strCache>
            </c:strRef>
          </c:tx>
          <c:dLbls>
            <c:dLbl>
              <c:idx val="0"/>
              <c:layout>
                <c:manualLayout>
                  <c:x val="1.7045006216328283E-2"/>
                  <c:y val="-2.6482457639372792E-2"/>
                </c:manualLayout>
              </c:layout>
              <c:showVal val="1"/>
            </c:dLbl>
            <c:dLbl>
              <c:idx val="1"/>
              <c:layout>
                <c:manualLayout>
                  <c:x val="8.6282635723166183E-3"/>
                  <c:y val="-3.8654099790113881E-2"/>
                </c:manualLayout>
              </c:layout>
              <c:showVal val="1"/>
            </c:dLbl>
            <c:dLbl>
              <c:idx val="2"/>
              <c:layout>
                <c:manualLayout>
                  <c:x val="1.6213841690841321E-2"/>
                  <c:y val="-3.2920309001441606E-2"/>
                </c:manualLayout>
              </c:layout>
              <c:showVal val="1"/>
            </c:dLbl>
            <c:dLbl>
              <c:idx val="3"/>
              <c:layout>
                <c:manualLayout>
                  <c:x val="-7.485343279458526E-3"/>
                  <c:y val="-5.6929703486563295E-2"/>
                </c:manualLayout>
              </c:layout>
              <c:showVal val="1"/>
            </c:dLbl>
            <c:dLbl>
              <c:idx val="4"/>
              <c:layout>
                <c:manualLayout>
                  <c:x val="-5.6140350877192866E-3"/>
                  <c:y val="-7.7907623817474417E-2"/>
                </c:manualLayout>
              </c:layout>
              <c:showVal val="1"/>
            </c:dLbl>
            <c:dLbl>
              <c:idx val="5"/>
              <c:layout>
                <c:manualLayout>
                  <c:x val="-2.8070175438596732E-3"/>
                  <c:y val="-8.4585420144687076E-2"/>
                </c:manualLayout>
              </c:layout>
              <c:showVal val="1"/>
            </c:dLbl>
            <c:txPr>
              <a:bodyPr/>
              <a:lstStyle/>
              <a:p>
                <a:pPr>
                  <a:defRPr sz="1100" b="1"/>
                </a:pPr>
                <a:endParaRPr lang="ru-RU"/>
              </a:p>
            </c:txPr>
            <c:showVal val="1"/>
          </c:dLbls>
          <c:cat>
            <c:strRef>
              <c:f>Sheet1!$B$1:$G$1</c:f>
              <c:strCache>
                <c:ptCount val="6"/>
                <c:pt idx="0">
                  <c:v>2016 год</c:v>
                </c:pt>
                <c:pt idx="1">
                  <c:v>2017 год - утверждено</c:v>
                </c:pt>
                <c:pt idx="2">
                  <c:v>2017 год - уточнено (в ред. от 09.10.17)</c:v>
                </c:pt>
                <c:pt idx="3">
                  <c:v>2018 год</c:v>
                </c:pt>
                <c:pt idx="4">
                  <c:v>2019 год</c:v>
                </c:pt>
                <c:pt idx="5">
                  <c:v>2020 год</c:v>
                </c:pt>
              </c:strCache>
            </c:strRef>
          </c:cat>
          <c:val>
            <c:numRef>
              <c:f>Sheet1!$B$3:$G$3</c:f>
              <c:numCache>
                <c:formatCode>#,##0.0</c:formatCode>
                <c:ptCount val="6"/>
                <c:pt idx="0">
                  <c:v>1022418.6</c:v>
                </c:pt>
                <c:pt idx="1">
                  <c:v>856426.6</c:v>
                </c:pt>
                <c:pt idx="2">
                  <c:v>1100770.7</c:v>
                </c:pt>
                <c:pt idx="3">
                  <c:v>872452</c:v>
                </c:pt>
                <c:pt idx="4">
                  <c:v>830619.7</c:v>
                </c:pt>
                <c:pt idx="5">
                  <c:v>826645</c:v>
                </c:pt>
              </c:numCache>
            </c:numRef>
          </c:val>
        </c:ser>
        <c:ser>
          <c:idx val="2"/>
          <c:order val="2"/>
          <c:tx>
            <c:strRef>
              <c:f>Sheet1!$A$4</c:f>
              <c:strCache>
                <c:ptCount val="1"/>
                <c:pt idx="0">
                  <c:v>Дефицит (-), профицит (+)</c:v>
                </c:pt>
              </c:strCache>
            </c:strRef>
          </c:tx>
          <c:dLbls>
            <c:dLbl>
              <c:idx val="0"/>
              <c:layout>
                <c:manualLayout>
                  <c:x val="-3.2060781875949862E-3"/>
                  <c:y val="-1.1976741638513966E-2"/>
                </c:manualLayout>
              </c:layout>
              <c:showVal val="1"/>
            </c:dLbl>
            <c:dLbl>
              <c:idx val="1"/>
              <c:layout>
                <c:manualLayout>
                  <c:x val="-2.4530238983285012E-2"/>
                  <c:y val="-6.4837721662088042E-3"/>
                </c:manualLayout>
              </c:layout>
              <c:showVal val="1"/>
            </c:dLbl>
            <c:dLbl>
              <c:idx val="2"/>
              <c:layout>
                <c:manualLayout>
                  <c:x val="3.9545793617903795E-3"/>
                  <c:y val="3.8880198405917394E-3"/>
                </c:manualLayout>
              </c:layout>
              <c:showVal val="1"/>
            </c:dLbl>
            <c:dLbl>
              <c:idx val="3"/>
              <c:layout>
                <c:manualLayout>
                  <c:x val="5.0091117557673932E-2"/>
                  <c:y val="1.6526406653258621E-2"/>
                </c:manualLayout>
              </c:layout>
              <c:showVal val="1"/>
            </c:dLbl>
            <c:dLbl>
              <c:idx val="4"/>
              <c:layout>
                <c:manualLayout>
                  <c:x val="7.0175438596491507E-3"/>
                  <c:y val="-2.8937117417919191E-2"/>
                </c:manualLayout>
              </c:layout>
              <c:showVal val="1"/>
            </c:dLbl>
            <c:dLbl>
              <c:idx val="5"/>
              <c:layout>
                <c:manualLayout>
                  <c:x val="1.4035087719299279E-3"/>
                  <c:y val="-2.8937117417919191E-2"/>
                </c:manualLayout>
              </c:layout>
              <c:showVal val="1"/>
            </c:dLbl>
            <c:txPr>
              <a:bodyPr/>
              <a:lstStyle/>
              <a:p>
                <a:pPr>
                  <a:defRPr sz="1100" b="1"/>
                </a:pPr>
                <a:endParaRPr lang="ru-RU"/>
              </a:p>
            </c:txPr>
            <c:showVal val="1"/>
          </c:dLbls>
          <c:cat>
            <c:strRef>
              <c:f>Sheet1!$B$1:$G$1</c:f>
              <c:strCache>
                <c:ptCount val="6"/>
                <c:pt idx="0">
                  <c:v>2016 год</c:v>
                </c:pt>
                <c:pt idx="1">
                  <c:v>2017 год - утверждено</c:v>
                </c:pt>
                <c:pt idx="2">
                  <c:v>2017 год - уточнено (в ред. от 09.10.17)</c:v>
                </c:pt>
                <c:pt idx="3">
                  <c:v>2018 год</c:v>
                </c:pt>
                <c:pt idx="4">
                  <c:v>2019 год</c:v>
                </c:pt>
                <c:pt idx="5">
                  <c:v>2020 год</c:v>
                </c:pt>
              </c:strCache>
            </c:strRef>
          </c:cat>
          <c:val>
            <c:numRef>
              <c:f>Sheet1!$B$4:$G$4</c:f>
              <c:numCache>
                <c:formatCode>#,##0.0</c:formatCode>
                <c:ptCount val="6"/>
                <c:pt idx="0">
                  <c:v>14188</c:v>
                </c:pt>
                <c:pt idx="1">
                  <c:v>-7478</c:v>
                </c:pt>
                <c:pt idx="2">
                  <c:v>-35622.699999999997</c:v>
                </c:pt>
                <c:pt idx="3">
                  <c:v>-6922.4</c:v>
                </c:pt>
                <c:pt idx="4">
                  <c:v>10000</c:v>
                </c:pt>
                <c:pt idx="5">
                  <c:v>0</c:v>
                </c:pt>
              </c:numCache>
            </c:numRef>
          </c:val>
        </c:ser>
        <c:dLbls>
          <c:showVal val="1"/>
        </c:dLbls>
        <c:gapDepth val="0"/>
        <c:shape val="box"/>
        <c:axId val="41110144"/>
        <c:axId val="41111936"/>
        <c:axId val="0"/>
      </c:bar3DChart>
      <c:catAx>
        <c:axId val="41110144"/>
        <c:scaling>
          <c:orientation val="minMax"/>
        </c:scaling>
        <c:axPos val="b"/>
        <c:numFmt formatCode="General" sourceLinked="1"/>
        <c:minorTickMark val="out"/>
        <c:tickLblPos val="low"/>
        <c:txPr>
          <a:bodyPr rot="0" vert="horz"/>
          <a:lstStyle/>
          <a:p>
            <a:pPr>
              <a:defRPr sz="1150" b="1"/>
            </a:pPr>
            <a:endParaRPr lang="ru-RU"/>
          </a:p>
        </c:txPr>
        <c:crossAx val="41111936"/>
        <c:crosses val="autoZero"/>
        <c:auto val="1"/>
        <c:lblAlgn val="ctr"/>
        <c:lblOffset val="100"/>
        <c:tickLblSkip val="1"/>
        <c:tickMarkSkip val="1"/>
      </c:catAx>
      <c:valAx>
        <c:axId val="41111936"/>
        <c:scaling>
          <c:orientation val="minMax"/>
          <c:max val="1100000"/>
          <c:min val="-100000"/>
        </c:scaling>
        <c:axPos val="r"/>
        <c:majorGridlines/>
        <c:numFmt formatCode="#,##0" sourceLinked="0"/>
        <c:tickLblPos val="nextTo"/>
        <c:txPr>
          <a:bodyPr rot="0" vert="horz"/>
          <a:lstStyle/>
          <a:p>
            <a:pPr>
              <a:defRPr sz="1050"/>
            </a:pPr>
            <a:endParaRPr lang="ru-RU"/>
          </a:p>
        </c:txPr>
        <c:crossAx val="41110144"/>
        <c:crosses val="max"/>
        <c:crossBetween val="between"/>
        <c:majorUnit val="100000"/>
        <c:minorUnit val="25000"/>
      </c:valAx>
    </c:plotArea>
    <c:legend>
      <c:legendPos val="b"/>
      <c:layout>
        <c:manualLayout>
          <c:xMode val="edge"/>
          <c:yMode val="edge"/>
          <c:x val="9.0909132302137013E-2"/>
          <c:y val="0.93844929650905884"/>
          <c:w val="0.80255685396955567"/>
          <c:h val="5.9278149496755222E-2"/>
        </c:manualLayout>
      </c:layout>
      <c:txPr>
        <a:bodyPr/>
        <a:lstStyle/>
        <a:p>
          <a:pPr>
            <a:defRPr sz="1200" baseline="0"/>
          </a:pPr>
          <a:endParaRPr lang="ru-RU"/>
        </a:p>
      </c:txPr>
    </c:legend>
    <c:plotVisOnly val="1"/>
    <c:dispBlanksAs val="gap"/>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5"/>
      <c:hPercent val="57"/>
      <c:rotY val="40"/>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2107633420822422"/>
          <c:y val="0.12459720581896988"/>
          <c:w val="0.87084747781285154"/>
          <c:h val="0.75090634091275732"/>
        </c:manualLayout>
      </c:layout>
      <c:bar3DChart>
        <c:barDir val="col"/>
        <c:grouping val="clustered"/>
        <c:ser>
          <c:idx val="5"/>
          <c:order val="0"/>
          <c:tx>
            <c:strRef>
              <c:f>Sheet1!$A$2</c:f>
              <c:strCache>
                <c:ptCount val="1"/>
                <c:pt idx="0">
                  <c:v>2016 год</c:v>
                </c:pt>
              </c:strCache>
            </c:strRef>
          </c:tx>
          <c:spPr>
            <a:ln w="13622">
              <a:solidFill>
                <a:schemeClr val="tx1"/>
              </a:solidFill>
              <a:prstDash val="solid"/>
            </a:ln>
          </c:spPr>
          <c:dLbls>
            <c:dLbl>
              <c:idx val="0"/>
              <c:layout>
                <c:manualLayout>
                  <c:x val="-1.4036854768153981E-2"/>
                  <c:y val="-5.9555299324940844E-2"/>
                </c:manualLayout>
              </c:layout>
              <c:showVal val="1"/>
            </c:dLbl>
            <c:dLbl>
              <c:idx val="1"/>
              <c:layout>
                <c:manualLayout>
                  <c:x val="-1.7785651793525821E-2"/>
                  <c:y val="-3.5392832985451886E-2"/>
                </c:manualLayout>
              </c:layout>
              <c:showVal val="1"/>
            </c:dLbl>
            <c:dLbl>
              <c:idx val="2"/>
              <c:layout>
                <c:manualLayout>
                  <c:x val="6.4220253718285224E-3"/>
                  <c:y val="-4.3074912545749092E-2"/>
                </c:manualLayout>
              </c:layout>
              <c:showVal val="1"/>
            </c:dLbl>
            <c:spPr>
              <a:noFill/>
              <a:ln w="27244">
                <a:noFill/>
              </a:ln>
            </c:spPr>
            <c:txPr>
              <a:bodyPr/>
              <a:lstStyle/>
              <a:p>
                <a:pPr>
                  <a:defRPr sz="1100"/>
                </a:pPr>
                <a:endParaRPr lang="ru-RU"/>
              </a:p>
            </c:txPr>
            <c:showVal val="1"/>
          </c:dLbls>
          <c:cat>
            <c:strRef>
              <c:f>Sheet1!$B$1:$D$1</c:f>
              <c:strCache>
                <c:ptCount val="3"/>
                <c:pt idx="0">
                  <c:v>Всего доходов</c:v>
                </c:pt>
                <c:pt idx="1">
                  <c:v>Налоговые и неналоговые доходы</c:v>
                </c:pt>
                <c:pt idx="2">
                  <c:v>Безвозмездные поступления</c:v>
                </c:pt>
              </c:strCache>
            </c:strRef>
          </c:cat>
          <c:val>
            <c:numRef>
              <c:f>Sheet1!$B$2:$D$2</c:f>
              <c:numCache>
                <c:formatCode>#,##0.0</c:formatCode>
                <c:ptCount val="3"/>
                <c:pt idx="0">
                  <c:v>1036536.6</c:v>
                </c:pt>
                <c:pt idx="1">
                  <c:v>376995.7</c:v>
                </c:pt>
                <c:pt idx="2">
                  <c:v>659540.9</c:v>
                </c:pt>
              </c:numCache>
            </c:numRef>
          </c:val>
        </c:ser>
        <c:ser>
          <c:idx val="3"/>
          <c:order val="1"/>
          <c:tx>
            <c:strRef>
              <c:f>Sheet1!$A$3</c:f>
              <c:strCache>
                <c:ptCount val="1"/>
                <c:pt idx="0">
                  <c:v>2017 год - уточн. план</c:v>
                </c:pt>
              </c:strCache>
            </c:strRef>
          </c:tx>
          <c:spPr>
            <a:ln w="13622">
              <a:solidFill>
                <a:schemeClr val="tx1"/>
              </a:solidFill>
              <a:prstDash val="solid"/>
            </a:ln>
          </c:spPr>
          <c:dLbls>
            <c:dLbl>
              <c:idx val="0"/>
              <c:layout>
                <c:manualLayout>
                  <c:x val="3.9646653543307084E-2"/>
                  <c:y val="-5.4790204847390563E-2"/>
                </c:manualLayout>
              </c:layout>
              <c:showVal val="1"/>
            </c:dLbl>
            <c:dLbl>
              <c:idx val="1"/>
              <c:layout>
                <c:manualLayout>
                  <c:x val="2.2244094488189071E-3"/>
                  <c:y val="-6.4809467076036825E-2"/>
                </c:manualLayout>
              </c:layout>
              <c:showVal val="1"/>
            </c:dLbl>
            <c:dLbl>
              <c:idx val="2"/>
              <c:layout>
                <c:manualLayout>
                  <c:x val="4.600885826771664E-2"/>
                  <c:y val="-3.4893045032415491E-2"/>
                </c:manualLayout>
              </c:layout>
              <c:showVal val="1"/>
            </c:dLbl>
            <c:spPr>
              <a:noFill/>
              <a:ln w="27244">
                <a:noFill/>
              </a:ln>
            </c:spPr>
            <c:txPr>
              <a:bodyPr/>
              <a:lstStyle/>
              <a:p>
                <a:pPr>
                  <a:defRPr sz="1100"/>
                </a:pPr>
                <a:endParaRPr lang="ru-RU"/>
              </a:p>
            </c:txPr>
            <c:showVal val="1"/>
          </c:dLbls>
          <c:cat>
            <c:strRef>
              <c:f>Sheet1!$B$1:$D$1</c:f>
              <c:strCache>
                <c:ptCount val="3"/>
                <c:pt idx="0">
                  <c:v>Всего доходов</c:v>
                </c:pt>
                <c:pt idx="1">
                  <c:v>Налоговые и неналоговые доходы</c:v>
                </c:pt>
                <c:pt idx="2">
                  <c:v>Безвозмездные поступления</c:v>
                </c:pt>
              </c:strCache>
            </c:strRef>
          </c:cat>
          <c:val>
            <c:numRef>
              <c:f>Sheet1!$B$3:$D$3</c:f>
              <c:numCache>
                <c:formatCode>#,##0.0</c:formatCode>
                <c:ptCount val="3"/>
                <c:pt idx="0">
                  <c:v>1065148</c:v>
                </c:pt>
                <c:pt idx="1">
                  <c:v>477266.3</c:v>
                </c:pt>
                <c:pt idx="2">
                  <c:v>587881.69999999867</c:v>
                </c:pt>
              </c:numCache>
            </c:numRef>
          </c:val>
        </c:ser>
        <c:ser>
          <c:idx val="1"/>
          <c:order val="2"/>
          <c:tx>
            <c:strRef>
              <c:f>Sheet1!$A$4</c:f>
              <c:strCache>
                <c:ptCount val="1"/>
                <c:pt idx="0">
                  <c:v>2018 год</c:v>
                </c:pt>
              </c:strCache>
            </c:strRef>
          </c:tx>
          <c:spPr>
            <a:ln w="13622">
              <a:solidFill>
                <a:schemeClr val="tx1"/>
              </a:solidFill>
              <a:prstDash val="solid"/>
            </a:ln>
          </c:spPr>
          <c:dLbls>
            <c:dLbl>
              <c:idx val="0"/>
              <c:layout>
                <c:manualLayout>
                  <c:x val="4.3758530183727037E-2"/>
                  <c:y val="-8.9414518805472243E-2"/>
                </c:manualLayout>
              </c:layout>
              <c:showVal val="1"/>
            </c:dLbl>
            <c:dLbl>
              <c:idx val="1"/>
              <c:layout>
                <c:manualLayout>
                  <c:x val="4.033814523184602E-2"/>
                  <c:y val="-7.3536573521538584E-2"/>
                </c:manualLayout>
              </c:layout>
              <c:showVal val="1"/>
            </c:dLbl>
            <c:dLbl>
              <c:idx val="2"/>
              <c:layout>
                <c:manualLayout>
                  <c:x val="4.6262029746281824E-2"/>
                  <c:y val="-9.580893583531469E-2"/>
                </c:manualLayout>
              </c:layout>
              <c:showVal val="1"/>
            </c:dLbl>
            <c:spPr>
              <a:noFill/>
              <a:ln w="27244">
                <a:noFill/>
              </a:ln>
            </c:spPr>
            <c:txPr>
              <a:bodyPr/>
              <a:lstStyle/>
              <a:p>
                <a:pPr>
                  <a:defRPr sz="1100"/>
                </a:pPr>
                <a:endParaRPr lang="ru-RU"/>
              </a:p>
            </c:txPr>
            <c:showVal val="1"/>
          </c:dLbls>
          <c:cat>
            <c:strRef>
              <c:f>Sheet1!$B$1:$D$1</c:f>
              <c:strCache>
                <c:ptCount val="3"/>
                <c:pt idx="0">
                  <c:v>Всего доходов</c:v>
                </c:pt>
                <c:pt idx="1">
                  <c:v>Налоговые и неналоговые доходы</c:v>
                </c:pt>
                <c:pt idx="2">
                  <c:v>Безвозмездные поступления</c:v>
                </c:pt>
              </c:strCache>
            </c:strRef>
          </c:cat>
          <c:val>
            <c:numRef>
              <c:f>Sheet1!$B$4:$D$4</c:f>
              <c:numCache>
                <c:formatCode>#,##0.0</c:formatCode>
                <c:ptCount val="3"/>
                <c:pt idx="0">
                  <c:v>865529.6</c:v>
                </c:pt>
                <c:pt idx="1">
                  <c:v>472645.5</c:v>
                </c:pt>
                <c:pt idx="2">
                  <c:v>392884.1</c:v>
                </c:pt>
              </c:numCache>
            </c:numRef>
          </c:val>
        </c:ser>
        <c:ser>
          <c:idx val="0"/>
          <c:order val="3"/>
          <c:tx>
            <c:strRef>
              <c:f>Sheet1!$A$5</c:f>
              <c:strCache>
                <c:ptCount val="1"/>
                <c:pt idx="0">
                  <c:v>2019 год</c:v>
                </c:pt>
              </c:strCache>
            </c:strRef>
          </c:tx>
          <c:spPr>
            <a:ln w="13622">
              <a:solidFill>
                <a:schemeClr val="tx1"/>
              </a:solidFill>
              <a:prstDash val="solid"/>
            </a:ln>
          </c:spPr>
          <c:dLbls>
            <c:dLbl>
              <c:idx val="0"/>
              <c:layout>
                <c:manualLayout>
                  <c:x val="4.0081036745406834E-2"/>
                  <c:y val="-6.0217017192221937E-2"/>
                </c:manualLayout>
              </c:layout>
              <c:showVal val="1"/>
            </c:dLbl>
            <c:dLbl>
              <c:idx val="1"/>
              <c:layout>
                <c:manualLayout>
                  <c:x val="3.7103455818022796E-2"/>
                  <c:y val="-5.3034552767549856E-2"/>
                </c:manualLayout>
              </c:layout>
              <c:showVal val="1"/>
            </c:dLbl>
            <c:dLbl>
              <c:idx val="2"/>
              <c:layout>
                <c:manualLayout>
                  <c:x val="3.5186679790026348E-2"/>
                  <c:y val="-5.7656900063493124E-2"/>
                </c:manualLayout>
              </c:layout>
              <c:showVal val="1"/>
            </c:dLbl>
            <c:spPr>
              <a:noFill/>
              <a:ln w="27244">
                <a:noFill/>
              </a:ln>
            </c:spPr>
            <c:txPr>
              <a:bodyPr/>
              <a:lstStyle/>
              <a:p>
                <a:pPr>
                  <a:defRPr sz="1100"/>
                </a:pPr>
                <a:endParaRPr lang="ru-RU"/>
              </a:p>
            </c:txPr>
            <c:showVal val="1"/>
          </c:dLbls>
          <c:cat>
            <c:strRef>
              <c:f>Sheet1!$B$1:$D$1</c:f>
              <c:strCache>
                <c:ptCount val="3"/>
                <c:pt idx="0">
                  <c:v>Всего доходов</c:v>
                </c:pt>
                <c:pt idx="1">
                  <c:v>Налоговые и неналоговые доходы</c:v>
                </c:pt>
                <c:pt idx="2">
                  <c:v>Безвозмездные поступления</c:v>
                </c:pt>
              </c:strCache>
            </c:strRef>
          </c:cat>
          <c:val>
            <c:numRef>
              <c:f>Sheet1!$B$5:$D$5</c:f>
              <c:numCache>
                <c:formatCode>#,##0.0</c:formatCode>
                <c:ptCount val="3"/>
                <c:pt idx="0">
                  <c:v>840619.7</c:v>
                </c:pt>
                <c:pt idx="1">
                  <c:v>450018</c:v>
                </c:pt>
                <c:pt idx="2">
                  <c:v>390601.7</c:v>
                </c:pt>
              </c:numCache>
            </c:numRef>
          </c:val>
        </c:ser>
        <c:ser>
          <c:idx val="2"/>
          <c:order val="4"/>
          <c:tx>
            <c:strRef>
              <c:f>Sheet1!$A$6</c:f>
              <c:strCache>
                <c:ptCount val="1"/>
                <c:pt idx="0">
                  <c:v>2020 год</c:v>
                </c:pt>
              </c:strCache>
            </c:strRef>
          </c:tx>
          <c:spPr>
            <a:ln w="13622">
              <a:solidFill>
                <a:schemeClr val="tx1"/>
              </a:solidFill>
              <a:prstDash val="solid"/>
            </a:ln>
          </c:spPr>
          <c:dLbls>
            <c:dLbl>
              <c:idx val="0"/>
              <c:layout>
                <c:manualLayout>
                  <c:x val="6.0444335083114607E-2"/>
                  <c:y val="-2.0821732964610217E-2"/>
                </c:manualLayout>
              </c:layout>
              <c:showVal val="1"/>
            </c:dLbl>
            <c:dLbl>
              <c:idx val="1"/>
              <c:layout>
                <c:manualLayout>
                  <c:x val="4.918591426071741E-2"/>
                  <c:y val="-2.459952157227898E-2"/>
                </c:manualLayout>
              </c:layout>
              <c:showVal val="1"/>
            </c:dLbl>
            <c:dLbl>
              <c:idx val="2"/>
              <c:layout>
                <c:manualLayout>
                  <c:x val="4.0941491688538931E-2"/>
                  <c:y val="-2.6193070920463666E-2"/>
                </c:manualLayout>
              </c:layout>
              <c:showVal val="1"/>
            </c:dLbl>
            <c:spPr>
              <a:noFill/>
              <a:ln w="27244">
                <a:noFill/>
              </a:ln>
            </c:spPr>
            <c:txPr>
              <a:bodyPr/>
              <a:lstStyle/>
              <a:p>
                <a:pPr>
                  <a:defRPr sz="1100"/>
                </a:pPr>
                <a:endParaRPr lang="ru-RU"/>
              </a:p>
            </c:txPr>
            <c:showVal val="1"/>
          </c:dLbls>
          <c:cat>
            <c:strRef>
              <c:f>Sheet1!$B$1:$D$1</c:f>
              <c:strCache>
                <c:ptCount val="3"/>
                <c:pt idx="0">
                  <c:v>Всего доходов</c:v>
                </c:pt>
                <c:pt idx="1">
                  <c:v>Налоговые и неналоговые доходы</c:v>
                </c:pt>
                <c:pt idx="2">
                  <c:v>Безвозмездные поступления</c:v>
                </c:pt>
              </c:strCache>
            </c:strRef>
          </c:cat>
          <c:val>
            <c:numRef>
              <c:f>Sheet1!$B$6:$D$6</c:f>
              <c:numCache>
                <c:formatCode>#,##0.0</c:formatCode>
                <c:ptCount val="3"/>
                <c:pt idx="0">
                  <c:v>826645</c:v>
                </c:pt>
                <c:pt idx="1">
                  <c:v>439965</c:v>
                </c:pt>
                <c:pt idx="2">
                  <c:v>386680</c:v>
                </c:pt>
              </c:numCache>
            </c:numRef>
          </c:val>
        </c:ser>
        <c:dLbls>
          <c:showVal val="1"/>
        </c:dLbls>
        <c:gapDepth val="0"/>
        <c:shape val="box"/>
        <c:axId val="41553280"/>
        <c:axId val="41579648"/>
        <c:axId val="0"/>
      </c:bar3DChart>
      <c:catAx>
        <c:axId val="41553280"/>
        <c:scaling>
          <c:orientation val="minMax"/>
        </c:scaling>
        <c:axPos val="b"/>
        <c:numFmt formatCode="General" sourceLinked="1"/>
        <c:tickLblPos val="low"/>
        <c:spPr>
          <a:ln w="3406">
            <a:solidFill>
              <a:schemeClr val="tx1"/>
            </a:solidFill>
            <a:prstDash val="solid"/>
          </a:ln>
        </c:spPr>
        <c:txPr>
          <a:bodyPr rot="0" vert="horz"/>
          <a:lstStyle/>
          <a:p>
            <a:pPr>
              <a:defRPr/>
            </a:pPr>
            <a:endParaRPr lang="ru-RU"/>
          </a:p>
        </c:txPr>
        <c:crossAx val="41579648"/>
        <c:crosses val="autoZero"/>
        <c:auto val="1"/>
        <c:lblAlgn val="ctr"/>
        <c:lblOffset val="100"/>
        <c:tickLblSkip val="1"/>
        <c:tickMarkSkip val="1"/>
      </c:catAx>
      <c:valAx>
        <c:axId val="41579648"/>
        <c:scaling>
          <c:orientation val="minMax"/>
          <c:max val="1100000"/>
        </c:scaling>
        <c:axPos val="l"/>
        <c:majorGridlines>
          <c:spPr>
            <a:ln w="3406">
              <a:solidFill>
                <a:schemeClr val="tx1">
                  <a:lumMod val="50000"/>
                  <a:lumOff val="50000"/>
                </a:schemeClr>
              </a:solidFill>
              <a:prstDash val="solid"/>
            </a:ln>
          </c:spPr>
        </c:majorGridlines>
        <c:numFmt formatCode="#,##0" sourceLinked="0"/>
        <c:tickLblPos val="nextTo"/>
        <c:spPr>
          <a:ln w="3406">
            <a:solidFill>
              <a:schemeClr val="tx1"/>
            </a:solidFill>
            <a:prstDash val="solid"/>
          </a:ln>
        </c:spPr>
        <c:txPr>
          <a:bodyPr rot="0" vert="horz"/>
          <a:lstStyle/>
          <a:p>
            <a:pPr>
              <a:defRPr sz="1050" b="0"/>
            </a:pPr>
            <a:endParaRPr lang="ru-RU"/>
          </a:p>
        </c:txPr>
        <c:crossAx val="41553280"/>
        <c:crosses val="autoZero"/>
        <c:crossBetween val="between"/>
        <c:majorUnit val="100000"/>
        <c:minorUnit val="50000"/>
      </c:valAx>
      <c:spPr>
        <a:noFill/>
        <a:ln w="27244">
          <a:noFill/>
        </a:ln>
      </c:spPr>
    </c:plotArea>
    <c:legend>
      <c:legendPos val="r"/>
      <c:layout>
        <c:manualLayout>
          <c:xMode val="edge"/>
          <c:yMode val="edge"/>
          <c:x val="0.33469870953630798"/>
          <c:y val="2.3137140639154851E-2"/>
          <c:w val="0.6088041338582677"/>
          <c:h val="7.3911932938549613E-2"/>
        </c:manualLayout>
      </c:layout>
      <c:spPr>
        <a:solidFill>
          <a:schemeClr val="bg2"/>
        </a:solidFill>
        <a:ln w="3406">
          <a:solidFill>
            <a:schemeClr val="tx1"/>
          </a:solidFill>
          <a:prstDash val="solid"/>
        </a:ln>
        <a:effectLst>
          <a:outerShdw dist="35921" dir="2700000" algn="br">
            <a:srgbClr val="000000"/>
          </a:outerShdw>
        </a:effectLst>
      </c:spPr>
    </c:legend>
    <c:plotVisOnly val="1"/>
    <c:dispBlanksAs val="gap"/>
  </c:chart>
  <c:spPr>
    <a:blipFill dpi="0" rotWithShape="1">
      <a:blip xmlns:r="http://schemas.openxmlformats.org/officeDocument/2006/relationships" r:embed="rId1">
        <a:alphaModFix amt="40000"/>
      </a:blip>
      <a:srcRect/>
      <a:stretch>
        <a:fillRect/>
      </a:stretch>
    </a:blipFill>
    <a:ln>
      <a:noFill/>
    </a:ln>
  </c:spPr>
  <c:txPr>
    <a:bodyPr/>
    <a:lstStyle/>
    <a:p>
      <a:pPr>
        <a:defRPr sz="1200" b="1" i="0" u="none" strike="noStrike" baseline="0">
          <a:solidFill>
            <a:schemeClr val="tx1"/>
          </a:solidFill>
          <a:latin typeface="+mn-lt"/>
          <a:ea typeface="Arial"/>
          <a:cs typeface="Arial"/>
        </a:defRPr>
      </a:pPr>
      <a:endParaRPr lang="ru-RU"/>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style val="18"/>
  <c:chart>
    <c:autoTitleDeleted val="1"/>
    <c:plotArea>
      <c:layout>
        <c:manualLayout>
          <c:layoutTarget val="inner"/>
          <c:xMode val="edge"/>
          <c:yMode val="edge"/>
          <c:x val="0.15960481451742603"/>
          <c:y val="0.20645336354062896"/>
          <c:w val="0.73905326849797004"/>
          <c:h val="0.72484747397959393"/>
        </c:manualLayout>
      </c:layout>
      <c:ofPieChart>
        <c:ofPieType val="bar"/>
        <c:varyColors val="1"/>
        <c:ser>
          <c:idx val="0"/>
          <c:order val="0"/>
          <c:tx>
            <c:strRef>
              <c:f>Лист1!$B$1</c:f>
              <c:strCache>
                <c:ptCount val="1"/>
                <c:pt idx="0">
                  <c:v>структура доходов</c:v>
                </c:pt>
              </c:strCache>
            </c:strRef>
          </c:tx>
          <c:spPr>
            <a:ln>
              <a:solidFill>
                <a:schemeClr val="tx1">
                  <a:lumMod val="50000"/>
                  <a:lumOff val="50000"/>
                </a:schemeClr>
              </a:solidFill>
            </a:ln>
          </c:spPr>
          <c:dPt>
            <c:idx val="0"/>
            <c:explosion val="7"/>
          </c:dPt>
          <c:dPt>
            <c:idx val="1"/>
            <c:explosion val="7"/>
          </c:dPt>
          <c:dLbls>
            <c:dLbl>
              <c:idx val="0"/>
              <c:layout>
                <c:manualLayout>
                  <c:x val="0.19254776016624689"/>
                  <c:y val="-2.6560955492336551E-2"/>
                </c:manualLayout>
              </c:layout>
              <c:numFmt formatCode="0.00%" sourceLinked="0"/>
              <c:spPr/>
              <c:txPr>
                <a:bodyPr/>
                <a:lstStyle/>
                <a:p>
                  <a:pPr>
                    <a:defRPr sz="1600">
                      <a:solidFill>
                        <a:schemeClr val="tx2">
                          <a:lumMod val="50000"/>
                        </a:schemeClr>
                      </a:solidFill>
                    </a:defRPr>
                  </a:pPr>
                  <a:endParaRPr lang="ru-RU"/>
                </a:p>
              </c:txPr>
              <c:showVal val="1"/>
              <c:showCatName val="1"/>
              <c:showPercent val="1"/>
            </c:dLbl>
            <c:dLbl>
              <c:idx val="1"/>
              <c:layout>
                <c:manualLayout>
                  <c:x val="-0.27249403078793599"/>
                  <c:y val="1.1395931634460213E-2"/>
                </c:manualLayout>
              </c:layout>
              <c:numFmt formatCode="0.00%" sourceLinked="0"/>
              <c:spPr/>
              <c:txPr>
                <a:bodyPr/>
                <a:lstStyle/>
                <a:p>
                  <a:pPr>
                    <a:defRPr sz="1600">
                      <a:solidFill>
                        <a:schemeClr val="bg2">
                          <a:lumMod val="25000"/>
                        </a:schemeClr>
                      </a:solidFill>
                    </a:defRPr>
                  </a:pPr>
                  <a:endParaRPr lang="ru-RU"/>
                </a:p>
              </c:txPr>
              <c:showVal val="1"/>
              <c:showCatName val="1"/>
              <c:showPercent val="1"/>
            </c:dLbl>
            <c:dLbl>
              <c:idx val="2"/>
              <c:layout>
                <c:manualLayout>
                  <c:x val="-0.12250147686387752"/>
                  <c:y val="0"/>
                </c:manualLayout>
              </c:layout>
              <c:showVal val="1"/>
              <c:showCatName val="1"/>
              <c:showPercent val="1"/>
            </c:dLbl>
            <c:dLbl>
              <c:idx val="3"/>
              <c:layout>
                <c:manualLayout>
                  <c:x val="-0.22408806743392226"/>
                  <c:y val="-2.9720589702672027E-2"/>
                </c:manualLayout>
              </c:layout>
              <c:tx>
                <c:rich>
                  <a:bodyPr/>
                  <a:lstStyle/>
                  <a:p>
                    <a:pPr>
                      <a:defRPr sz="1600">
                        <a:solidFill>
                          <a:schemeClr val="accent5">
                            <a:lumMod val="50000"/>
                          </a:schemeClr>
                        </a:solidFill>
                      </a:defRPr>
                    </a:pPr>
                    <a:r>
                      <a:rPr lang="ru-RU" sz="1600" dirty="0" smtClean="0"/>
                      <a:t>Безвозмездные поступления от других бюджетов</a:t>
                    </a:r>
                    <a:r>
                      <a:rPr lang="ru-RU" sz="1600" dirty="0"/>
                      <a:t>
</a:t>
                    </a:r>
                    <a:r>
                      <a:rPr lang="ru-RU" sz="1600" dirty="0" smtClean="0"/>
                      <a:t>391 334,1</a:t>
                    </a:r>
                    <a:endParaRPr lang="ru-RU" sz="1600" dirty="0"/>
                  </a:p>
                </c:rich>
              </c:tx>
              <c:numFmt formatCode="0.00%" sourceLinked="0"/>
              <c:spPr/>
              <c:showVal val="1"/>
              <c:showCatName val="1"/>
              <c:showPercent val="1"/>
            </c:dLbl>
            <c:dLbl>
              <c:idx val="4"/>
              <c:layout>
                <c:manualLayout>
                  <c:x val="-0.23345694838869521"/>
                  <c:y val="-6.5733887229450123E-3"/>
                </c:manualLayout>
              </c:layout>
              <c:tx>
                <c:rich>
                  <a:bodyPr/>
                  <a:lstStyle/>
                  <a:p>
                    <a:pPr>
                      <a:defRPr sz="1600">
                        <a:solidFill>
                          <a:srgbClr val="800000"/>
                        </a:solidFill>
                      </a:defRPr>
                    </a:pPr>
                    <a:r>
                      <a:rPr lang="ru-RU" sz="1600" b="0" dirty="0" smtClean="0">
                        <a:solidFill>
                          <a:srgbClr val="800000"/>
                        </a:solidFill>
                      </a:rPr>
                      <a:t>безвозмездные поступления от других бюджетов</a:t>
                    </a:r>
                    <a:r>
                      <a:rPr lang="ru-RU" sz="1600" b="0" dirty="0">
                        <a:solidFill>
                          <a:srgbClr val="800000"/>
                        </a:solidFill>
                      </a:rPr>
                      <a:t>
</a:t>
                    </a:r>
                    <a:r>
                      <a:rPr lang="ru-RU" sz="1600" b="0" dirty="0" smtClean="0">
                        <a:solidFill>
                          <a:srgbClr val="800000"/>
                        </a:solidFill>
                      </a:rPr>
                      <a:t>399 817,3</a:t>
                    </a:r>
                    <a:r>
                      <a:rPr lang="ru-RU" sz="1600" b="0" dirty="0">
                        <a:solidFill>
                          <a:srgbClr val="800000"/>
                        </a:solidFill>
                      </a:rPr>
                      <a:t>
</a:t>
                    </a:r>
                    <a:r>
                      <a:rPr lang="ru-RU" sz="1600" b="0" dirty="0" smtClean="0">
                        <a:solidFill>
                          <a:srgbClr val="800000"/>
                        </a:solidFill>
                      </a:rPr>
                      <a:t>46,62%</a:t>
                    </a:r>
                    <a:endParaRPr lang="ru-RU" sz="1600" b="0" dirty="0">
                      <a:solidFill>
                        <a:srgbClr val="800000"/>
                      </a:solidFill>
                    </a:endParaRPr>
                  </a:p>
                </c:rich>
              </c:tx>
              <c:numFmt formatCode="0.00%" sourceLinked="0"/>
              <c:spPr/>
              <c:showVal val="1"/>
              <c:showCatName val="1"/>
              <c:showPercent val="1"/>
            </c:dLbl>
            <c:numFmt formatCode="0.00%" sourceLinked="0"/>
            <c:txPr>
              <a:bodyPr/>
              <a:lstStyle/>
              <a:p>
                <a:pPr>
                  <a:defRPr sz="1600"/>
                </a:pPr>
                <a:endParaRPr lang="ru-RU"/>
              </a:p>
            </c:txPr>
            <c:showVal val="1"/>
            <c:showCatName val="1"/>
            <c:showPercent val="1"/>
            <c:showLeaderLines val="1"/>
          </c:dLbls>
          <c:cat>
            <c:strRef>
              <c:f>Лист1!$A$2:$A$4</c:f>
              <c:strCache>
                <c:ptCount val="3"/>
                <c:pt idx="0">
                  <c:v>налоговые и неналоговые доходы</c:v>
                </c:pt>
                <c:pt idx="1">
                  <c:v>безвозмездные поступления получателям бюджетных средств</c:v>
                </c:pt>
                <c:pt idx="2">
                  <c:v>субвенции</c:v>
                </c:pt>
              </c:strCache>
            </c:strRef>
          </c:cat>
          <c:val>
            <c:numRef>
              <c:f>Лист1!$B$2:$B$4</c:f>
              <c:numCache>
                <c:formatCode>#,##0.0</c:formatCode>
                <c:ptCount val="3"/>
                <c:pt idx="0">
                  <c:v>472645.5</c:v>
                </c:pt>
                <c:pt idx="1">
                  <c:v>1550</c:v>
                </c:pt>
                <c:pt idx="2">
                  <c:v>391334.1</c:v>
                </c:pt>
              </c:numCache>
            </c:numRef>
          </c:val>
        </c:ser>
        <c:gapWidth val="100"/>
        <c:secondPieSize val="75"/>
        <c:serLines/>
      </c:ofPieChart>
    </c:plotArea>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perspective val="0"/>
    </c:view3D>
    <c:plotArea>
      <c:layout>
        <c:manualLayout>
          <c:layoutTarget val="inner"/>
          <c:xMode val="edge"/>
          <c:yMode val="edge"/>
          <c:x val="0.21245555761632651"/>
          <c:y val="0.314516129032261"/>
          <c:w val="0.57041314696476375"/>
          <c:h val="0.50595157122869372"/>
        </c:manualLayout>
      </c:layout>
      <c:pie3DChart>
        <c:varyColors val="1"/>
        <c:ser>
          <c:idx val="0"/>
          <c:order val="0"/>
          <c:tx>
            <c:strRef>
              <c:f>Sheet1!$A$2</c:f>
              <c:strCache>
                <c:ptCount val="1"/>
                <c:pt idx="0">
                  <c:v>тыс.руб.</c:v>
                </c:pt>
              </c:strCache>
            </c:strRef>
          </c:tx>
          <c:spPr>
            <a:solidFill>
              <a:srgbClr val="9999FF"/>
            </a:solidFill>
            <a:ln w="16897">
              <a:solidFill>
                <a:srgbClr val="000000"/>
              </a:solidFill>
              <a:prstDash val="solid"/>
            </a:ln>
          </c:spPr>
          <c:explosion val="32"/>
          <c:dPt>
            <c:idx val="0"/>
            <c:spPr>
              <a:solidFill>
                <a:srgbClr val="339966"/>
              </a:solidFill>
              <a:ln w="16897">
                <a:solidFill>
                  <a:srgbClr val="008080"/>
                </a:solidFill>
                <a:prstDash val="solid"/>
              </a:ln>
            </c:spPr>
          </c:dPt>
          <c:dPt>
            <c:idx val="1"/>
            <c:spPr>
              <a:solidFill>
                <a:srgbClr val="FF8080"/>
              </a:solidFill>
              <a:ln w="16897">
                <a:solidFill>
                  <a:srgbClr val="800000"/>
                </a:solidFill>
                <a:prstDash val="solid"/>
              </a:ln>
            </c:spPr>
          </c:dPt>
          <c:dPt>
            <c:idx val="2"/>
            <c:spPr>
              <a:solidFill>
                <a:srgbClr val="FFFFCC"/>
              </a:solidFill>
              <a:ln w="16897">
                <a:solidFill>
                  <a:srgbClr val="000000"/>
                </a:solidFill>
                <a:prstDash val="solid"/>
              </a:ln>
            </c:spPr>
          </c:dPt>
          <c:dPt>
            <c:idx val="3"/>
            <c:explosion val="31"/>
            <c:spPr>
              <a:solidFill>
                <a:srgbClr val="CCFFFF"/>
              </a:solidFill>
              <a:ln w="16897">
                <a:solidFill>
                  <a:srgbClr val="000000"/>
                </a:solidFill>
                <a:prstDash val="solid"/>
              </a:ln>
            </c:spPr>
          </c:dPt>
          <c:dPt>
            <c:idx val="4"/>
            <c:explosion val="43"/>
            <c:spPr>
              <a:solidFill>
                <a:srgbClr val="FF99CC"/>
              </a:solidFill>
              <a:ln w="16897">
                <a:solidFill>
                  <a:srgbClr val="000000"/>
                </a:solidFill>
                <a:prstDash val="solid"/>
              </a:ln>
            </c:spPr>
          </c:dPt>
          <c:dPt>
            <c:idx val="5"/>
            <c:explosion val="41"/>
            <c:spPr>
              <a:solidFill>
                <a:srgbClr val="FF6600"/>
              </a:solidFill>
              <a:ln w="16897">
                <a:solidFill>
                  <a:srgbClr val="000000"/>
                </a:solidFill>
                <a:prstDash val="solid"/>
              </a:ln>
            </c:spPr>
          </c:dPt>
          <c:dPt>
            <c:idx val="6"/>
            <c:explosion val="46"/>
            <c:spPr>
              <a:solidFill>
                <a:srgbClr val="0066CC"/>
              </a:solidFill>
              <a:ln w="16897">
                <a:solidFill>
                  <a:srgbClr val="000000"/>
                </a:solidFill>
                <a:prstDash val="solid"/>
              </a:ln>
            </c:spPr>
          </c:dPt>
          <c:dPt>
            <c:idx val="7"/>
            <c:explosion val="46"/>
            <c:spPr>
              <a:solidFill>
                <a:srgbClr val="CCCCFF"/>
              </a:solidFill>
              <a:ln w="16897">
                <a:solidFill>
                  <a:srgbClr val="000000"/>
                </a:solidFill>
                <a:prstDash val="solid"/>
              </a:ln>
            </c:spPr>
          </c:dPt>
          <c:dPt>
            <c:idx val="8"/>
            <c:explosion val="62"/>
            <c:spPr>
              <a:solidFill>
                <a:srgbClr val="CCFFCC"/>
              </a:solidFill>
              <a:ln w="16897">
                <a:solidFill>
                  <a:srgbClr val="000000"/>
                </a:solidFill>
                <a:prstDash val="solid"/>
              </a:ln>
            </c:spPr>
          </c:dPt>
          <c:dPt>
            <c:idx val="9"/>
            <c:explosion val="46"/>
            <c:spPr>
              <a:solidFill>
                <a:srgbClr val="FF00FF"/>
              </a:solidFill>
              <a:ln w="16897">
                <a:solidFill>
                  <a:srgbClr val="000000"/>
                </a:solidFill>
                <a:prstDash val="solid"/>
              </a:ln>
            </c:spPr>
          </c:dPt>
          <c:dPt>
            <c:idx val="10"/>
            <c:explosion val="63"/>
            <c:spPr>
              <a:solidFill>
                <a:srgbClr val="FFFF00"/>
              </a:solidFill>
              <a:ln w="16897">
                <a:solidFill>
                  <a:srgbClr val="000000"/>
                </a:solidFill>
                <a:prstDash val="solid"/>
              </a:ln>
            </c:spPr>
          </c:dPt>
          <c:dPt>
            <c:idx val="11"/>
            <c:explosion val="54"/>
            <c:spPr>
              <a:solidFill>
                <a:srgbClr val="00FFFF"/>
              </a:solidFill>
              <a:ln w="16897">
                <a:solidFill>
                  <a:srgbClr val="000000"/>
                </a:solidFill>
                <a:prstDash val="solid"/>
              </a:ln>
            </c:spPr>
          </c:dPt>
          <c:dPt>
            <c:idx val="12"/>
            <c:explosion val="59"/>
            <c:spPr>
              <a:solidFill>
                <a:srgbClr val="CC99FF"/>
              </a:solidFill>
              <a:ln w="16897">
                <a:solidFill>
                  <a:srgbClr val="000000"/>
                </a:solidFill>
                <a:prstDash val="solid"/>
              </a:ln>
            </c:spPr>
          </c:dPt>
          <c:dPt>
            <c:idx val="13"/>
            <c:explosion val="45"/>
            <c:spPr>
              <a:solidFill>
                <a:srgbClr val="800000"/>
              </a:solidFill>
              <a:ln w="16897">
                <a:solidFill>
                  <a:srgbClr val="000000"/>
                </a:solidFill>
                <a:prstDash val="solid"/>
              </a:ln>
            </c:spPr>
          </c:dPt>
          <c:dPt>
            <c:idx val="14"/>
            <c:explosion val="35"/>
            <c:spPr>
              <a:solidFill>
                <a:srgbClr val="008080"/>
              </a:solidFill>
              <a:ln w="16897">
                <a:solidFill>
                  <a:srgbClr val="000000"/>
                </a:solidFill>
                <a:prstDash val="solid"/>
              </a:ln>
            </c:spPr>
          </c:dPt>
          <c:dLbls>
            <c:dLbl>
              <c:idx val="0"/>
              <c:layout>
                <c:manualLayout>
                  <c:x val="3.7595643157025092E-2"/>
                  <c:y val="0.13009324223577101"/>
                </c:manualLayout>
              </c:layout>
              <c:numFmt formatCode="0.0%" sourceLinked="0"/>
              <c:spPr/>
              <c:txPr>
                <a:bodyPr/>
                <a:lstStyle/>
                <a:p>
                  <a:pPr>
                    <a:defRPr sz="1000" b="1" baseline="0">
                      <a:latin typeface="+mn-lt"/>
                    </a:defRPr>
                  </a:pPr>
                  <a:endParaRPr lang="ru-RU"/>
                </a:p>
              </c:txPr>
              <c:showVal val="1"/>
              <c:showCatName val="1"/>
              <c:showPercent val="1"/>
            </c:dLbl>
            <c:dLbl>
              <c:idx val="1"/>
              <c:layout>
                <c:manualLayout>
                  <c:x val="0.2339897823264605"/>
                  <c:y val="5.4583780140323196E-2"/>
                </c:manualLayout>
              </c:layout>
              <c:showVal val="1"/>
              <c:showCatName val="1"/>
              <c:showPercent val="1"/>
            </c:dLbl>
            <c:dLbl>
              <c:idx val="2"/>
              <c:layout>
                <c:manualLayout>
                  <c:x val="0.13957757956914915"/>
                  <c:y val="0.14188098083070391"/>
                </c:manualLayout>
              </c:layout>
              <c:numFmt formatCode="0.0%" sourceLinked="0"/>
              <c:spPr/>
              <c:txPr>
                <a:bodyPr/>
                <a:lstStyle/>
                <a:p>
                  <a:pPr>
                    <a:defRPr sz="1000" b="1" baseline="0">
                      <a:latin typeface="+mn-lt"/>
                    </a:defRPr>
                  </a:pPr>
                  <a:endParaRPr lang="ru-RU"/>
                </a:p>
              </c:txPr>
              <c:showVal val="1"/>
              <c:showCatName val="1"/>
              <c:showPercent val="1"/>
            </c:dLbl>
            <c:dLbl>
              <c:idx val="3"/>
              <c:layout>
                <c:manualLayout>
                  <c:x val="5.2376536444722057E-3"/>
                  <c:y val="0.14217592450749153"/>
                </c:manualLayout>
              </c:layout>
              <c:showVal val="1"/>
              <c:showCatName val="1"/>
              <c:showPercent val="1"/>
            </c:dLbl>
            <c:dLbl>
              <c:idx val="4"/>
              <c:layout>
                <c:manualLayout>
                  <c:x val="-6.7157092515469821E-2"/>
                  <c:y val="0.15273037368383441"/>
                </c:manualLayout>
              </c:layout>
              <c:showVal val="1"/>
              <c:showCatName val="1"/>
              <c:showPercent val="1"/>
            </c:dLbl>
            <c:dLbl>
              <c:idx val="5"/>
              <c:layout>
                <c:manualLayout>
                  <c:x val="-6.5286550102008123E-2"/>
                  <c:y val="3.5050501955738007E-2"/>
                </c:manualLayout>
              </c:layout>
              <c:showVal val="1"/>
              <c:showCatName val="1"/>
              <c:showPercent val="1"/>
            </c:dLbl>
            <c:dLbl>
              <c:idx val="6"/>
              <c:layout>
                <c:manualLayout>
                  <c:x val="-6.0419048261365606E-2"/>
                  <c:y val="1.8092874577448247E-2"/>
                </c:manualLayout>
              </c:layout>
              <c:numFmt formatCode="0.0%" sourceLinked="0"/>
              <c:spPr/>
              <c:txPr>
                <a:bodyPr/>
                <a:lstStyle/>
                <a:p>
                  <a:pPr>
                    <a:defRPr sz="1000" b="1" baseline="0">
                      <a:latin typeface="+mn-lt"/>
                    </a:defRPr>
                  </a:pPr>
                  <a:endParaRPr lang="ru-RU"/>
                </a:p>
              </c:txPr>
              <c:showVal val="1"/>
              <c:showCatName val="1"/>
              <c:showPercent val="1"/>
            </c:dLbl>
            <c:dLbl>
              <c:idx val="7"/>
              <c:layout>
                <c:manualLayout>
                  <c:x val="-0.10218280530779447"/>
                  <c:y val="6.0774942042750496E-2"/>
                </c:manualLayout>
              </c:layout>
              <c:showVal val="1"/>
              <c:showCatName val="1"/>
              <c:showPercent val="1"/>
            </c:dLbl>
            <c:dLbl>
              <c:idx val="8"/>
              <c:layout>
                <c:manualLayout>
                  <c:x val="-9.5561325712230957E-2"/>
                  <c:y val="-2.297129201262315E-2"/>
                </c:manualLayout>
              </c:layout>
              <c:numFmt formatCode="0.0%" sourceLinked="0"/>
              <c:spPr/>
              <c:txPr>
                <a:bodyPr/>
                <a:lstStyle/>
                <a:p>
                  <a:pPr>
                    <a:defRPr sz="1000" b="1" baseline="0">
                      <a:latin typeface="+mn-lt"/>
                    </a:defRPr>
                  </a:pPr>
                  <a:endParaRPr lang="ru-RU"/>
                </a:p>
              </c:txPr>
              <c:showVal val="1"/>
              <c:showCatName val="1"/>
              <c:showPercent val="1"/>
            </c:dLbl>
            <c:dLbl>
              <c:idx val="9"/>
              <c:layout>
                <c:manualLayout>
                  <c:x val="-0.18168732120476375"/>
                  <c:y val="-0.10825495062144469"/>
                </c:manualLayout>
              </c:layout>
              <c:numFmt formatCode="0.0%" sourceLinked="0"/>
              <c:spPr/>
              <c:txPr>
                <a:bodyPr/>
                <a:lstStyle/>
                <a:p>
                  <a:pPr>
                    <a:defRPr sz="1000" b="1" baseline="0">
                      <a:latin typeface="+mn-lt"/>
                    </a:defRPr>
                  </a:pPr>
                  <a:endParaRPr lang="ru-RU"/>
                </a:p>
              </c:txPr>
              <c:showVal val="1"/>
              <c:showCatName val="1"/>
              <c:showPercent val="1"/>
            </c:dLbl>
            <c:dLbl>
              <c:idx val="10"/>
              <c:layout>
                <c:manualLayout>
                  <c:x val="-4.024111011819434E-2"/>
                  <c:y val="-6.7964500546381132E-2"/>
                </c:manualLayout>
              </c:layout>
              <c:showVal val="1"/>
              <c:showCatName val="1"/>
              <c:showPercent val="1"/>
            </c:dLbl>
            <c:dLbl>
              <c:idx val="11"/>
              <c:layout>
                <c:manualLayout>
                  <c:x val="5.1849129137230436E-2"/>
                  <c:y val="-0.17631320404015646"/>
                </c:manualLayout>
              </c:layout>
              <c:showVal val="1"/>
              <c:showCatName val="1"/>
              <c:showPercent val="1"/>
            </c:dLbl>
            <c:dLbl>
              <c:idx val="12"/>
              <c:layout>
                <c:manualLayout>
                  <c:x val="0.20490515773322812"/>
                  <c:y val="-0.19644903336499348"/>
                </c:manualLayout>
              </c:layout>
              <c:showVal val="1"/>
              <c:showCatName val="1"/>
              <c:showPercent val="1"/>
            </c:dLbl>
            <c:dLbl>
              <c:idx val="13"/>
              <c:layout>
                <c:manualLayout>
                  <c:x val="0.30799530144385162"/>
                  <c:y val="-0.18542439004463043"/>
                </c:manualLayout>
              </c:layout>
              <c:showVal val="1"/>
              <c:showCatName val="1"/>
              <c:showPercent val="1"/>
            </c:dLbl>
            <c:dLbl>
              <c:idx val="14"/>
              <c:layout>
                <c:manualLayout>
                  <c:x val="0.21700540109145963"/>
                  <c:y val="-4.7127056588743506E-2"/>
                </c:manualLayout>
              </c:layout>
              <c:showVal val="1"/>
              <c:showCatName val="1"/>
              <c:showPercent val="1"/>
            </c:dLbl>
            <c:dLbl>
              <c:idx val="15"/>
              <c:layout>
                <c:manualLayout>
                  <c:x val="0.22432166000663187"/>
                  <c:y val="7.7286273068006811E-2"/>
                </c:manualLayout>
              </c:layout>
              <c:showVal val="1"/>
              <c:showCatName val="1"/>
              <c:showPercent val="1"/>
            </c:dLbl>
            <c:numFmt formatCode="0.0%" sourceLinked="0"/>
            <c:txPr>
              <a:bodyPr/>
              <a:lstStyle/>
              <a:p>
                <a:pPr>
                  <a:defRPr sz="1000" b="0" baseline="0">
                    <a:latin typeface="+mn-lt"/>
                  </a:defRPr>
                </a:pPr>
                <a:endParaRPr lang="ru-RU"/>
              </a:p>
            </c:txPr>
            <c:showVal val="1"/>
            <c:showCatName val="1"/>
            <c:showPercent val="1"/>
            <c:showLeaderLines val="1"/>
          </c:dLbls>
          <c:cat>
            <c:strRef>
              <c:f>Sheet1!$B$1:$Q$1</c:f>
              <c:strCache>
                <c:ptCount val="16"/>
                <c:pt idx="0">
                  <c:v>Налог на доходы физических лиц</c:v>
                </c:pt>
                <c:pt idx="1">
                  <c:v>Доходы от уплаты акцизов</c:v>
                </c:pt>
                <c:pt idx="2">
                  <c:v>Единый налог на вмененный доход</c:v>
                </c:pt>
                <c:pt idx="3">
                  <c:v>ЕСХН</c:v>
                </c:pt>
                <c:pt idx="4">
                  <c:v>Налог с применением патентной системы налогообложения</c:v>
                </c:pt>
                <c:pt idx="5">
                  <c:v>Налог на имущество физических лиц</c:v>
                </c:pt>
                <c:pt idx="6">
                  <c:v>Земельный налог</c:v>
                </c:pt>
                <c:pt idx="7">
                  <c:v>Госпошлина</c:v>
                </c:pt>
                <c:pt idx="8">
                  <c:v>Доходы от сдачи в аренду земли</c:v>
                </c:pt>
                <c:pt idx="9">
                  <c:v>Доходы от сдачи в аренду имущества</c:v>
                </c:pt>
                <c:pt idx="10">
                  <c:v>Доходы в виде части прибыли МУП</c:v>
                </c:pt>
                <c:pt idx="11">
                  <c:v>Доходы от платных услуг и компенсаций затрат государства</c:v>
                </c:pt>
                <c:pt idx="12">
                  <c:v>Доходы от продажи квартир и от реализации иного имущества</c:v>
                </c:pt>
                <c:pt idx="13">
                  <c:v>Доходы от продажи земли</c:v>
                </c:pt>
                <c:pt idx="14">
                  <c:v>Штрафы, санкции, возмещение ущерба</c:v>
                </c:pt>
                <c:pt idx="15">
                  <c:v>Прочие неналоговые доходы</c:v>
                </c:pt>
              </c:strCache>
            </c:strRef>
          </c:cat>
          <c:val>
            <c:numRef>
              <c:f>Sheet1!$B$2:$Q$2</c:f>
              <c:numCache>
                <c:formatCode>#,##0.0</c:formatCode>
                <c:ptCount val="16"/>
                <c:pt idx="0">
                  <c:v>264328</c:v>
                </c:pt>
                <c:pt idx="1">
                  <c:v>3423</c:v>
                </c:pt>
                <c:pt idx="2">
                  <c:v>22483</c:v>
                </c:pt>
                <c:pt idx="3" formatCode="General">
                  <c:v>793</c:v>
                </c:pt>
                <c:pt idx="4">
                  <c:v>9293</c:v>
                </c:pt>
                <c:pt idx="5">
                  <c:v>12596</c:v>
                </c:pt>
                <c:pt idx="6">
                  <c:v>73723</c:v>
                </c:pt>
                <c:pt idx="7">
                  <c:v>3269</c:v>
                </c:pt>
                <c:pt idx="8">
                  <c:v>23251</c:v>
                </c:pt>
                <c:pt idx="9">
                  <c:v>27261</c:v>
                </c:pt>
                <c:pt idx="10" formatCode="General">
                  <c:v>529</c:v>
                </c:pt>
                <c:pt idx="11">
                  <c:v>11550.5</c:v>
                </c:pt>
                <c:pt idx="12">
                  <c:v>12000</c:v>
                </c:pt>
                <c:pt idx="13">
                  <c:v>1984</c:v>
                </c:pt>
                <c:pt idx="14">
                  <c:v>5538</c:v>
                </c:pt>
                <c:pt idx="15">
                  <c:v>624</c:v>
                </c:pt>
              </c:numCache>
            </c:numRef>
          </c:val>
        </c:ser>
        <c:ser>
          <c:idx val="1"/>
          <c:order val="1"/>
          <c:tx>
            <c:strRef>
              <c:f>Sheet1!$A$3</c:f>
              <c:strCache>
                <c:ptCount val="1"/>
              </c:strCache>
            </c:strRef>
          </c:tx>
          <c:spPr>
            <a:solidFill>
              <a:srgbClr val="993366"/>
            </a:solidFill>
            <a:ln w="16897">
              <a:solidFill>
                <a:srgbClr val="000000"/>
              </a:solidFill>
              <a:prstDash val="solid"/>
            </a:ln>
          </c:spPr>
          <c:explosion val="32"/>
          <c:dPt>
            <c:idx val="0"/>
            <c:spPr>
              <a:solidFill>
                <a:srgbClr val="9999FF"/>
              </a:solidFill>
              <a:ln w="16897">
                <a:solidFill>
                  <a:srgbClr val="000000"/>
                </a:solidFill>
                <a:prstDash val="solid"/>
              </a:ln>
            </c:spPr>
          </c:dPt>
          <c:dPt>
            <c:idx val="2"/>
            <c:spPr>
              <a:solidFill>
                <a:srgbClr val="FFFFCC"/>
              </a:solidFill>
              <a:ln w="16897">
                <a:solidFill>
                  <a:srgbClr val="000000"/>
                </a:solidFill>
                <a:prstDash val="solid"/>
              </a:ln>
            </c:spPr>
          </c:dPt>
          <c:dPt>
            <c:idx val="3"/>
            <c:spPr>
              <a:solidFill>
                <a:srgbClr val="CCFFFF"/>
              </a:solidFill>
              <a:ln w="16897">
                <a:solidFill>
                  <a:srgbClr val="000000"/>
                </a:solidFill>
                <a:prstDash val="solid"/>
              </a:ln>
            </c:spPr>
          </c:dPt>
          <c:dPt>
            <c:idx val="4"/>
            <c:spPr>
              <a:solidFill>
                <a:srgbClr val="660066"/>
              </a:solidFill>
              <a:ln w="16897">
                <a:solidFill>
                  <a:srgbClr val="000000"/>
                </a:solidFill>
                <a:prstDash val="solid"/>
              </a:ln>
            </c:spPr>
          </c:dPt>
          <c:dPt>
            <c:idx val="5"/>
            <c:spPr>
              <a:solidFill>
                <a:srgbClr val="FF8080"/>
              </a:solidFill>
              <a:ln w="16897">
                <a:solidFill>
                  <a:srgbClr val="000000"/>
                </a:solidFill>
                <a:prstDash val="solid"/>
              </a:ln>
            </c:spPr>
          </c:dPt>
          <c:dPt>
            <c:idx val="6"/>
            <c:spPr>
              <a:solidFill>
                <a:srgbClr val="0066CC"/>
              </a:solidFill>
              <a:ln w="16897">
                <a:solidFill>
                  <a:srgbClr val="000000"/>
                </a:solidFill>
                <a:prstDash val="solid"/>
              </a:ln>
            </c:spPr>
          </c:dPt>
          <c:dPt>
            <c:idx val="7"/>
            <c:spPr>
              <a:solidFill>
                <a:srgbClr val="CCCCFF"/>
              </a:solidFill>
              <a:ln w="16897">
                <a:solidFill>
                  <a:srgbClr val="000000"/>
                </a:solidFill>
                <a:prstDash val="solid"/>
              </a:ln>
            </c:spPr>
          </c:dPt>
          <c:dPt>
            <c:idx val="8"/>
            <c:spPr>
              <a:solidFill>
                <a:srgbClr val="000080"/>
              </a:solidFill>
              <a:ln w="16897">
                <a:solidFill>
                  <a:srgbClr val="000000"/>
                </a:solidFill>
                <a:prstDash val="solid"/>
              </a:ln>
            </c:spPr>
          </c:dPt>
          <c:dPt>
            <c:idx val="9"/>
            <c:spPr>
              <a:solidFill>
                <a:srgbClr val="FF00FF"/>
              </a:solidFill>
              <a:ln w="16897">
                <a:solidFill>
                  <a:srgbClr val="000000"/>
                </a:solidFill>
                <a:prstDash val="solid"/>
              </a:ln>
            </c:spPr>
          </c:dPt>
          <c:dPt>
            <c:idx val="10"/>
            <c:spPr>
              <a:solidFill>
                <a:srgbClr val="FFFF00"/>
              </a:solidFill>
              <a:ln w="16897">
                <a:solidFill>
                  <a:srgbClr val="000000"/>
                </a:solidFill>
                <a:prstDash val="solid"/>
              </a:ln>
            </c:spPr>
          </c:dPt>
          <c:dPt>
            <c:idx val="11"/>
            <c:spPr>
              <a:solidFill>
                <a:srgbClr val="00FFFF"/>
              </a:solidFill>
              <a:ln w="16897">
                <a:solidFill>
                  <a:srgbClr val="000000"/>
                </a:solidFill>
                <a:prstDash val="solid"/>
              </a:ln>
            </c:spPr>
          </c:dPt>
          <c:dPt>
            <c:idx val="12"/>
            <c:spPr>
              <a:solidFill>
                <a:srgbClr val="800080"/>
              </a:solidFill>
              <a:ln w="16897">
                <a:solidFill>
                  <a:srgbClr val="000000"/>
                </a:solidFill>
                <a:prstDash val="solid"/>
              </a:ln>
            </c:spPr>
          </c:dPt>
          <c:dPt>
            <c:idx val="13"/>
            <c:spPr>
              <a:solidFill>
                <a:srgbClr val="800000"/>
              </a:solidFill>
              <a:ln w="16897">
                <a:solidFill>
                  <a:srgbClr val="000000"/>
                </a:solidFill>
                <a:prstDash val="solid"/>
              </a:ln>
            </c:spPr>
          </c:dPt>
          <c:dPt>
            <c:idx val="14"/>
            <c:spPr>
              <a:solidFill>
                <a:srgbClr val="008080"/>
              </a:solidFill>
              <a:ln w="16897">
                <a:solidFill>
                  <a:srgbClr val="000000"/>
                </a:solidFill>
                <a:prstDash val="solid"/>
              </a:ln>
            </c:spPr>
          </c:dPt>
          <c:dLbls>
            <c:numFmt formatCode="0%" sourceLinked="0"/>
            <c:spPr>
              <a:noFill/>
              <a:ln w="33794">
                <a:noFill/>
              </a:ln>
            </c:spPr>
            <c:txPr>
              <a:bodyPr/>
              <a:lstStyle/>
              <a:p>
                <a:pPr>
                  <a:defRPr sz="2162" b="1" i="0" u="none" strike="noStrike" baseline="0">
                    <a:solidFill>
                      <a:srgbClr val="000000"/>
                    </a:solidFill>
                    <a:latin typeface="Arial Cyr"/>
                    <a:ea typeface="Arial Cyr"/>
                    <a:cs typeface="Arial Cyr"/>
                  </a:defRPr>
                </a:pPr>
                <a:endParaRPr lang="ru-RU"/>
              </a:p>
            </c:txPr>
            <c:showVal val="1"/>
            <c:showCatName val="1"/>
            <c:showPercent val="1"/>
            <c:separator> </c:separator>
            <c:showLeaderLines val="1"/>
          </c:dLbls>
          <c:cat>
            <c:strRef>
              <c:f>Sheet1!$B$1:$Q$1</c:f>
              <c:strCache>
                <c:ptCount val="16"/>
                <c:pt idx="0">
                  <c:v>Налог на доходы физических лиц</c:v>
                </c:pt>
                <c:pt idx="1">
                  <c:v>Доходы от уплаты акцизов</c:v>
                </c:pt>
                <c:pt idx="2">
                  <c:v>Единый налог на вмененный доход</c:v>
                </c:pt>
                <c:pt idx="3">
                  <c:v>ЕСХН</c:v>
                </c:pt>
                <c:pt idx="4">
                  <c:v>Налог с применением патентной системы налогообложения</c:v>
                </c:pt>
                <c:pt idx="5">
                  <c:v>Налог на имущество физических лиц</c:v>
                </c:pt>
                <c:pt idx="6">
                  <c:v>Земельный налог</c:v>
                </c:pt>
                <c:pt idx="7">
                  <c:v>Госпошлина</c:v>
                </c:pt>
                <c:pt idx="8">
                  <c:v>Доходы от сдачи в аренду земли</c:v>
                </c:pt>
                <c:pt idx="9">
                  <c:v>Доходы от сдачи в аренду имущества</c:v>
                </c:pt>
                <c:pt idx="10">
                  <c:v>Доходы в виде части прибыли МУП</c:v>
                </c:pt>
                <c:pt idx="11">
                  <c:v>Доходы от платных услуг и компенсаций затрат государства</c:v>
                </c:pt>
                <c:pt idx="12">
                  <c:v>Доходы от продажи квартир и от реализации иного имущества</c:v>
                </c:pt>
                <c:pt idx="13">
                  <c:v>Доходы от продажи земли</c:v>
                </c:pt>
                <c:pt idx="14">
                  <c:v>Штрафы, санкции, возмещение ущерба</c:v>
                </c:pt>
                <c:pt idx="15">
                  <c:v>Прочие неналоговые доходы</c:v>
                </c:pt>
              </c:strCache>
            </c:strRef>
          </c:cat>
          <c:val>
            <c:numRef>
              <c:f>Sheet1!$B$3:$Q$3</c:f>
              <c:numCache>
                <c:formatCode>General</c:formatCode>
                <c:ptCount val="16"/>
              </c:numCache>
            </c:numRef>
          </c:val>
        </c:ser>
        <c:dLbls>
          <c:showVal val="1"/>
          <c:showCatName val="1"/>
          <c:showPercent val="1"/>
          <c:separator> </c:separator>
        </c:dLbls>
      </c:pie3DChart>
      <c:spPr>
        <a:ln w="33794">
          <a:noFill/>
        </a:ln>
      </c:spPr>
    </c:plotArea>
    <c:plotVisOnly val="1"/>
    <c:dispBlanksAs val="zero"/>
  </c:chart>
  <c:spPr>
    <a:noFill/>
    <a:ln>
      <a:noFill/>
    </a:ln>
  </c:spPr>
  <c:txPr>
    <a:bodyPr/>
    <a:lstStyle/>
    <a:p>
      <a:pPr>
        <a:defRPr sz="2162" b="1" i="0" u="none" strike="noStrike" baseline="0">
          <a:solidFill>
            <a:srgbClr val="000000"/>
          </a:solidFill>
          <a:latin typeface="Arial Cyr"/>
          <a:ea typeface="Arial Cyr"/>
          <a:cs typeface="Arial Cyr"/>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828D5-5B34-4249-B6E8-C6CF21719B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77C9B8FB-437D-4C7D-A068-D5048DEC29E5}">
      <dgm:prSet phldrT="[Текст]"/>
      <dgm:spPr>
        <a:gradFill flip="none" rotWithShape="1">
          <a:gsLst>
            <a:gs pos="0">
              <a:srgbClr val="8488C4">
                <a:alpha val="90000"/>
              </a:srgbClr>
            </a:gs>
            <a:gs pos="53000">
              <a:srgbClr val="D4DEFF"/>
            </a:gs>
            <a:gs pos="83000">
              <a:srgbClr val="D4DEFF"/>
            </a:gs>
            <a:gs pos="100000">
              <a:srgbClr val="96AB94"/>
            </a:gs>
          </a:gsLst>
          <a:lin ang="16200000" scaled="0"/>
          <a:tileRect/>
        </a:gradFill>
      </dgm:spPr>
      <dgm:t>
        <a:bodyPr/>
        <a:lstStyle/>
        <a:p>
          <a:endParaRPr lang="ru-RU" dirty="0"/>
        </a:p>
      </dgm:t>
    </dgm:pt>
    <dgm:pt modelId="{464301BC-5108-434B-87A6-8CDB5DAAB3F1}" type="parTrans" cxnId="{E956956B-1D63-40A9-86F8-F84C4FAF37A7}">
      <dgm:prSet/>
      <dgm:spPr/>
      <dgm:t>
        <a:bodyPr/>
        <a:lstStyle/>
        <a:p>
          <a:endParaRPr lang="ru-RU"/>
        </a:p>
      </dgm:t>
    </dgm:pt>
    <dgm:pt modelId="{2312F7E1-6866-4361-AF69-EF290778FF54}" type="sibTrans" cxnId="{E956956B-1D63-40A9-86F8-F84C4FAF37A7}">
      <dgm:prSet/>
      <dgm:spPr/>
      <dgm:t>
        <a:bodyPr/>
        <a:lstStyle/>
        <a:p>
          <a:endParaRPr lang="ru-RU"/>
        </a:p>
      </dgm:t>
    </dgm:pt>
    <dgm:pt modelId="{7E7BE035-539F-47A9-AD92-420FDC5C21A6}">
      <dgm:prSet phldrT="[Текст]" custT="1"/>
      <dgm:spPr>
        <a:gradFill flip="none" rotWithShape="1">
          <a:gsLst>
            <a:gs pos="0">
              <a:srgbClr val="8488C4">
                <a:alpha val="90000"/>
              </a:srgbClr>
            </a:gs>
            <a:gs pos="53000">
              <a:srgbClr val="D4DEFF"/>
            </a:gs>
            <a:gs pos="83000">
              <a:srgbClr val="D4DEFF"/>
            </a:gs>
            <a:gs pos="100000">
              <a:srgbClr val="96AB94"/>
            </a:gs>
          </a:gsLst>
          <a:lin ang="5400000" scaled="1"/>
          <a:tileRect/>
        </a:gradFill>
      </dgm:spPr>
      <dgm:t>
        <a:bodyPr/>
        <a:lstStyle/>
        <a:p>
          <a:r>
            <a:rPr lang="ru-RU" sz="1400" b="1" dirty="0" smtClean="0">
              <a:solidFill>
                <a:srgbClr val="660033"/>
              </a:solidFill>
            </a:rPr>
            <a:t>Проекте закона Тверской области «Об областном бюджете Тверской области на 2018 год и на плановый период 2019 и 2020 годов»</a:t>
          </a:r>
          <a:endParaRPr lang="ru-RU" sz="1400" dirty="0"/>
        </a:p>
      </dgm:t>
    </dgm:pt>
    <dgm:pt modelId="{D4AF8AF2-CB99-48E5-909A-3F357D201815}" type="parTrans" cxnId="{2281E525-BBF0-408E-B4D7-BF3A2709CA2D}">
      <dgm:prSet/>
      <dgm:spPr/>
      <dgm:t>
        <a:bodyPr/>
        <a:lstStyle/>
        <a:p>
          <a:endParaRPr lang="ru-RU"/>
        </a:p>
      </dgm:t>
    </dgm:pt>
    <dgm:pt modelId="{5C0AE2C0-6EA1-4D54-B090-D46761D58ADB}" type="sibTrans" cxnId="{2281E525-BBF0-408E-B4D7-BF3A2709CA2D}">
      <dgm:prSet/>
      <dgm:spPr/>
      <dgm:t>
        <a:bodyPr/>
        <a:lstStyle/>
        <a:p>
          <a:endParaRPr lang="ru-RU"/>
        </a:p>
      </dgm:t>
    </dgm:pt>
    <dgm:pt modelId="{3F6F15C1-980A-4F8B-A051-402CFA696EFB}">
      <dgm:prSet/>
      <dgm:spPr>
        <a:gradFill flip="none" rotWithShape="1">
          <a:gsLst>
            <a:gs pos="0">
              <a:srgbClr val="8488C4"/>
            </a:gs>
            <a:gs pos="53000">
              <a:srgbClr val="D4DEFF"/>
            </a:gs>
            <a:gs pos="83000">
              <a:srgbClr val="D4DEFF"/>
            </a:gs>
            <a:gs pos="100000">
              <a:srgbClr val="96AB94"/>
            </a:gs>
          </a:gsLst>
          <a:lin ang="16200000" scaled="0"/>
          <a:tileRect/>
        </a:gradFill>
      </dgm:spPr>
      <dgm:t>
        <a:bodyPr/>
        <a:lstStyle/>
        <a:p>
          <a:endParaRPr lang="ru-RU" dirty="0"/>
        </a:p>
      </dgm:t>
    </dgm:pt>
    <dgm:pt modelId="{6DA0F47C-DAAD-476D-912C-6646504034D8}" type="parTrans" cxnId="{45633372-82FA-4FE4-B717-E936AD9BA77F}">
      <dgm:prSet/>
      <dgm:spPr/>
      <dgm:t>
        <a:bodyPr/>
        <a:lstStyle/>
        <a:p>
          <a:endParaRPr lang="ru-RU"/>
        </a:p>
      </dgm:t>
    </dgm:pt>
    <dgm:pt modelId="{7EAF1BBA-CA98-4FC5-813A-B0827B5877F0}" type="sibTrans" cxnId="{45633372-82FA-4FE4-B717-E936AD9BA77F}">
      <dgm:prSet/>
      <dgm:spPr/>
      <dgm:t>
        <a:bodyPr/>
        <a:lstStyle/>
        <a:p>
          <a:endParaRPr lang="ru-RU"/>
        </a:p>
      </dgm:t>
    </dgm:pt>
    <dgm:pt modelId="{0F5DB86E-AF6A-4751-9D5C-57780634B98E}">
      <dgm:prSet/>
      <dgm:spPr>
        <a:gradFill flip="none" rotWithShape="1">
          <a:gsLst>
            <a:gs pos="0">
              <a:srgbClr val="8488C4"/>
            </a:gs>
            <a:gs pos="53000">
              <a:srgbClr val="D4DEFF"/>
            </a:gs>
            <a:gs pos="83000">
              <a:srgbClr val="D4DEFF"/>
            </a:gs>
            <a:gs pos="100000">
              <a:srgbClr val="96AB94"/>
            </a:gs>
          </a:gsLst>
          <a:lin ang="16200000" scaled="0"/>
          <a:tileRect/>
        </a:gradFill>
      </dgm:spPr>
      <dgm:t>
        <a:bodyPr/>
        <a:lstStyle/>
        <a:p>
          <a:endParaRPr lang="ru-RU" dirty="0"/>
        </a:p>
      </dgm:t>
    </dgm:pt>
    <dgm:pt modelId="{02EF0F77-A24F-4D19-8A30-B3F8BD08C6FA}" type="parTrans" cxnId="{7E5022C8-0C26-4425-8BB1-F213E582A553}">
      <dgm:prSet/>
      <dgm:spPr/>
      <dgm:t>
        <a:bodyPr/>
        <a:lstStyle/>
        <a:p>
          <a:endParaRPr lang="ru-RU"/>
        </a:p>
      </dgm:t>
    </dgm:pt>
    <dgm:pt modelId="{C31F005A-3CD4-478F-B9D1-059FCADE8DCC}" type="sibTrans" cxnId="{7E5022C8-0C26-4425-8BB1-F213E582A553}">
      <dgm:prSet/>
      <dgm:spPr/>
      <dgm:t>
        <a:bodyPr/>
        <a:lstStyle/>
        <a:p>
          <a:endParaRPr lang="ru-RU"/>
        </a:p>
      </dgm:t>
    </dgm:pt>
    <dgm:pt modelId="{FA69B885-9FF0-4C5C-B47A-B3015E60F918}">
      <dgm:prSet/>
      <dgm:spPr>
        <a:gradFill flip="none" rotWithShape="1">
          <a:gsLst>
            <a:gs pos="0">
              <a:srgbClr val="8488C4"/>
            </a:gs>
            <a:gs pos="53000">
              <a:srgbClr val="D4DEFF"/>
            </a:gs>
            <a:gs pos="83000">
              <a:srgbClr val="D4DEFF"/>
            </a:gs>
            <a:gs pos="100000">
              <a:srgbClr val="96AB94"/>
            </a:gs>
          </a:gsLst>
          <a:lin ang="16200000" scaled="0"/>
          <a:tileRect/>
        </a:gradFill>
      </dgm:spPr>
      <dgm:t>
        <a:bodyPr/>
        <a:lstStyle/>
        <a:p>
          <a:endParaRPr lang="ru-RU" dirty="0"/>
        </a:p>
      </dgm:t>
    </dgm:pt>
    <dgm:pt modelId="{1AB7129B-7DC2-41C5-BE8E-EDE963A021C5}" type="parTrans" cxnId="{CA43BE04-FB27-4604-B296-64F58278DFC8}">
      <dgm:prSet/>
      <dgm:spPr/>
      <dgm:t>
        <a:bodyPr/>
        <a:lstStyle/>
        <a:p>
          <a:endParaRPr lang="ru-RU"/>
        </a:p>
      </dgm:t>
    </dgm:pt>
    <dgm:pt modelId="{EB82BF2B-F83B-4FCF-8B6C-CDD3E65819FE}" type="sibTrans" cxnId="{CA43BE04-FB27-4604-B296-64F58278DFC8}">
      <dgm:prSet/>
      <dgm:spPr/>
      <dgm:t>
        <a:bodyPr/>
        <a:lstStyle/>
        <a:p>
          <a:endParaRPr lang="ru-RU"/>
        </a:p>
      </dgm:t>
    </dgm:pt>
    <dgm:pt modelId="{9729F796-F43B-4CCF-909C-549FB9CC8FD7}">
      <dgm:prSet/>
      <dgm:spPr>
        <a:gradFill flip="none" rotWithShape="1">
          <a:gsLst>
            <a:gs pos="0">
              <a:srgbClr val="8488C4"/>
            </a:gs>
            <a:gs pos="53000">
              <a:srgbClr val="D4DEFF"/>
            </a:gs>
            <a:gs pos="83000">
              <a:srgbClr val="D4DEFF"/>
            </a:gs>
            <a:gs pos="100000">
              <a:srgbClr val="96AB94"/>
            </a:gs>
          </a:gsLst>
          <a:lin ang="16200000" scaled="0"/>
          <a:tileRect/>
        </a:gradFill>
      </dgm:spPr>
      <dgm:t>
        <a:bodyPr/>
        <a:lstStyle/>
        <a:p>
          <a:endParaRPr lang="ru-RU" dirty="0"/>
        </a:p>
      </dgm:t>
    </dgm:pt>
    <dgm:pt modelId="{D4733D9D-2B86-458F-BC4F-58AAE21AB31C}" type="parTrans" cxnId="{C2FEBCE1-98D8-4F50-AAF5-F9FA5D1BCCC4}">
      <dgm:prSet/>
      <dgm:spPr/>
      <dgm:t>
        <a:bodyPr/>
        <a:lstStyle/>
        <a:p>
          <a:endParaRPr lang="ru-RU"/>
        </a:p>
      </dgm:t>
    </dgm:pt>
    <dgm:pt modelId="{64F41033-B440-4533-A050-BFC282184D3A}" type="sibTrans" cxnId="{C2FEBCE1-98D8-4F50-AAF5-F9FA5D1BCCC4}">
      <dgm:prSet/>
      <dgm:spPr/>
      <dgm:t>
        <a:bodyPr/>
        <a:lstStyle/>
        <a:p>
          <a:endParaRPr lang="ru-RU"/>
        </a:p>
      </dgm:t>
    </dgm:pt>
    <dgm:pt modelId="{3F20DE5B-6EB5-48A9-8A82-BED2184506DC}">
      <dgm:prSet custT="1"/>
      <dgm:spPr>
        <a:gradFill flip="none" rotWithShape="1">
          <a:gsLst>
            <a:gs pos="0">
              <a:srgbClr val="8488C4">
                <a:alpha val="90000"/>
              </a:srgbClr>
            </a:gs>
            <a:gs pos="53000">
              <a:srgbClr val="D4DEFF"/>
            </a:gs>
            <a:gs pos="83000">
              <a:srgbClr val="D4DEFF"/>
            </a:gs>
            <a:gs pos="100000">
              <a:srgbClr val="96AB94"/>
            </a:gs>
          </a:gsLst>
          <a:lin ang="5400000" scaled="1"/>
          <a:tileRect/>
        </a:gradFill>
      </dgm:spPr>
      <dgm:t>
        <a:bodyPr/>
        <a:lstStyle/>
        <a:p>
          <a:r>
            <a:rPr lang="ru-RU" sz="1400" b="1" dirty="0" smtClean="0">
              <a:solidFill>
                <a:schemeClr val="tx1">
                  <a:lumMod val="85000"/>
                  <a:lumOff val="15000"/>
                </a:schemeClr>
              </a:solidFill>
            </a:rPr>
            <a:t>Прогнозе социально-экономического развития города Ржева на 2018 год и на период до 2020 года</a:t>
          </a:r>
          <a:endParaRPr lang="ru-RU" sz="1400" dirty="0"/>
        </a:p>
      </dgm:t>
    </dgm:pt>
    <dgm:pt modelId="{870954E4-B2F3-4370-96EB-743005EBF657}" type="parTrans" cxnId="{B96400C4-2038-40F0-9143-CBFE57F8BA7C}">
      <dgm:prSet/>
      <dgm:spPr/>
      <dgm:t>
        <a:bodyPr/>
        <a:lstStyle/>
        <a:p>
          <a:endParaRPr lang="ru-RU"/>
        </a:p>
      </dgm:t>
    </dgm:pt>
    <dgm:pt modelId="{61D68C80-E481-43BB-9D6C-5AFBA3D94394}" type="sibTrans" cxnId="{B96400C4-2038-40F0-9143-CBFE57F8BA7C}">
      <dgm:prSet/>
      <dgm:spPr/>
      <dgm:t>
        <a:bodyPr/>
        <a:lstStyle/>
        <a:p>
          <a:endParaRPr lang="ru-RU"/>
        </a:p>
      </dgm:t>
    </dgm:pt>
    <dgm:pt modelId="{3BDBDBC2-C587-43C6-9FE4-C32517767A91}">
      <dgm:prSet custT="1"/>
      <dgm:spPr>
        <a:gradFill flip="none" rotWithShape="1">
          <a:gsLst>
            <a:gs pos="0">
              <a:srgbClr val="8488C4">
                <a:alpha val="90000"/>
              </a:srgbClr>
            </a:gs>
            <a:gs pos="53000">
              <a:srgbClr val="D4DEFF"/>
            </a:gs>
            <a:gs pos="83000">
              <a:srgbClr val="D4DEFF"/>
            </a:gs>
            <a:gs pos="100000">
              <a:srgbClr val="96AB94"/>
            </a:gs>
          </a:gsLst>
          <a:lin ang="5400000" scaled="1"/>
          <a:tileRect/>
        </a:gradFill>
      </dgm:spPr>
      <dgm:t>
        <a:bodyPr/>
        <a:lstStyle/>
        <a:p>
          <a:r>
            <a:rPr lang="ru-RU" sz="1400" b="1" dirty="0" smtClean="0">
              <a:solidFill>
                <a:schemeClr val="tx1">
                  <a:lumMod val="85000"/>
                  <a:lumOff val="15000"/>
                </a:schemeClr>
              </a:solidFill>
            </a:rPr>
            <a:t>Основных направлениях бюджетной и налоговой политики города Ржева на 2018-2020 годы</a:t>
          </a:r>
          <a:endParaRPr lang="ru-RU" sz="1400" dirty="0"/>
        </a:p>
      </dgm:t>
    </dgm:pt>
    <dgm:pt modelId="{30E15A5A-1AAF-4D6A-A0FD-70268CD97F96}" type="parTrans" cxnId="{FCFFC957-6339-41E9-A4A4-88380D2F7BDD}">
      <dgm:prSet/>
      <dgm:spPr/>
      <dgm:t>
        <a:bodyPr/>
        <a:lstStyle/>
        <a:p>
          <a:endParaRPr lang="ru-RU"/>
        </a:p>
      </dgm:t>
    </dgm:pt>
    <dgm:pt modelId="{A8FEE126-6641-456E-A08F-144C59717C0B}" type="sibTrans" cxnId="{FCFFC957-6339-41E9-A4A4-88380D2F7BDD}">
      <dgm:prSet/>
      <dgm:spPr/>
      <dgm:t>
        <a:bodyPr/>
        <a:lstStyle/>
        <a:p>
          <a:endParaRPr lang="ru-RU"/>
        </a:p>
      </dgm:t>
    </dgm:pt>
    <dgm:pt modelId="{93056B04-0DA8-4231-B2FC-FFA8D9468064}">
      <dgm:prSet custT="1"/>
      <dgm:spPr>
        <a:gradFill flip="none" rotWithShape="1">
          <a:gsLst>
            <a:gs pos="0">
              <a:srgbClr val="8488C4">
                <a:alpha val="90000"/>
              </a:srgbClr>
            </a:gs>
            <a:gs pos="53000">
              <a:srgbClr val="D4DEFF"/>
            </a:gs>
            <a:gs pos="83000">
              <a:srgbClr val="D4DEFF"/>
            </a:gs>
            <a:gs pos="100000">
              <a:srgbClr val="96AB94"/>
            </a:gs>
          </a:gsLst>
          <a:lin ang="5400000" scaled="1"/>
          <a:tileRect/>
        </a:gradFill>
      </dgm:spPr>
      <dgm:t>
        <a:bodyPr/>
        <a:lstStyle/>
        <a:p>
          <a:r>
            <a:rPr lang="ru-RU" sz="1400" b="1" dirty="0" smtClean="0">
              <a:solidFill>
                <a:schemeClr val="tx1">
                  <a:lumMod val="85000"/>
                  <a:lumOff val="15000"/>
                </a:schemeClr>
              </a:solidFill>
            </a:rPr>
            <a:t>Муниципальных программах города Ржева</a:t>
          </a:r>
          <a:endParaRPr lang="ru-RU" sz="1400" dirty="0"/>
        </a:p>
      </dgm:t>
    </dgm:pt>
    <dgm:pt modelId="{66E64EE0-3527-43B4-8951-93EB6F48AE63}" type="parTrans" cxnId="{7DCB5AD8-BD86-457B-A957-655FF7164783}">
      <dgm:prSet/>
      <dgm:spPr/>
      <dgm:t>
        <a:bodyPr/>
        <a:lstStyle/>
        <a:p>
          <a:endParaRPr lang="ru-RU"/>
        </a:p>
      </dgm:t>
    </dgm:pt>
    <dgm:pt modelId="{235015B0-587D-49B7-876F-F7ABF90230EE}" type="sibTrans" cxnId="{7DCB5AD8-BD86-457B-A957-655FF7164783}">
      <dgm:prSet/>
      <dgm:spPr/>
      <dgm:t>
        <a:bodyPr/>
        <a:lstStyle/>
        <a:p>
          <a:endParaRPr lang="ru-RU"/>
        </a:p>
      </dgm:t>
    </dgm:pt>
    <dgm:pt modelId="{116C0476-81DC-4440-A159-CF1C74D30C7F}">
      <dgm:prSet/>
      <dgm:spPr>
        <a:gradFill flip="none" rotWithShape="1">
          <a:gsLst>
            <a:gs pos="0">
              <a:srgbClr val="8488C4"/>
            </a:gs>
            <a:gs pos="53000">
              <a:srgbClr val="D4DEFF"/>
            </a:gs>
            <a:gs pos="83000">
              <a:srgbClr val="D4DEFF"/>
            </a:gs>
            <a:gs pos="100000">
              <a:srgbClr val="96AB94"/>
            </a:gs>
          </a:gsLst>
          <a:lin ang="16200000" scaled="0"/>
          <a:tileRect/>
        </a:gradFill>
      </dgm:spPr>
      <dgm:t>
        <a:bodyPr/>
        <a:lstStyle/>
        <a:p>
          <a:r>
            <a:rPr lang="ru-RU" dirty="0" smtClean="0"/>
            <a:t/>
          </a:r>
          <a:br>
            <a:rPr lang="ru-RU" dirty="0" smtClean="0"/>
          </a:br>
          <a:endParaRPr lang="ru-RU" dirty="0"/>
        </a:p>
      </dgm:t>
    </dgm:pt>
    <dgm:pt modelId="{31E17FBA-0DEE-43AC-8A98-9FFE7C769F63}" type="sibTrans" cxnId="{83A30304-BDBF-4B64-A140-3186478B8A1D}">
      <dgm:prSet/>
      <dgm:spPr/>
      <dgm:t>
        <a:bodyPr/>
        <a:lstStyle/>
        <a:p>
          <a:endParaRPr lang="ru-RU"/>
        </a:p>
      </dgm:t>
    </dgm:pt>
    <dgm:pt modelId="{F38ADD97-56BE-4BBB-906E-771B9AA50F92}" type="parTrans" cxnId="{83A30304-BDBF-4B64-A140-3186478B8A1D}">
      <dgm:prSet/>
      <dgm:spPr/>
      <dgm:t>
        <a:bodyPr/>
        <a:lstStyle/>
        <a:p>
          <a:endParaRPr lang="ru-RU"/>
        </a:p>
      </dgm:t>
    </dgm:pt>
    <dgm:pt modelId="{531EEEE5-66E6-40BC-B4DD-23186B14D0CC}">
      <dgm:prSet custT="1"/>
      <dgm:spPr>
        <a:gradFill flip="none" rotWithShape="1">
          <a:gsLst>
            <a:gs pos="0">
              <a:srgbClr val="8488C4">
                <a:alpha val="90000"/>
              </a:srgbClr>
            </a:gs>
            <a:gs pos="53000">
              <a:srgbClr val="D4DEFF"/>
            </a:gs>
            <a:gs pos="83000">
              <a:srgbClr val="D4DEFF"/>
            </a:gs>
            <a:gs pos="100000">
              <a:srgbClr val="96AB94"/>
            </a:gs>
          </a:gsLst>
          <a:lin ang="5400000" scaled="1"/>
          <a:tileRect/>
        </a:gradFill>
      </dgm:spPr>
      <dgm:t>
        <a:bodyPr/>
        <a:lstStyle/>
        <a:p>
          <a:r>
            <a:rPr lang="ru-RU" sz="1400" b="1" dirty="0" smtClean="0">
              <a:solidFill>
                <a:srgbClr val="660033"/>
              </a:solidFill>
            </a:rPr>
            <a:t>Основных направлениях бюджетной, налоговой и таможенно-тарифной политики Российской Федерации на 2018 год и плановый период 2019 и 2020 годов</a:t>
          </a:r>
          <a:r>
            <a:rPr lang="ru-RU" sz="1400" dirty="0" smtClean="0"/>
            <a:t> </a:t>
          </a:r>
          <a:endParaRPr lang="ru-RU" sz="1400" dirty="0"/>
        </a:p>
      </dgm:t>
    </dgm:pt>
    <dgm:pt modelId="{73C4FA88-9057-42A8-9BF1-3FF96DE13FDF}" type="parTrans" cxnId="{29627E4D-0A12-441B-9560-F3738392208C}">
      <dgm:prSet/>
      <dgm:spPr/>
      <dgm:t>
        <a:bodyPr/>
        <a:lstStyle/>
        <a:p>
          <a:endParaRPr lang="ru-RU"/>
        </a:p>
      </dgm:t>
    </dgm:pt>
    <dgm:pt modelId="{7B0938B2-BCC3-4182-9EDB-8B0FC9D7C454}" type="sibTrans" cxnId="{29627E4D-0A12-441B-9560-F3738392208C}">
      <dgm:prSet/>
      <dgm:spPr/>
      <dgm:t>
        <a:bodyPr/>
        <a:lstStyle/>
        <a:p>
          <a:endParaRPr lang="ru-RU"/>
        </a:p>
      </dgm:t>
    </dgm:pt>
    <dgm:pt modelId="{2C150A1F-FA08-4669-AFB0-23B428B75254}">
      <dgm:prSet custT="1"/>
      <dgm:spPr>
        <a:gradFill flip="none" rotWithShape="1">
          <a:gsLst>
            <a:gs pos="0">
              <a:srgbClr val="8488C4">
                <a:alpha val="90000"/>
              </a:srgbClr>
            </a:gs>
            <a:gs pos="53000">
              <a:srgbClr val="D4DEFF"/>
            </a:gs>
            <a:gs pos="83000">
              <a:srgbClr val="D4DEFF"/>
            </a:gs>
            <a:gs pos="100000">
              <a:srgbClr val="96AB94"/>
            </a:gs>
          </a:gsLst>
          <a:lin ang="5400000" scaled="0"/>
          <a:tileRect/>
        </a:gradFill>
      </dgm:spPr>
      <dgm:t>
        <a:bodyPr/>
        <a:lstStyle/>
        <a:p>
          <a:r>
            <a:rPr lang="ru-RU" sz="1400" b="1" dirty="0" smtClean="0">
              <a:solidFill>
                <a:srgbClr val="660033"/>
              </a:solidFill>
            </a:rPr>
            <a:t>Положениях послания Президента Российской Федерации Федеральному Собранию Российской Федерации, определяющих бюджетную политику в Российской Федерации</a:t>
          </a:r>
          <a:endParaRPr lang="ru-RU" sz="1400" dirty="0"/>
        </a:p>
      </dgm:t>
    </dgm:pt>
    <dgm:pt modelId="{5E46C049-5AB3-4024-86AE-036803E610E5}" type="parTrans" cxnId="{F57D518E-F3D5-4259-94EA-7188330734C4}">
      <dgm:prSet/>
      <dgm:spPr/>
      <dgm:t>
        <a:bodyPr/>
        <a:lstStyle/>
        <a:p>
          <a:endParaRPr lang="ru-RU"/>
        </a:p>
      </dgm:t>
    </dgm:pt>
    <dgm:pt modelId="{FAB604CC-2D96-4B71-8E3B-5C647690DFF8}" type="sibTrans" cxnId="{F57D518E-F3D5-4259-94EA-7188330734C4}">
      <dgm:prSet/>
      <dgm:spPr/>
      <dgm:t>
        <a:bodyPr/>
        <a:lstStyle/>
        <a:p>
          <a:endParaRPr lang="ru-RU"/>
        </a:p>
      </dgm:t>
    </dgm:pt>
    <dgm:pt modelId="{F385E35F-7953-4923-B5D6-83CECFB15D84}" type="pres">
      <dgm:prSet presAssocID="{108828D5-5B34-4249-B6E8-C6CF21719BAF}" presName="linearFlow" presStyleCnt="0">
        <dgm:presLayoutVars>
          <dgm:dir/>
          <dgm:animLvl val="lvl"/>
          <dgm:resizeHandles val="exact"/>
        </dgm:presLayoutVars>
      </dgm:prSet>
      <dgm:spPr/>
      <dgm:t>
        <a:bodyPr/>
        <a:lstStyle/>
        <a:p>
          <a:endParaRPr lang="ru-RU"/>
        </a:p>
      </dgm:t>
    </dgm:pt>
    <dgm:pt modelId="{9A2E97E1-8460-4630-8C5B-5423252CBD4E}" type="pres">
      <dgm:prSet presAssocID="{77C9B8FB-437D-4C7D-A068-D5048DEC29E5}" presName="composite" presStyleCnt="0"/>
      <dgm:spPr/>
    </dgm:pt>
    <dgm:pt modelId="{B7320329-72DF-4228-8D73-8F89CBAD920F}" type="pres">
      <dgm:prSet presAssocID="{77C9B8FB-437D-4C7D-A068-D5048DEC29E5}" presName="parentText" presStyleLbl="alignNode1" presStyleIdx="0" presStyleCnt="6">
        <dgm:presLayoutVars>
          <dgm:chMax val="1"/>
          <dgm:bulletEnabled val="1"/>
        </dgm:presLayoutVars>
      </dgm:prSet>
      <dgm:spPr/>
      <dgm:t>
        <a:bodyPr/>
        <a:lstStyle/>
        <a:p>
          <a:endParaRPr lang="ru-RU"/>
        </a:p>
      </dgm:t>
    </dgm:pt>
    <dgm:pt modelId="{6ADA53CE-86EF-437A-AD39-179CB1DF1953}" type="pres">
      <dgm:prSet presAssocID="{77C9B8FB-437D-4C7D-A068-D5048DEC29E5}" presName="descendantText" presStyleLbl="alignAcc1" presStyleIdx="0" presStyleCnt="6" custScaleX="98483" custLinFactNeighborX="-169" custLinFactNeighborY="-720">
        <dgm:presLayoutVars>
          <dgm:bulletEnabled val="1"/>
        </dgm:presLayoutVars>
      </dgm:prSet>
      <dgm:spPr/>
      <dgm:t>
        <a:bodyPr/>
        <a:lstStyle/>
        <a:p>
          <a:endParaRPr lang="ru-RU"/>
        </a:p>
      </dgm:t>
    </dgm:pt>
    <dgm:pt modelId="{9CD1260B-DD57-4EB4-8E5C-67670BE9783E}" type="pres">
      <dgm:prSet presAssocID="{2312F7E1-6866-4361-AF69-EF290778FF54}" presName="sp" presStyleCnt="0"/>
      <dgm:spPr/>
    </dgm:pt>
    <dgm:pt modelId="{B6360EDF-DB91-4936-AEBF-5E64E474F240}" type="pres">
      <dgm:prSet presAssocID="{9729F796-F43B-4CCF-909C-549FB9CC8FD7}" presName="composite" presStyleCnt="0"/>
      <dgm:spPr/>
    </dgm:pt>
    <dgm:pt modelId="{6A138C12-E828-460E-B4EA-1E53DFB95D39}" type="pres">
      <dgm:prSet presAssocID="{9729F796-F43B-4CCF-909C-549FB9CC8FD7}" presName="parentText" presStyleLbl="alignNode1" presStyleIdx="1" presStyleCnt="6">
        <dgm:presLayoutVars>
          <dgm:chMax val="1"/>
          <dgm:bulletEnabled val="1"/>
        </dgm:presLayoutVars>
      </dgm:prSet>
      <dgm:spPr/>
      <dgm:t>
        <a:bodyPr/>
        <a:lstStyle/>
        <a:p>
          <a:endParaRPr lang="ru-RU"/>
        </a:p>
      </dgm:t>
    </dgm:pt>
    <dgm:pt modelId="{11119C70-401C-459D-AD73-3DD68FE3033F}" type="pres">
      <dgm:prSet presAssocID="{9729F796-F43B-4CCF-909C-549FB9CC8FD7}" presName="descendantText" presStyleLbl="alignAcc1" presStyleIdx="1" presStyleCnt="6" custScaleX="94435" custLinFactNeighborX="-2024" custLinFactNeighborY="2191">
        <dgm:presLayoutVars>
          <dgm:bulletEnabled val="1"/>
        </dgm:presLayoutVars>
      </dgm:prSet>
      <dgm:spPr/>
      <dgm:t>
        <a:bodyPr/>
        <a:lstStyle/>
        <a:p>
          <a:endParaRPr lang="ru-RU"/>
        </a:p>
      </dgm:t>
    </dgm:pt>
    <dgm:pt modelId="{A07651A9-9558-4606-AB77-DA44871165DA}" type="pres">
      <dgm:prSet presAssocID="{64F41033-B440-4533-A050-BFC282184D3A}" presName="sp" presStyleCnt="0"/>
      <dgm:spPr/>
    </dgm:pt>
    <dgm:pt modelId="{85AF0845-4474-4D49-A917-46D359C5091B}" type="pres">
      <dgm:prSet presAssocID="{116C0476-81DC-4440-A159-CF1C74D30C7F}" presName="composite" presStyleCnt="0"/>
      <dgm:spPr/>
    </dgm:pt>
    <dgm:pt modelId="{61A2D34F-0C79-4E80-9047-BA486B605E68}" type="pres">
      <dgm:prSet presAssocID="{116C0476-81DC-4440-A159-CF1C74D30C7F}" presName="parentText" presStyleLbl="alignNode1" presStyleIdx="2" presStyleCnt="6" custLinFactNeighborX="0" custLinFactNeighborY="-2408">
        <dgm:presLayoutVars>
          <dgm:chMax val="1"/>
          <dgm:bulletEnabled val="1"/>
        </dgm:presLayoutVars>
      </dgm:prSet>
      <dgm:spPr/>
      <dgm:t>
        <a:bodyPr/>
        <a:lstStyle/>
        <a:p>
          <a:endParaRPr lang="ru-RU"/>
        </a:p>
      </dgm:t>
    </dgm:pt>
    <dgm:pt modelId="{7D7BFF06-D498-42AF-A8EF-E5811069134E}" type="pres">
      <dgm:prSet presAssocID="{116C0476-81DC-4440-A159-CF1C74D30C7F}" presName="descendantText" presStyleLbl="alignAcc1" presStyleIdx="2" presStyleCnt="6" custScaleX="90380" custLinFactNeighborX="-4037" custLinFactNeighborY="-6627">
        <dgm:presLayoutVars>
          <dgm:bulletEnabled val="1"/>
        </dgm:presLayoutVars>
      </dgm:prSet>
      <dgm:spPr/>
      <dgm:t>
        <a:bodyPr/>
        <a:lstStyle/>
        <a:p>
          <a:endParaRPr lang="ru-RU"/>
        </a:p>
      </dgm:t>
    </dgm:pt>
    <dgm:pt modelId="{ADABEA8B-F00E-4229-9D97-32551F18BF33}" type="pres">
      <dgm:prSet presAssocID="{31E17FBA-0DEE-43AC-8A98-9FFE7C769F63}" presName="sp" presStyleCnt="0"/>
      <dgm:spPr/>
    </dgm:pt>
    <dgm:pt modelId="{7E85D82A-9DBF-4C92-8C85-5DF6BACA8517}" type="pres">
      <dgm:prSet presAssocID="{3F6F15C1-980A-4F8B-A051-402CFA696EFB}" presName="composite" presStyleCnt="0"/>
      <dgm:spPr/>
    </dgm:pt>
    <dgm:pt modelId="{CC0B24B0-313D-48B1-9661-B8634A9E2799}" type="pres">
      <dgm:prSet presAssocID="{3F6F15C1-980A-4F8B-A051-402CFA696EFB}" presName="parentText" presStyleLbl="alignNode1" presStyleIdx="3" presStyleCnt="6" custLinFactNeighborX="0" custLinFactNeighborY="-2408">
        <dgm:presLayoutVars>
          <dgm:chMax val="1"/>
          <dgm:bulletEnabled val="1"/>
        </dgm:presLayoutVars>
      </dgm:prSet>
      <dgm:spPr/>
      <dgm:t>
        <a:bodyPr/>
        <a:lstStyle/>
        <a:p>
          <a:endParaRPr lang="ru-RU"/>
        </a:p>
      </dgm:t>
    </dgm:pt>
    <dgm:pt modelId="{C1D86A2D-7AA7-4438-9607-0392125BCBC0}" type="pres">
      <dgm:prSet presAssocID="{3F6F15C1-980A-4F8B-A051-402CFA696EFB}" presName="descendantText" presStyleLbl="alignAcc1" presStyleIdx="3" presStyleCnt="6" custScaleX="84985" custLinFactNeighborX="-6685" custLinFactNeighborY="-3717">
        <dgm:presLayoutVars>
          <dgm:bulletEnabled val="1"/>
        </dgm:presLayoutVars>
      </dgm:prSet>
      <dgm:spPr/>
      <dgm:t>
        <a:bodyPr/>
        <a:lstStyle/>
        <a:p>
          <a:endParaRPr lang="ru-RU"/>
        </a:p>
      </dgm:t>
    </dgm:pt>
    <dgm:pt modelId="{66A69280-CF7E-4EDD-94E2-AC9D6DF4D7BC}" type="pres">
      <dgm:prSet presAssocID="{7EAF1BBA-CA98-4FC5-813A-B0827B5877F0}" presName="sp" presStyleCnt="0"/>
      <dgm:spPr/>
    </dgm:pt>
    <dgm:pt modelId="{CAEF7AD1-B203-4CC2-A411-6BB001B92781}" type="pres">
      <dgm:prSet presAssocID="{0F5DB86E-AF6A-4751-9D5C-57780634B98E}" presName="composite" presStyleCnt="0"/>
      <dgm:spPr/>
    </dgm:pt>
    <dgm:pt modelId="{DDDE1B50-5D9A-44CD-8227-F43FDE894BBB}" type="pres">
      <dgm:prSet presAssocID="{0F5DB86E-AF6A-4751-9D5C-57780634B98E}" presName="parentText" presStyleLbl="alignNode1" presStyleIdx="4" presStyleCnt="6">
        <dgm:presLayoutVars>
          <dgm:chMax val="1"/>
          <dgm:bulletEnabled val="1"/>
        </dgm:presLayoutVars>
      </dgm:prSet>
      <dgm:spPr/>
      <dgm:t>
        <a:bodyPr/>
        <a:lstStyle/>
        <a:p>
          <a:endParaRPr lang="ru-RU"/>
        </a:p>
      </dgm:t>
    </dgm:pt>
    <dgm:pt modelId="{EC9EF081-7C22-45D6-A488-6C9739D7EC82}" type="pres">
      <dgm:prSet presAssocID="{0F5DB86E-AF6A-4751-9D5C-57780634B98E}" presName="descendantText" presStyleLbl="alignAcc1" presStyleIdx="4" presStyleCnt="6" custScaleX="82195" custLinFactNeighborX="-8053" custLinFactNeighborY="-806">
        <dgm:presLayoutVars>
          <dgm:bulletEnabled val="1"/>
        </dgm:presLayoutVars>
      </dgm:prSet>
      <dgm:spPr/>
      <dgm:t>
        <a:bodyPr/>
        <a:lstStyle/>
        <a:p>
          <a:endParaRPr lang="ru-RU"/>
        </a:p>
      </dgm:t>
    </dgm:pt>
    <dgm:pt modelId="{097AB95D-9D29-494C-9381-3C2F2CF484C5}" type="pres">
      <dgm:prSet presAssocID="{C31F005A-3CD4-478F-B9D1-059FCADE8DCC}" presName="sp" presStyleCnt="0"/>
      <dgm:spPr/>
    </dgm:pt>
    <dgm:pt modelId="{C1D38BB7-751C-4FE3-A709-1ADFC2D12890}" type="pres">
      <dgm:prSet presAssocID="{FA69B885-9FF0-4C5C-B47A-B3015E60F918}" presName="composite" presStyleCnt="0"/>
      <dgm:spPr/>
    </dgm:pt>
    <dgm:pt modelId="{B375E637-CC5F-40B2-9338-CDC8CDE78731}" type="pres">
      <dgm:prSet presAssocID="{FA69B885-9FF0-4C5C-B47A-B3015E60F918}" presName="parentText" presStyleLbl="alignNode1" presStyleIdx="5" presStyleCnt="6">
        <dgm:presLayoutVars>
          <dgm:chMax val="1"/>
          <dgm:bulletEnabled val="1"/>
        </dgm:presLayoutVars>
      </dgm:prSet>
      <dgm:spPr/>
      <dgm:t>
        <a:bodyPr/>
        <a:lstStyle/>
        <a:p>
          <a:endParaRPr lang="ru-RU"/>
        </a:p>
      </dgm:t>
    </dgm:pt>
    <dgm:pt modelId="{0E07F388-67A7-4ABF-AA71-72F978AD3EC4}" type="pres">
      <dgm:prSet presAssocID="{FA69B885-9FF0-4C5C-B47A-B3015E60F918}" presName="descendantText" presStyleLbl="alignAcc1" presStyleIdx="5" presStyleCnt="6" custScaleX="71863" custLinFactNeighborX="-13096" custLinFactNeighborY="2104">
        <dgm:presLayoutVars>
          <dgm:bulletEnabled val="1"/>
        </dgm:presLayoutVars>
      </dgm:prSet>
      <dgm:spPr/>
      <dgm:t>
        <a:bodyPr/>
        <a:lstStyle/>
        <a:p>
          <a:endParaRPr lang="ru-RU"/>
        </a:p>
      </dgm:t>
    </dgm:pt>
  </dgm:ptLst>
  <dgm:cxnLst>
    <dgm:cxn modelId="{0C10870F-8776-4823-B664-EAB48DCF99CD}" type="presOf" srcId="{108828D5-5B34-4249-B6E8-C6CF21719BAF}" destId="{F385E35F-7953-4923-B5D6-83CECFB15D84}" srcOrd="0" destOrd="0" presId="urn:microsoft.com/office/officeart/2005/8/layout/chevron2"/>
    <dgm:cxn modelId="{7DCB5AD8-BD86-457B-A957-655FF7164783}" srcId="{FA69B885-9FF0-4C5C-B47A-B3015E60F918}" destId="{93056B04-0DA8-4231-B2FC-FFA8D9468064}" srcOrd="0" destOrd="0" parTransId="{66E64EE0-3527-43B4-8951-93EB6F48AE63}" sibTransId="{235015B0-587D-49B7-876F-F7ABF90230EE}"/>
    <dgm:cxn modelId="{0CFA5C61-BB65-49C5-801F-E1E36FAC7088}" type="presOf" srcId="{FA69B885-9FF0-4C5C-B47A-B3015E60F918}" destId="{B375E637-CC5F-40B2-9338-CDC8CDE78731}" srcOrd="0" destOrd="0" presId="urn:microsoft.com/office/officeart/2005/8/layout/chevron2"/>
    <dgm:cxn modelId="{9A3AFBB9-69F8-4A95-9AE8-CEE3587AEB90}" type="presOf" srcId="{9729F796-F43B-4CCF-909C-549FB9CC8FD7}" destId="{6A138C12-E828-460E-B4EA-1E53DFB95D39}" srcOrd="0" destOrd="0" presId="urn:microsoft.com/office/officeart/2005/8/layout/chevron2"/>
    <dgm:cxn modelId="{ADA70C17-FC7A-4E3C-A1EF-AA4695BDD519}" type="presOf" srcId="{3F6F15C1-980A-4F8B-A051-402CFA696EFB}" destId="{CC0B24B0-313D-48B1-9661-B8634A9E2799}" srcOrd="0" destOrd="0" presId="urn:microsoft.com/office/officeart/2005/8/layout/chevron2"/>
    <dgm:cxn modelId="{FCFFC957-6339-41E9-A4A4-88380D2F7BDD}" srcId="{0F5DB86E-AF6A-4751-9D5C-57780634B98E}" destId="{3BDBDBC2-C587-43C6-9FE4-C32517767A91}" srcOrd="0" destOrd="0" parTransId="{30E15A5A-1AAF-4D6A-A0FD-70268CD97F96}" sibTransId="{A8FEE126-6641-456E-A08F-144C59717C0B}"/>
    <dgm:cxn modelId="{7E5022C8-0C26-4425-8BB1-F213E582A553}" srcId="{108828D5-5B34-4249-B6E8-C6CF21719BAF}" destId="{0F5DB86E-AF6A-4751-9D5C-57780634B98E}" srcOrd="4" destOrd="0" parTransId="{02EF0F77-A24F-4D19-8A30-B3F8BD08C6FA}" sibTransId="{C31F005A-3CD4-478F-B9D1-059FCADE8DCC}"/>
    <dgm:cxn modelId="{83A30304-BDBF-4B64-A140-3186478B8A1D}" srcId="{108828D5-5B34-4249-B6E8-C6CF21719BAF}" destId="{116C0476-81DC-4440-A159-CF1C74D30C7F}" srcOrd="2" destOrd="0" parTransId="{F38ADD97-56BE-4BBB-906E-771B9AA50F92}" sibTransId="{31E17FBA-0DEE-43AC-8A98-9FFE7C769F63}"/>
    <dgm:cxn modelId="{C2FEBCE1-98D8-4F50-AAF5-F9FA5D1BCCC4}" srcId="{108828D5-5B34-4249-B6E8-C6CF21719BAF}" destId="{9729F796-F43B-4CCF-909C-549FB9CC8FD7}" srcOrd="1" destOrd="0" parTransId="{D4733D9D-2B86-458F-BC4F-58AAE21AB31C}" sibTransId="{64F41033-B440-4533-A050-BFC282184D3A}"/>
    <dgm:cxn modelId="{45633372-82FA-4FE4-B717-E936AD9BA77F}" srcId="{108828D5-5B34-4249-B6E8-C6CF21719BAF}" destId="{3F6F15C1-980A-4F8B-A051-402CFA696EFB}" srcOrd="3" destOrd="0" parTransId="{6DA0F47C-DAAD-476D-912C-6646504034D8}" sibTransId="{7EAF1BBA-CA98-4FC5-813A-B0827B5877F0}"/>
    <dgm:cxn modelId="{C9E9C923-EFC5-40BE-A968-520C10858FEE}" type="presOf" srcId="{116C0476-81DC-4440-A159-CF1C74D30C7F}" destId="{61A2D34F-0C79-4E80-9047-BA486B605E68}" srcOrd="0" destOrd="0" presId="urn:microsoft.com/office/officeart/2005/8/layout/chevron2"/>
    <dgm:cxn modelId="{57410577-8FBF-4348-991F-C60597B063CC}" type="presOf" srcId="{0F5DB86E-AF6A-4751-9D5C-57780634B98E}" destId="{DDDE1B50-5D9A-44CD-8227-F43FDE894BBB}" srcOrd="0" destOrd="0" presId="urn:microsoft.com/office/officeart/2005/8/layout/chevron2"/>
    <dgm:cxn modelId="{29627E4D-0A12-441B-9560-F3738392208C}" srcId="{9729F796-F43B-4CCF-909C-549FB9CC8FD7}" destId="{531EEEE5-66E6-40BC-B4DD-23186B14D0CC}" srcOrd="0" destOrd="0" parTransId="{73C4FA88-9057-42A8-9BF1-3FF96DE13FDF}" sibTransId="{7B0938B2-BCC3-4182-9EDB-8B0FC9D7C454}"/>
    <dgm:cxn modelId="{E956956B-1D63-40A9-86F8-F84C4FAF37A7}" srcId="{108828D5-5B34-4249-B6E8-C6CF21719BAF}" destId="{77C9B8FB-437D-4C7D-A068-D5048DEC29E5}" srcOrd="0" destOrd="0" parTransId="{464301BC-5108-434B-87A6-8CDB5DAAB3F1}" sibTransId="{2312F7E1-6866-4361-AF69-EF290778FF54}"/>
    <dgm:cxn modelId="{BDBA2465-79D6-42D2-84CA-7BB14A3C83B3}" type="presOf" srcId="{2C150A1F-FA08-4669-AFB0-23B428B75254}" destId="{6ADA53CE-86EF-437A-AD39-179CB1DF1953}" srcOrd="0" destOrd="0" presId="urn:microsoft.com/office/officeart/2005/8/layout/chevron2"/>
    <dgm:cxn modelId="{2281E525-BBF0-408E-B4D7-BF3A2709CA2D}" srcId="{116C0476-81DC-4440-A159-CF1C74D30C7F}" destId="{7E7BE035-539F-47A9-AD92-420FDC5C21A6}" srcOrd="0" destOrd="0" parTransId="{D4AF8AF2-CB99-48E5-909A-3F357D201815}" sibTransId="{5C0AE2C0-6EA1-4D54-B090-D46761D58ADB}"/>
    <dgm:cxn modelId="{CA43BE04-FB27-4604-B296-64F58278DFC8}" srcId="{108828D5-5B34-4249-B6E8-C6CF21719BAF}" destId="{FA69B885-9FF0-4C5C-B47A-B3015E60F918}" srcOrd="5" destOrd="0" parTransId="{1AB7129B-7DC2-41C5-BE8E-EDE963A021C5}" sibTransId="{EB82BF2B-F83B-4FCF-8B6C-CDD3E65819FE}"/>
    <dgm:cxn modelId="{F57D518E-F3D5-4259-94EA-7188330734C4}" srcId="{77C9B8FB-437D-4C7D-A068-D5048DEC29E5}" destId="{2C150A1F-FA08-4669-AFB0-23B428B75254}" srcOrd="0" destOrd="0" parTransId="{5E46C049-5AB3-4024-86AE-036803E610E5}" sibTransId="{FAB604CC-2D96-4B71-8E3B-5C647690DFF8}"/>
    <dgm:cxn modelId="{17479B9C-1BC6-484C-8C69-7A64D3A4DE51}" type="presOf" srcId="{7E7BE035-539F-47A9-AD92-420FDC5C21A6}" destId="{7D7BFF06-D498-42AF-A8EF-E5811069134E}" srcOrd="0" destOrd="0" presId="urn:microsoft.com/office/officeart/2005/8/layout/chevron2"/>
    <dgm:cxn modelId="{74DC0DC3-179F-4D97-B128-A532950D8F92}" type="presOf" srcId="{93056B04-0DA8-4231-B2FC-FFA8D9468064}" destId="{0E07F388-67A7-4ABF-AA71-72F978AD3EC4}" srcOrd="0" destOrd="0" presId="urn:microsoft.com/office/officeart/2005/8/layout/chevron2"/>
    <dgm:cxn modelId="{7804E81A-7477-4F68-ACBE-FB718DCA374A}" type="presOf" srcId="{3F20DE5B-6EB5-48A9-8A82-BED2184506DC}" destId="{C1D86A2D-7AA7-4438-9607-0392125BCBC0}" srcOrd="0" destOrd="0" presId="urn:microsoft.com/office/officeart/2005/8/layout/chevron2"/>
    <dgm:cxn modelId="{896E52D1-9E22-4BDD-9923-47B2E88A9A84}" type="presOf" srcId="{3BDBDBC2-C587-43C6-9FE4-C32517767A91}" destId="{EC9EF081-7C22-45D6-A488-6C9739D7EC82}" srcOrd="0" destOrd="0" presId="urn:microsoft.com/office/officeart/2005/8/layout/chevron2"/>
    <dgm:cxn modelId="{7E136F0C-5F33-4E9B-948C-20E17A722C40}" type="presOf" srcId="{531EEEE5-66E6-40BC-B4DD-23186B14D0CC}" destId="{11119C70-401C-459D-AD73-3DD68FE3033F}" srcOrd="0" destOrd="0" presId="urn:microsoft.com/office/officeart/2005/8/layout/chevron2"/>
    <dgm:cxn modelId="{B96400C4-2038-40F0-9143-CBFE57F8BA7C}" srcId="{3F6F15C1-980A-4F8B-A051-402CFA696EFB}" destId="{3F20DE5B-6EB5-48A9-8A82-BED2184506DC}" srcOrd="0" destOrd="0" parTransId="{870954E4-B2F3-4370-96EB-743005EBF657}" sibTransId="{61D68C80-E481-43BB-9D6C-5AFBA3D94394}"/>
    <dgm:cxn modelId="{16412CD0-7863-4DA3-864E-7D5C846CD5DC}" type="presOf" srcId="{77C9B8FB-437D-4C7D-A068-D5048DEC29E5}" destId="{B7320329-72DF-4228-8D73-8F89CBAD920F}" srcOrd="0" destOrd="0" presId="urn:microsoft.com/office/officeart/2005/8/layout/chevron2"/>
    <dgm:cxn modelId="{4F1FBF04-C658-4AB8-B843-3F0CF9DF7090}" type="presParOf" srcId="{F385E35F-7953-4923-B5D6-83CECFB15D84}" destId="{9A2E97E1-8460-4630-8C5B-5423252CBD4E}" srcOrd="0" destOrd="0" presId="urn:microsoft.com/office/officeart/2005/8/layout/chevron2"/>
    <dgm:cxn modelId="{B1107A77-9B9D-44C5-BED4-5425457D434B}" type="presParOf" srcId="{9A2E97E1-8460-4630-8C5B-5423252CBD4E}" destId="{B7320329-72DF-4228-8D73-8F89CBAD920F}" srcOrd="0" destOrd="0" presId="urn:microsoft.com/office/officeart/2005/8/layout/chevron2"/>
    <dgm:cxn modelId="{C5C01BFA-9DA3-4373-BA78-D15B7DA83C97}" type="presParOf" srcId="{9A2E97E1-8460-4630-8C5B-5423252CBD4E}" destId="{6ADA53CE-86EF-437A-AD39-179CB1DF1953}" srcOrd="1" destOrd="0" presId="urn:microsoft.com/office/officeart/2005/8/layout/chevron2"/>
    <dgm:cxn modelId="{47089300-EC1A-4BB8-A4FE-0EDE4CD9AD7C}" type="presParOf" srcId="{F385E35F-7953-4923-B5D6-83CECFB15D84}" destId="{9CD1260B-DD57-4EB4-8E5C-67670BE9783E}" srcOrd="1" destOrd="0" presId="urn:microsoft.com/office/officeart/2005/8/layout/chevron2"/>
    <dgm:cxn modelId="{25BE7AA8-6F1A-4464-982B-53F23896A466}" type="presParOf" srcId="{F385E35F-7953-4923-B5D6-83CECFB15D84}" destId="{B6360EDF-DB91-4936-AEBF-5E64E474F240}" srcOrd="2" destOrd="0" presId="urn:microsoft.com/office/officeart/2005/8/layout/chevron2"/>
    <dgm:cxn modelId="{68EC5902-605D-4C6D-9650-19DABF90590E}" type="presParOf" srcId="{B6360EDF-DB91-4936-AEBF-5E64E474F240}" destId="{6A138C12-E828-460E-B4EA-1E53DFB95D39}" srcOrd="0" destOrd="0" presId="urn:microsoft.com/office/officeart/2005/8/layout/chevron2"/>
    <dgm:cxn modelId="{A9EF9B0A-3F07-43BC-AC99-89B3964CD5C8}" type="presParOf" srcId="{B6360EDF-DB91-4936-AEBF-5E64E474F240}" destId="{11119C70-401C-459D-AD73-3DD68FE3033F}" srcOrd="1" destOrd="0" presId="urn:microsoft.com/office/officeart/2005/8/layout/chevron2"/>
    <dgm:cxn modelId="{CA1A1F04-C935-4E26-947B-95DB8B0CAD50}" type="presParOf" srcId="{F385E35F-7953-4923-B5D6-83CECFB15D84}" destId="{A07651A9-9558-4606-AB77-DA44871165DA}" srcOrd="3" destOrd="0" presId="urn:microsoft.com/office/officeart/2005/8/layout/chevron2"/>
    <dgm:cxn modelId="{642A2A4B-EC30-465B-9ED8-FFFA27696045}" type="presParOf" srcId="{F385E35F-7953-4923-B5D6-83CECFB15D84}" destId="{85AF0845-4474-4D49-A917-46D359C5091B}" srcOrd="4" destOrd="0" presId="urn:microsoft.com/office/officeart/2005/8/layout/chevron2"/>
    <dgm:cxn modelId="{B801CF7B-0336-48D2-837D-9D21EA8962AD}" type="presParOf" srcId="{85AF0845-4474-4D49-A917-46D359C5091B}" destId="{61A2D34F-0C79-4E80-9047-BA486B605E68}" srcOrd="0" destOrd="0" presId="urn:microsoft.com/office/officeart/2005/8/layout/chevron2"/>
    <dgm:cxn modelId="{852D0AA4-1322-49A6-9C54-AFF54ADEA889}" type="presParOf" srcId="{85AF0845-4474-4D49-A917-46D359C5091B}" destId="{7D7BFF06-D498-42AF-A8EF-E5811069134E}" srcOrd="1" destOrd="0" presId="urn:microsoft.com/office/officeart/2005/8/layout/chevron2"/>
    <dgm:cxn modelId="{6FCA9FB4-25B7-43C1-AFA9-078150F0ED7F}" type="presParOf" srcId="{F385E35F-7953-4923-B5D6-83CECFB15D84}" destId="{ADABEA8B-F00E-4229-9D97-32551F18BF33}" srcOrd="5" destOrd="0" presId="urn:microsoft.com/office/officeart/2005/8/layout/chevron2"/>
    <dgm:cxn modelId="{E7DB9FFC-29C6-4291-A7FF-71345DBB7789}" type="presParOf" srcId="{F385E35F-7953-4923-B5D6-83CECFB15D84}" destId="{7E85D82A-9DBF-4C92-8C85-5DF6BACA8517}" srcOrd="6" destOrd="0" presId="urn:microsoft.com/office/officeart/2005/8/layout/chevron2"/>
    <dgm:cxn modelId="{E7B5B816-8D75-4B7D-9BB9-AF169A700B65}" type="presParOf" srcId="{7E85D82A-9DBF-4C92-8C85-5DF6BACA8517}" destId="{CC0B24B0-313D-48B1-9661-B8634A9E2799}" srcOrd="0" destOrd="0" presId="urn:microsoft.com/office/officeart/2005/8/layout/chevron2"/>
    <dgm:cxn modelId="{EF16B3F2-9136-4FC5-81BB-6740987632DF}" type="presParOf" srcId="{7E85D82A-9DBF-4C92-8C85-5DF6BACA8517}" destId="{C1D86A2D-7AA7-4438-9607-0392125BCBC0}" srcOrd="1" destOrd="0" presId="urn:microsoft.com/office/officeart/2005/8/layout/chevron2"/>
    <dgm:cxn modelId="{086C2CAE-FC45-4642-9B62-EFAD7DF4AF31}" type="presParOf" srcId="{F385E35F-7953-4923-B5D6-83CECFB15D84}" destId="{66A69280-CF7E-4EDD-94E2-AC9D6DF4D7BC}" srcOrd="7" destOrd="0" presId="urn:microsoft.com/office/officeart/2005/8/layout/chevron2"/>
    <dgm:cxn modelId="{675FC3F2-0C59-4909-8D48-66C0AB93C59B}" type="presParOf" srcId="{F385E35F-7953-4923-B5D6-83CECFB15D84}" destId="{CAEF7AD1-B203-4CC2-A411-6BB001B92781}" srcOrd="8" destOrd="0" presId="urn:microsoft.com/office/officeart/2005/8/layout/chevron2"/>
    <dgm:cxn modelId="{96DEE7AC-1D8D-4137-9652-5A45BCCB3BEF}" type="presParOf" srcId="{CAEF7AD1-B203-4CC2-A411-6BB001B92781}" destId="{DDDE1B50-5D9A-44CD-8227-F43FDE894BBB}" srcOrd="0" destOrd="0" presId="urn:microsoft.com/office/officeart/2005/8/layout/chevron2"/>
    <dgm:cxn modelId="{C9D6E59C-11ED-4F5C-8509-F4D07A9BC81C}" type="presParOf" srcId="{CAEF7AD1-B203-4CC2-A411-6BB001B92781}" destId="{EC9EF081-7C22-45D6-A488-6C9739D7EC82}" srcOrd="1" destOrd="0" presId="urn:microsoft.com/office/officeart/2005/8/layout/chevron2"/>
    <dgm:cxn modelId="{D15764AF-BA59-4F67-AE9D-3C028814667E}" type="presParOf" srcId="{F385E35F-7953-4923-B5D6-83CECFB15D84}" destId="{097AB95D-9D29-494C-9381-3C2F2CF484C5}" srcOrd="9" destOrd="0" presId="urn:microsoft.com/office/officeart/2005/8/layout/chevron2"/>
    <dgm:cxn modelId="{92D4D394-4845-4805-B5A7-B2C7C63DCE80}" type="presParOf" srcId="{F385E35F-7953-4923-B5D6-83CECFB15D84}" destId="{C1D38BB7-751C-4FE3-A709-1ADFC2D12890}" srcOrd="10" destOrd="0" presId="urn:microsoft.com/office/officeart/2005/8/layout/chevron2"/>
    <dgm:cxn modelId="{5CCB6164-4B5D-4B55-9BD9-A540E84D727C}" type="presParOf" srcId="{C1D38BB7-751C-4FE3-A709-1ADFC2D12890}" destId="{B375E637-CC5F-40B2-9338-CDC8CDE78731}" srcOrd="0" destOrd="0" presId="urn:microsoft.com/office/officeart/2005/8/layout/chevron2"/>
    <dgm:cxn modelId="{9389D07B-D76C-42DA-91E0-D83E402D4437}" type="presParOf" srcId="{C1D38BB7-751C-4FE3-A709-1ADFC2D12890}" destId="{0E07F388-67A7-4ABF-AA71-72F978AD3EC4}" srcOrd="1" destOrd="0" presId="urn:microsoft.com/office/officeart/2005/8/layout/chevron2"/>
  </dgm:cxnLst>
  <dgm:bg/>
  <dgm:whole/>
</dgm:dataModel>
</file>

<file path=ppt/diagrams/data10.xml><?xml version="1.0" encoding="utf-8"?>
<dgm:dataModel xmlns:dgm="http://schemas.openxmlformats.org/drawingml/2006/diagram" xmlns:a="http://schemas.openxmlformats.org/drawingml/2006/main">
  <dgm:ptLst>
    <dgm:pt modelId="{2D42C910-5303-4EB1-83D7-D77956B536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27060A84-975B-4C70-825B-F88EA8049C10}">
      <dgm:prSet custT="1"/>
      <dgm:spPr>
        <a:gradFill flip="none" rotWithShape="1">
          <a:gsLst>
            <a:gs pos="96000">
              <a:srgbClr val="D6B19C">
                <a:alpha val="73000"/>
              </a:srgbClr>
            </a:gs>
            <a:gs pos="30000">
              <a:srgbClr val="D49E6C"/>
            </a:gs>
            <a:gs pos="70000">
              <a:srgbClr val="A65528"/>
            </a:gs>
            <a:gs pos="100000">
              <a:srgbClr val="663012"/>
            </a:gs>
          </a:gsLst>
          <a:lin ang="0" scaled="1"/>
          <a:tileRect/>
        </a:gradFill>
      </dgm:spPr>
      <dgm:t>
        <a:bodyPr/>
        <a:lstStyle/>
        <a:p>
          <a:pPr algn="l"/>
          <a:r>
            <a:rPr lang="ru-RU" sz="1200" dirty="0" smtClean="0">
              <a:solidFill>
                <a:schemeClr val="tx1"/>
              </a:solidFill>
            </a:rPr>
            <a:t>создание условий для гражданского становления, эффективной социализации и самореализации молодых граждан; продвижение города Ржева Тверской области на туристском рынке, обеспечивающее позитивный имидж и узнаваемость города Ржева Тверской области</a:t>
          </a:r>
          <a:endParaRPr lang="ru-RU" sz="1200" dirty="0">
            <a:solidFill>
              <a:schemeClr val="tx1"/>
            </a:solidFill>
          </a:endParaRPr>
        </a:p>
      </dgm:t>
    </dgm:pt>
    <dgm:pt modelId="{F9FD5950-21F7-495F-974F-7555F1B45A6C}" type="parTrans" cxnId="{0E388DAF-8AA2-49D6-8513-750162C006D4}">
      <dgm:prSet/>
      <dgm:spPr/>
      <dgm:t>
        <a:bodyPr/>
        <a:lstStyle/>
        <a:p>
          <a:endParaRPr lang="ru-RU"/>
        </a:p>
      </dgm:t>
    </dgm:pt>
    <dgm:pt modelId="{2150C6F5-6AAD-4A47-B613-A57EE60AF21B}" type="sibTrans" cxnId="{0E388DAF-8AA2-49D6-8513-750162C006D4}">
      <dgm:prSet/>
      <dgm:spPr/>
      <dgm:t>
        <a:bodyPr/>
        <a:lstStyle/>
        <a:p>
          <a:endParaRPr lang="ru-RU"/>
        </a:p>
      </dgm:t>
    </dgm:pt>
    <dgm:pt modelId="{D0AFBA19-E74A-4843-8A30-FACAA9FA3BFE}" type="pres">
      <dgm:prSet presAssocID="{2D42C910-5303-4EB1-83D7-D77956B53687}" presName="Name0" presStyleCnt="0">
        <dgm:presLayoutVars>
          <dgm:chPref val="3"/>
          <dgm:dir/>
          <dgm:animLvl val="lvl"/>
          <dgm:resizeHandles/>
        </dgm:presLayoutVars>
      </dgm:prSet>
      <dgm:spPr/>
      <dgm:t>
        <a:bodyPr/>
        <a:lstStyle/>
        <a:p>
          <a:endParaRPr lang="ru-RU"/>
        </a:p>
      </dgm:t>
    </dgm:pt>
    <dgm:pt modelId="{E5E5C6C7-54DF-439D-B696-103F86E07361}" type="pres">
      <dgm:prSet presAssocID="{27060A84-975B-4C70-825B-F88EA8049C10}" presName="horFlow" presStyleCnt="0"/>
      <dgm:spPr/>
    </dgm:pt>
    <dgm:pt modelId="{2B89294E-4D87-43B1-9E24-31DDCD1EB4EC}" type="pres">
      <dgm:prSet presAssocID="{27060A84-975B-4C70-825B-F88EA8049C10}" presName="bigChev" presStyleLbl="node1" presStyleIdx="0" presStyleCnt="1" custScaleX="520688" custScaleY="134310"/>
      <dgm:spPr/>
      <dgm:t>
        <a:bodyPr/>
        <a:lstStyle/>
        <a:p>
          <a:endParaRPr lang="ru-RU"/>
        </a:p>
      </dgm:t>
    </dgm:pt>
  </dgm:ptLst>
  <dgm:cxnLst>
    <dgm:cxn modelId="{58426D73-420B-42FF-A0CE-0F271FD4DD4E}" type="presOf" srcId="{27060A84-975B-4C70-825B-F88EA8049C10}" destId="{2B89294E-4D87-43B1-9E24-31DDCD1EB4EC}" srcOrd="0" destOrd="0" presId="urn:microsoft.com/office/officeart/2005/8/layout/lProcess3"/>
    <dgm:cxn modelId="{349FB49E-BB47-4B01-AE8D-981DA630DE25}" type="presOf" srcId="{2D42C910-5303-4EB1-83D7-D77956B53687}" destId="{D0AFBA19-E74A-4843-8A30-FACAA9FA3BFE}" srcOrd="0" destOrd="0" presId="urn:microsoft.com/office/officeart/2005/8/layout/lProcess3"/>
    <dgm:cxn modelId="{0E388DAF-8AA2-49D6-8513-750162C006D4}" srcId="{2D42C910-5303-4EB1-83D7-D77956B53687}" destId="{27060A84-975B-4C70-825B-F88EA8049C10}" srcOrd="0" destOrd="0" parTransId="{F9FD5950-21F7-495F-974F-7555F1B45A6C}" sibTransId="{2150C6F5-6AAD-4A47-B613-A57EE60AF21B}"/>
    <dgm:cxn modelId="{AB8A27F4-F76B-4E2D-BDE9-D7B23291F400}" type="presParOf" srcId="{D0AFBA19-E74A-4843-8A30-FACAA9FA3BFE}" destId="{E5E5C6C7-54DF-439D-B696-103F86E07361}" srcOrd="0" destOrd="0" presId="urn:microsoft.com/office/officeart/2005/8/layout/lProcess3"/>
    <dgm:cxn modelId="{A873913D-1E73-484D-BBDB-588E8DB7418B}" type="presParOf" srcId="{E5E5C6C7-54DF-439D-B696-103F86E07361}" destId="{2B89294E-4D87-43B1-9E24-31DDCD1EB4EC}" srcOrd="0" destOrd="0" presId="urn:microsoft.com/office/officeart/2005/8/layout/lProcess3"/>
  </dgm:cxnLst>
  <dgm:bg/>
  <dgm:whole/>
</dgm:dataModel>
</file>

<file path=ppt/diagrams/data11.xml><?xml version="1.0" encoding="utf-8"?>
<dgm:dataModel xmlns:dgm="http://schemas.openxmlformats.org/drawingml/2006/diagram" xmlns:a="http://schemas.openxmlformats.org/drawingml/2006/main">
  <dgm:ptLst>
    <dgm:pt modelId="{2D42C910-5303-4EB1-83D7-D77956B536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54209895-C1AD-47C6-AC7D-03367937B3B1}">
      <dgm:prSet/>
      <dgm:spPr>
        <a:gradFill rotWithShape="0">
          <a:gsLst>
            <a:gs pos="0">
              <a:srgbClr val="D6B19C"/>
            </a:gs>
            <a:gs pos="30000">
              <a:srgbClr val="D49E6C"/>
            </a:gs>
            <a:gs pos="70000">
              <a:srgbClr val="A65528"/>
            </a:gs>
            <a:gs pos="100000">
              <a:srgbClr val="663012"/>
            </a:gs>
          </a:gsLst>
          <a:lin ang="5400000" scaled="0"/>
        </a:gradFill>
      </dgm:spPr>
      <dgm:t>
        <a:bodyPr/>
        <a:lstStyle/>
        <a:p>
          <a:pPr algn="l"/>
          <a:r>
            <a:rPr lang="ru-RU" dirty="0" smtClean="0">
              <a:solidFill>
                <a:schemeClr val="tx1"/>
              </a:solidFill>
            </a:rPr>
            <a:t>повышение эффективности использования муниципального имущества города Ржева Тверской области на основе рыночных механизмов управления имуществом; повышение эффективности распоряжения и использования земель, находящихся в муниципальной собственности города Ржева Тверской области, а также земель, государственная собственность на которые не разграничена, расположенных на территории города Ржева Тверской области</a:t>
          </a:r>
          <a:endParaRPr lang="ru-RU" dirty="0">
            <a:solidFill>
              <a:schemeClr val="tx1"/>
            </a:solidFill>
          </a:endParaRPr>
        </a:p>
      </dgm:t>
    </dgm:pt>
    <dgm:pt modelId="{38F4A867-6F5B-4E0E-8780-06EA85F518BF}" type="parTrans" cxnId="{3A14FD46-9873-4153-8148-7A22529296B3}">
      <dgm:prSet/>
      <dgm:spPr/>
      <dgm:t>
        <a:bodyPr/>
        <a:lstStyle/>
        <a:p>
          <a:endParaRPr lang="ru-RU"/>
        </a:p>
      </dgm:t>
    </dgm:pt>
    <dgm:pt modelId="{9C53A4F8-56C7-4A2D-930A-5EAFEFA1D66F}" type="sibTrans" cxnId="{3A14FD46-9873-4153-8148-7A22529296B3}">
      <dgm:prSet/>
      <dgm:spPr/>
      <dgm:t>
        <a:bodyPr/>
        <a:lstStyle/>
        <a:p>
          <a:endParaRPr lang="ru-RU"/>
        </a:p>
      </dgm:t>
    </dgm:pt>
    <dgm:pt modelId="{D0AFBA19-E74A-4843-8A30-FACAA9FA3BFE}" type="pres">
      <dgm:prSet presAssocID="{2D42C910-5303-4EB1-83D7-D77956B53687}" presName="Name0" presStyleCnt="0">
        <dgm:presLayoutVars>
          <dgm:chPref val="3"/>
          <dgm:dir/>
          <dgm:animLvl val="lvl"/>
          <dgm:resizeHandles/>
        </dgm:presLayoutVars>
      </dgm:prSet>
      <dgm:spPr/>
      <dgm:t>
        <a:bodyPr/>
        <a:lstStyle/>
        <a:p>
          <a:endParaRPr lang="ru-RU"/>
        </a:p>
      </dgm:t>
    </dgm:pt>
    <dgm:pt modelId="{3F7B9985-FDEF-4D3A-A685-E91C6A26BE84}" type="pres">
      <dgm:prSet presAssocID="{54209895-C1AD-47C6-AC7D-03367937B3B1}" presName="horFlow" presStyleCnt="0"/>
      <dgm:spPr/>
    </dgm:pt>
    <dgm:pt modelId="{FCA9980F-0E8C-414D-8A40-AC10296159B5}" type="pres">
      <dgm:prSet presAssocID="{54209895-C1AD-47C6-AC7D-03367937B3B1}" presName="bigChev" presStyleLbl="node1" presStyleIdx="0" presStyleCnt="1" custScaleX="555014" custScaleY="186211"/>
      <dgm:spPr/>
      <dgm:t>
        <a:bodyPr/>
        <a:lstStyle/>
        <a:p>
          <a:endParaRPr lang="ru-RU"/>
        </a:p>
      </dgm:t>
    </dgm:pt>
  </dgm:ptLst>
  <dgm:cxnLst>
    <dgm:cxn modelId="{DE3E58A5-A886-45F9-A210-2866616DD502}" type="presOf" srcId="{54209895-C1AD-47C6-AC7D-03367937B3B1}" destId="{FCA9980F-0E8C-414D-8A40-AC10296159B5}" srcOrd="0" destOrd="0" presId="urn:microsoft.com/office/officeart/2005/8/layout/lProcess3"/>
    <dgm:cxn modelId="{3A14FD46-9873-4153-8148-7A22529296B3}" srcId="{2D42C910-5303-4EB1-83D7-D77956B53687}" destId="{54209895-C1AD-47C6-AC7D-03367937B3B1}" srcOrd="0" destOrd="0" parTransId="{38F4A867-6F5B-4E0E-8780-06EA85F518BF}" sibTransId="{9C53A4F8-56C7-4A2D-930A-5EAFEFA1D66F}"/>
    <dgm:cxn modelId="{35D6AA53-746C-4247-949C-859697628016}" type="presOf" srcId="{2D42C910-5303-4EB1-83D7-D77956B53687}" destId="{D0AFBA19-E74A-4843-8A30-FACAA9FA3BFE}" srcOrd="0" destOrd="0" presId="urn:microsoft.com/office/officeart/2005/8/layout/lProcess3"/>
    <dgm:cxn modelId="{AE33818A-4D90-46AA-A701-26067B93819D}" type="presParOf" srcId="{D0AFBA19-E74A-4843-8A30-FACAA9FA3BFE}" destId="{3F7B9985-FDEF-4D3A-A685-E91C6A26BE84}" srcOrd="0" destOrd="0" presId="urn:microsoft.com/office/officeart/2005/8/layout/lProcess3"/>
    <dgm:cxn modelId="{79FA5F06-8785-45F5-AAD1-9B8338CFB18D}" type="presParOf" srcId="{3F7B9985-FDEF-4D3A-A685-E91C6A26BE84}" destId="{FCA9980F-0E8C-414D-8A40-AC10296159B5}" srcOrd="0" destOrd="0" presId="urn:microsoft.com/office/officeart/2005/8/layout/lProcess3"/>
  </dgm:cxnLst>
  <dgm:bg/>
  <dgm:whole/>
</dgm:dataModel>
</file>

<file path=ppt/diagrams/data12.xml><?xml version="1.0" encoding="utf-8"?>
<dgm:dataModel xmlns:dgm="http://schemas.openxmlformats.org/drawingml/2006/diagram" xmlns:a="http://schemas.openxmlformats.org/drawingml/2006/main">
  <dgm:ptLst>
    <dgm:pt modelId="{2D42C910-5303-4EB1-83D7-D77956B536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B20B1E58-5A0E-45F6-BB23-7EA80BC4C3E2}">
      <dgm:prSet custT="1"/>
      <dgm:spPr>
        <a:gradFill rotWithShape="0">
          <a:gsLst>
            <a:gs pos="100000">
              <a:srgbClr val="D6B19C">
                <a:alpha val="50000"/>
              </a:srgbClr>
            </a:gs>
            <a:gs pos="30000">
              <a:srgbClr val="D49E6C"/>
            </a:gs>
            <a:gs pos="70000">
              <a:srgbClr val="A65528"/>
            </a:gs>
            <a:gs pos="100000">
              <a:srgbClr val="663012"/>
            </a:gs>
          </a:gsLst>
          <a:lin ang="0" scaled="0"/>
        </a:gradFill>
        <a:ln>
          <a:solidFill>
            <a:srgbClr val="FFC000"/>
          </a:solidFill>
        </a:ln>
      </dgm:spPr>
      <dgm:t>
        <a:bodyPr/>
        <a:lstStyle/>
        <a:p>
          <a:pPr marL="0" algn="l" defTabSz="914400" rtl="0" eaLnBrk="1" latinLnBrk="0" hangingPunct="1"/>
          <a:r>
            <a:rPr lang="ru-RU" sz="1200" b="0" kern="1200" dirty="0" smtClean="0">
              <a:solidFill>
                <a:schemeClr val="tx1"/>
              </a:solidFill>
              <a:latin typeface="+mn-lt"/>
              <a:ea typeface="+mn-ea"/>
              <a:cs typeface="+mn-cs"/>
            </a:rPr>
            <a:t>повышение уровня благоустройства города Ржева Тверской области, создание максимально благоприятных, комфортных и безопасных условий для проживания и отдыха граждан</a:t>
          </a:r>
          <a:endParaRPr lang="ru-RU" sz="1200" b="0" kern="1200" dirty="0">
            <a:solidFill>
              <a:schemeClr val="tx1"/>
            </a:solidFill>
            <a:latin typeface="+mn-lt"/>
            <a:ea typeface="+mn-ea"/>
            <a:cs typeface="+mn-cs"/>
          </a:endParaRPr>
        </a:p>
      </dgm:t>
    </dgm:pt>
    <dgm:pt modelId="{FE291C1D-EDCB-4552-AA4C-1DFC0EAB96CF}" type="parTrans" cxnId="{5382EBD4-F473-43F4-8E54-4A70AA59C74B}">
      <dgm:prSet/>
      <dgm:spPr/>
      <dgm:t>
        <a:bodyPr/>
        <a:lstStyle/>
        <a:p>
          <a:endParaRPr lang="ru-RU"/>
        </a:p>
      </dgm:t>
    </dgm:pt>
    <dgm:pt modelId="{6FA1FDCB-AFE5-4D5B-9707-CDE0B36B5A4F}" type="sibTrans" cxnId="{5382EBD4-F473-43F4-8E54-4A70AA59C74B}">
      <dgm:prSet/>
      <dgm:spPr/>
      <dgm:t>
        <a:bodyPr/>
        <a:lstStyle/>
        <a:p>
          <a:endParaRPr lang="ru-RU"/>
        </a:p>
      </dgm:t>
    </dgm:pt>
    <dgm:pt modelId="{D0AFBA19-E74A-4843-8A30-FACAA9FA3BFE}" type="pres">
      <dgm:prSet presAssocID="{2D42C910-5303-4EB1-83D7-D77956B53687}" presName="Name0" presStyleCnt="0">
        <dgm:presLayoutVars>
          <dgm:chPref val="3"/>
          <dgm:dir/>
          <dgm:animLvl val="lvl"/>
          <dgm:resizeHandles/>
        </dgm:presLayoutVars>
      </dgm:prSet>
      <dgm:spPr/>
      <dgm:t>
        <a:bodyPr/>
        <a:lstStyle/>
        <a:p>
          <a:endParaRPr lang="ru-RU"/>
        </a:p>
      </dgm:t>
    </dgm:pt>
    <dgm:pt modelId="{D7DD6428-4B99-439A-B77A-3D5A2774B3BA}" type="pres">
      <dgm:prSet presAssocID="{B20B1E58-5A0E-45F6-BB23-7EA80BC4C3E2}" presName="horFlow" presStyleCnt="0"/>
      <dgm:spPr/>
    </dgm:pt>
    <dgm:pt modelId="{78F17680-C1B5-4FD8-8C82-03BD1FDD13B0}" type="pres">
      <dgm:prSet presAssocID="{B20B1E58-5A0E-45F6-BB23-7EA80BC4C3E2}" presName="bigChev" presStyleLbl="node1" presStyleIdx="0" presStyleCnt="1" custScaleX="561096" custScaleY="144433" custLinFactNeighborX="14566" custLinFactNeighborY="-90"/>
      <dgm:spPr/>
      <dgm:t>
        <a:bodyPr/>
        <a:lstStyle/>
        <a:p>
          <a:endParaRPr lang="ru-RU"/>
        </a:p>
      </dgm:t>
    </dgm:pt>
  </dgm:ptLst>
  <dgm:cxnLst>
    <dgm:cxn modelId="{0C70FE78-348B-4666-9850-6D404D5B3279}" type="presOf" srcId="{2D42C910-5303-4EB1-83D7-D77956B53687}" destId="{D0AFBA19-E74A-4843-8A30-FACAA9FA3BFE}" srcOrd="0" destOrd="0" presId="urn:microsoft.com/office/officeart/2005/8/layout/lProcess3"/>
    <dgm:cxn modelId="{5382EBD4-F473-43F4-8E54-4A70AA59C74B}" srcId="{2D42C910-5303-4EB1-83D7-D77956B53687}" destId="{B20B1E58-5A0E-45F6-BB23-7EA80BC4C3E2}" srcOrd="0" destOrd="0" parTransId="{FE291C1D-EDCB-4552-AA4C-1DFC0EAB96CF}" sibTransId="{6FA1FDCB-AFE5-4D5B-9707-CDE0B36B5A4F}"/>
    <dgm:cxn modelId="{4F7C0063-2558-4A8E-BD80-25585FFF4CD8}" type="presOf" srcId="{B20B1E58-5A0E-45F6-BB23-7EA80BC4C3E2}" destId="{78F17680-C1B5-4FD8-8C82-03BD1FDD13B0}" srcOrd="0" destOrd="0" presId="urn:microsoft.com/office/officeart/2005/8/layout/lProcess3"/>
    <dgm:cxn modelId="{38B9CC5D-BDF3-4D5F-A7B2-4EBE6E60E9B6}" type="presParOf" srcId="{D0AFBA19-E74A-4843-8A30-FACAA9FA3BFE}" destId="{D7DD6428-4B99-439A-B77A-3D5A2774B3BA}" srcOrd="0" destOrd="0" presId="urn:microsoft.com/office/officeart/2005/8/layout/lProcess3"/>
    <dgm:cxn modelId="{6C89CCE9-1554-4F65-93D9-44EE51BEAF6B}" type="presParOf" srcId="{D7DD6428-4B99-439A-B77A-3D5A2774B3BA}" destId="{78F17680-C1B5-4FD8-8C82-03BD1FDD13B0}" srcOrd="0" destOrd="0" presId="urn:microsoft.com/office/officeart/2005/8/layout/lProcess3"/>
  </dgm:cxnLst>
  <dgm:bg/>
  <dgm:whole/>
</dgm:dataModel>
</file>

<file path=ppt/diagrams/data13.xml><?xml version="1.0" encoding="utf-8"?>
<dgm:dataModel xmlns:dgm="http://schemas.openxmlformats.org/drawingml/2006/diagram" xmlns:a="http://schemas.openxmlformats.org/drawingml/2006/main">
  <dgm:ptLst>
    <dgm:pt modelId="{2D42C910-5303-4EB1-83D7-D77956B536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ADEDDE35-1A65-43D6-A8FA-7D4DA3695CB5}">
      <dgm:prSet custT="1"/>
      <dgm:spPr>
        <a:gradFill rotWithShape="0">
          <a:gsLst>
            <a:gs pos="100000">
              <a:srgbClr val="D6B19C">
                <a:alpha val="38000"/>
              </a:srgbClr>
            </a:gs>
            <a:gs pos="30000">
              <a:srgbClr val="D49E6C"/>
            </a:gs>
            <a:gs pos="70000">
              <a:srgbClr val="A65528"/>
            </a:gs>
            <a:gs pos="100000">
              <a:srgbClr val="663012"/>
            </a:gs>
          </a:gsLst>
          <a:lin ang="0" scaled="0"/>
        </a:gradFill>
      </dgm:spPr>
      <dgm:t>
        <a:bodyPr/>
        <a:lstStyle/>
        <a:p>
          <a:pPr marL="0" algn="l" defTabSz="914400" rtl="0" eaLnBrk="1" latinLnBrk="0" hangingPunct="1"/>
          <a:r>
            <a:rPr lang="ru-RU" sz="1200" b="0" kern="1200" dirty="0" smtClean="0">
              <a:solidFill>
                <a:schemeClr val="tx1"/>
              </a:solidFill>
              <a:latin typeface="+mn-lt"/>
              <a:ea typeface="+mn-ea"/>
              <a:cs typeface="+mn-cs"/>
            </a:rPr>
            <a:t>обеспечение  устойчивого функционирования транспортной системы                   города Ржева</a:t>
          </a:r>
          <a:endParaRPr lang="ru-RU" sz="1200" b="0" kern="1200" dirty="0">
            <a:solidFill>
              <a:schemeClr val="tx1"/>
            </a:solidFill>
            <a:latin typeface="+mn-lt"/>
            <a:ea typeface="+mn-ea"/>
            <a:cs typeface="+mn-cs"/>
          </a:endParaRPr>
        </a:p>
      </dgm:t>
    </dgm:pt>
    <dgm:pt modelId="{4981C4DE-0022-4C40-8098-EF969197F03B}" type="parTrans" cxnId="{25CDB299-789D-4D1B-AEF3-1577D37DE515}">
      <dgm:prSet/>
      <dgm:spPr/>
      <dgm:t>
        <a:bodyPr/>
        <a:lstStyle/>
        <a:p>
          <a:endParaRPr lang="ru-RU"/>
        </a:p>
      </dgm:t>
    </dgm:pt>
    <dgm:pt modelId="{3A2A047B-0B0E-4CD0-A8F8-0189716EFBA0}" type="sibTrans" cxnId="{25CDB299-789D-4D1B-AEF3-1577D37DE515}">
      <dgm:prSet/>
      <dgm:spPr/>
      <dgm:t>
        <a:bodyPr/>
        <a:lstStyle/>
        <a:p>
          <a:endParaRPr lang="ru-RU"/>
        </a:p>
      </dgm:t>
    </dgm:pt>
    <dgm:pt modelId="{D0AFBA19-E74A-4843-8A30-FACAA9FA3BFE}" type="pres">
      <dgm:prSet presAssocID="{2D42C910-5303-4EB1-83D7-D77956B53687}" presName="Name0" presStyleCnt="0">
        <dgm:presLayoutVars>
          <dgm:chPref val="3"/>
          <dgm:dir/>
          <dgm:animLvl val="lvl"/>
          <dgm:resizeHandles/>
        </dgm:presLayoutVars>
      </dgm:prSet>
      <dgm:spPr/>
      <dgm:t>
        <a:bodyPr/>
        <a:lstStyle/>
        <a:p>
          <a:endParaRPr lang="ru-RU"/>
        </a:p>
      </dgm:t>
    </dgm:pt>
    <dgm:pt modelId="{82788430-F996-469A-8D53-70C24443808E}" type="pres">
      <dgm:prSet presAssocID="{ADEDDE35-1A65-43D6-A8FA-7D4DA3695CB5}" presName="horFlow" presStyleCnt="0"/>
      <dgm:spPr/>
    </dgm:pt>
    <dgm:pt modelId="{90B3A5E5-085A-4187-8DF5-65260B422C6C}" type="pres">
      <dgm:prSet presAssocID="{ADEDDE35-1A65-43D6-A8FA-7D4DA3695CB5}" presName="bigChev" presStyleLbl="node1" presStyleIdx="0" presStyleCnt="1" custScaleX="714024" custScaleY="134310"/>
      <dgm:spPr/>
      <dgm:t>
        <a:bodyPr/>
        <a:lstStyle/>
        <a:p>
          <a:endParaRPr lang="ru-RU"/>
        </a:p>
      </dgm:t>
    </dgm:pt>
  </dgm:ptLst>
  <dgm:cxnLst>
    <dgm:cxn modelId="{D48587A7-3DB9-422E-8D67-D64B80430C57}" type="presOf" srcId="{ADEDDE35-1A65-43D6-A8FA-7D4DA3695CB5}" destId="{90B3A5E5-085A-4187-8DF5-65260B422C6C}" srcOrd="0" destOrd="0" presId="urn:microsoft.com/office/officeart/2005/8/layout/lProcess3"/>
    <dgm:cxn modelId="{25CDB299-789D-4D1B-AEF3-1577D37DE515}" srcId="{2D42C910-5303-4EB1-83D7-D77956B53687}" destId="{ADEDDE35-1A65-43D6-A8FA-7D4DA3695CB5}" srcOrd="0" destOrd="0" parTransId="{4981C4DE-0022-4C40-8098-EF969197F03B}" sibTransId="{3A2A047B-0B0E-4CD0-A8F8-0189716EFBA0}"/>
    <dgm:cxn modelId="{A132B404-4FC3-47C0-A1B6-7001701AFBE2}" type="presOf" srcId="{2D42C910-5303-4EB1-83D7-D77956B53687}" destId="{D0AFBA19-E74A-4843-8A30-FACAA9FA3BFE}" srcOrd="0" destOrd="0" presId="urn:microsoft.com/office/officeart/2005/8/layout/lProcess3"/>
    <dgm:cxn modelId="{C388829D-9A3D-4801-BCA0-18C225FF7E48}" type="presParOf" srcId="{D0AFBA19-E74A-4843-8A30-FACAA9FA3BFE}" destId="{82788430-F996-469A-8D53-70C24443808E}" srcOrd="0" destOrd="0" presId="urn:microsoft.com/office/officeart/2005/8/layout/lProcess3"/>
    <dgm:cxn modelId="{C939F701-6A53-4A13-ABD5-D1D21B744D0C}" type="presParOf" srcId="{82788430-F996-469A-8D53-70C24443808E}" destId="{90B3A5E5-085A-4187-8DF5-65260B422C6C}" srcOrd="0" destOrd="0" presId="urn:microsoft.com/office/officeart/2005/8/layout/lProcess3"/>
  </dgm:cxnLst>
  <dgm:bg/>
  <dgm:whole/>
</dgm:dataModel>
</file>

<file path=ppt/diagrams/data14.xml><?xml version="1.0" encoding="utf-8"?>
<dgm:dataModel xmlns:dgm="http://schemas.openxmlformats.org/drawingml/2006/diagram" xmlns:a="http://schemas.openxmlformats.org/drawingml/2006/main">
  <dgm:ptLst>
    <dgm:pt modelId="{2D42C910-5303-4EB1-83D7-D77956B536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FE184F1A-F347-45C2-9A5A-5E8779D8AD72}">
      <dgm:prSet custT="1"/>
      <dgm:spPr>
        <a:gradFill rotWithShape="0">
          <a:gsLst>
            <a:gs pos="0">
              <a:srgbClr val="D6B19C"/>
            </a:gs>
            <a:gs pos="30000">
              <a:srgbClr val="D49E6C"/>
            </a:gs>
            <a:gs pos="70000">
              <a:srgbClr val="A65528"/>
            </a:gs>
            <a:gs pos="100000">
              <a:srgbClr val="663012"/>
            </a:gs>
          </a:gsLst>
          <a:lin ang="5400000" scaled="0"/>
        </a:gradFill>
      </dgm:spPr>
      <dgm:t>
        <a:bodyPr/>
        <a:lstStyle/>
        <a:p>
          <a:pPr marL="0" algn="l" defTabSz="914400" rtl="0" eaLnBrk="1" latinLnBrk="0" hangingPunct="1"/>
          <a:r>
            <a:rPr lang="ru-RU" sz="1000" b="0" kern="1200" dirty="0" smtClean="0">
              <a:solidFill>
                <a:schemeClr val="tx1"/>
              </a:solidFill>
              <a:latin typeface="+mn-lt"/>
              <a:ea typeface="+mn-ea"/>
              <a:cs typeface="+mn-cs"/>
            </a:rPr>
            <a:t>Обеспечение долгосрочной сбалансированности и устойчивости  бюджета города Ржева Тверской области; обеспечение эффективного функционирования системы управления общественными финансами города Ржева Тверской области; повышение эффективности внутреннего муниципального контроля в сфере бюджетных правоотношений в городе Ржеве Тверской области</a:t>
          </a:r>
          <a:endParaRPr lang="ru-RU" sz="1000" b="0" kern="1200" dirty="0">
            <a:solidFill>
              <a:schemeClr val="tx1"/>
            </a:solidFill>
            <a:latin typeface="+mn-lt"/>
            <a:ea typeface="+mn-ea"/>
            <a:cs typeface="+mn-cs"/>
          </a:endParaRPr>
        </a:p>
      </dgm:t>
    </dgm:pt>
    <dgm:pt modelId="{D46D18E8-3526-4A26-8F67-EF538930CFE1}" type="parTrans" cxnId="{2ADA5859-8E9A-4D86-B632-6718E63D9E8F}">
      <dgm:prSet/>
      <dgm:spPr/>
      <dgm:t>
        <a:bodyPr/>
        <a:lstStyle/>
        <a:p>
          <a:endParaRPr lang="ru-RU"/>
        </a:p>
      </dgm:t>
    </dgm:pt>
    <dgm:pt modelId="{DB3BF9E7-5F1C-4A6A-AD29-CB256307A309}" type="sibTrans" cxnId="{2ADA5859-8E9A-4D86-B632-6718E63D9E8F}">
      <dgm:prSet/>
      <dgm:spPr/>
      <dgm:t>
        <a:bodyPr/>
        <a:lstStyle/>
        <a:p>
          <a:endParaRPr lang="ru-RU"/>
        </a:p>
      </dgm:t>
    </dgm:pt>
    <dgm:pt modelId="{D0AFBA19-E74A-4843-8A30-FACAA9FA3BFE}" type="pres">
      <dgm:prSet presAssocID="{2D42C910-5303-4EB1-83D7-D77956B53687}" presName="Name0" presStyleCnt="0">
        <dgm:presLayoutVars>
          <dgm:chPref val="3"/>
          <dgm:dir/>
          <dgm:animLvl val="lvl"/>
          <dgm:resizeHandles/>
        </dgm:presLayoutVars>
      </dgm:prSet>
      <dgm:spPr/>
      <dgm:t>
        <a:bodyPr/>
        <a:lstStyle/>
        <a:p>
          <a:endParaRPr lang="ru-RU"/>
        </a:p>
      </dgm:t>
    </dgm:pt>
    <dgm:pt modelId="{B69375DA-9487-456F-B0EB-9CD540490B03}" type="pres">
      <dgm:prSet presAssocID="{FE184F1A-F347-45C2-9A5A-5E8779D8AD72}" presName="horFlow" presStyleCnt="0"/>
      <dgm:spPr/>
    </dgm:pt>
    <dgm:pt modelId="{5805BDC0-7E2B-49EC-A2AF-16FA70B94566}" type="pres">
      <dgm:prSet presAssocID="{FE184F1A-F347-45C2-9A5A-5E8779D8AD72}" presName="bigChev" presStyleLbl="node1" presStyleIdx="0" presStyleCnt="1" custScaleX="555014" custScaleY="128915"/>
      <dgm:spPr/>
      <dgm:t>
        <a:bodyPr/>
        <a:lstStyle/>
        <a:p>
          <a:endParaRPr lang="ru-RU"/>
        </a:p>
      </dgm:t>
    </dgm:pt>
  </dgm:ptLst>
  <dgm:cxnLst>
    <dgm:cxn modelId="{2ADA5859-8E9A-4D86-B632-6718E63D9E8F}" srcId="{2D42C910-5303-4EB1-83D7-D77956B53687}" destId="{FE184F1A-F347-45C2-9A5A-5E8779D8AD72}" srcOrd="0" destOrd="0" parTransId="{D46D18E8-3526-4A26-8F67-EF538930CFE1}" sibTransId="{DB3BF9E7-5F1C-4A6A-AD29-CB256307A309}"/>
    <dgm:cxn modelId="{1D6F01B7-D8C2-41ED-9CC9-242B9DCA2BFB}" type="presOf" srcId="{FE184F1A-F347-45C2-9A5A-5E8779D8AD72}" destId="{5805BDC0-7E2B-49EC-A2AF-16FA70B94566}" srcOrd="0" destOrd="0" presId="urn:microsoft.com/office/officeart/2005/8/layout/lProcess3"/>
    <dgm:cxn modelId="{34A048BA-A02A-4B2A-AD2F-09E80F296650}" type="presOf" srcId="{2D42C910-5303-4EB1-83D7-D77956B53687}" destId="{D0AFBA19-E74A-4843-8A30-FACAA9FA3BFE}" srcOrd="0" destOrd="0" presId="urn:microsoft.com/office/officeart/2005/8/layout/lProcess3"/>
    <dgm:cxn modelId="{E02345E6-907C-46C5-9676-CDF3E699C18F}" type="presParOf" srcId="{D0AFBA19-E74A-4843-8A30-FACAA9FA3BFE}" destId="{B69375DA-9487-456F-B0EB-9CD540490B03}" srcOrd="0" destOrd="0" presId="urn:microsoft.com/office/officeart/2005/8/layout/lProcess3"/>
    <dgm:cxn modelId="{A4063733-F9A8-4E3D-90B8-9A5B0EC5F735}" type="presParOf" srcId="{B69375DA-9487-456F-B0EB-9CD540490B03}" destId="{5805BDC0-7E2B-49EC-A2AF-16FA70B94566}" srcOrd="0" destOrd="0" presId="urn:microsoft.com/office/officeart/2005/8/layout/lProcess3"/>
  </dgm:cxnLst>
  <dgm:bg/>
  <dgm:whole/>
</dgm:dataModel>
</file>

<file path=ppt/diagrams/data15.xml><?xml version="1.0" encoding="utf-8"?>
<dgm:dataModel xmlns:dgm="http://schemas.openxmlformats.org/drawingml/2006/diagram" xmlns:a="http://schemas.openxmlformats.org/drawingml/2006/main">
  <dgm:ptLst>
    <dgm:pt modelId="{2D42C910-5303-4EB1-83D7-D77956B536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3BF4DCA5-1174-43B1-8D07-E5CC18FB5A37}">
      <dgm:prSet custT="1"/>
      <dgm:spPr>
        <a:gradFill rotWithShape="0">
          <a:gsLst>
            <a:gs pos="100000">
              <a:srgbClr val="D6B19C"/>
            </a:gs>
            <a:gs pos="30000">
              <a:srgbClr val="D49E6C"/>
            </a:gs>
            <a:gs pos="70000">
              <a:srgbClr val="A65528"/>
            </a:gs>
            <a:gs pos="100000">
              <a:srgbClr val="663012"/>
            </a:gs>
          </a:gsLst>
          <a:lin ang="5400000" scaled="0"/>
        </a:gradFill>
      </dgm:spPr>
      <dgm:t>
        <a:bodyPr/>
        <a:lstStyle/>
        <a:p>
          <a:pPr algn="l"/>
          <a:r>
            <a:rPr lang="ru-RU" sz="900" dirty="0" smtClean="0">
              <a:solidFill>
                <a:schemeClr val="tx1"/>
              </a:solidFill>
            </a:rPr>
            <a:t>формирование эффективной системы исполнения ключевых   функций и полномочий органа местного самоуправления и предоставления качественных муниципальных и переданных органу местного самоуправления государственных услуг; совершенствование государственной политики Тверской области в сфере обеспечения и защиты прав и свобод человека и гражданина, содействие развитию институтов гражданского общества; создание благоприятных условий для развития малого и среднего предпринимательства в городе Ржеве</a:t>
          </a:r>
          <a:endParaRPr lang="ru-RU" sz="900" dirty="0">
            <a:solidFill>
              <a:schemeClr val="tx1"/>
            </a:solidFill>
          </a:endParaRPr>
        </a:p>
      </dgm:t>
    </dgm:pt>
    <dgm:pt modelId="{06080427-820E-4A0A-AFFF-4086C250E1CC}" type="parTrans" cxnId="{0F5FD226-8C0A-4279-8519-7A99A54D1A58}">
      <dgm:prSet/>
      <dgm:spPr/>
      <dgm:t>
        <a:bodyPr/>
        <a:lstStyle/>
        <a:p>
          <a:endParaRPr lang="ru-RU"/>
        </a:p>
      </dgm:t>
    </dgm:pt>
    <dgm:pt modelId="{C6AE2A91-F570-489C-AA88-58EED19099FF}" type="sibTrans" cxnId="{0F5FD226-8C0A-4279-8519-7A99A54D1A58}">
      <dgm:prSet/>
      <dgm:spPr/>
      <dgm:t>
        <a:bodyPr/>
        <a:lstStyle/>
        <a:p>
          <a:endParaRPr lang="ru-RU"/>
        </a:p>
      </dgm:t>
    </dgm:pt>
    <dgm:pt modelId="{D0AFBA19-E74A-4843-8A30-FACAA9FA3BFE}" type="pres">
      <dgm:prSet presAssocID="{2D42C910-5303-4EB1-83D7-D77956B53687}" presName="Name0" presStyleCnt="0">
        <dgm:presLayoutVars>
          <dgm:chPref val="3"/>
          <dgm:dir/>
          <dgm:animLvl val="lvl"/>
          <dgm:resizeHandles/>
        </dgm:presLayoutVars>
      </dgm:prSet>
      <dgm:spPr/>
      <dgm:t>
        <a:bodyPr/>
        <a:lstStyle/>
        <a:p>
          <a:endParaRPr lang="ru-RU"/>
        </a:p>
      </dgm:t>
    </dgm:pt>
    <dgm:pt modelId="{F7F4A755-9EE7-4C32-8555-3375AD91BA14}" type="pres">
      <dgm:prSet presAssocID="{3BF4DCA5-1174-43B1-8D07-E5CC18FB5A37}" presName="horFlow" presStyleCnt="0"/>
      <dgm:spPr/>
    </dgm:pt>
    <dgm:pt modelId="{76302634-567A-4136-B8A8-A2C19BC521F8}" type="pres">
      <dgm:prSet presAssocID="{3BF4DCA5-1174-43B1-8D07-E5CC18FB5A37}" presName="bigChev" presStyleLbl="node1" presStyleIdx="0" presStyleCnt="1" custScaleX="667101" custScaleY="171887" custLinFactNeighborX="544" custLinFactNeighborY="-17385"/>
      <dgm:spPr/>
      <dgm:t>
        <a:bodyPr/>
        <a:lstStyle/>
        <a:p>
          <a:endParaRPr lang="ru-RU"/>
        </a:p>
      </dgm:t>
    </dgm:pt>
  </dgm:ptLst>
  <dgm:cxnLst>
    <dgm:cxn modelId="{5936588D-BCF3-43E7-94FA-A423B0EB5319}" type="presOf" srcId="{3BF4DCA5-1174-43B1-8D07-E5CC18FB5A37}" destId="{76302634-567A-4136-B8A8-A2C19BC521F8}" srcOrd="0" destOrd="0" presId="urn:microsoft.com/office/officeart/2005/8/layout/lProcess3"/>
    <dgm:cxn modelId="{0F5FD226-8C0A-4279-8519-7A99A54D1A58}" srcId="{2D42C910-5303-4EB1-83D7-D77956B53687}" destId="{3BF4DCA5-1174-43B1-8D07-E5CC18FB5A37}" srcOrd="0" destOrd="0" parTransId="{06080427-820E-4A0A-AFFF-4086C250E1CC}" sibTransId="{C6AE2A91-F570-489C-AA88-58EED19099FF}"/>
    <dgm:cxn modelId="{46D14BFE-FC62-430C-B185-01BC4CA2DB5C}" type="presOf" srcId="{2D42C910-5303-4EB1-83D7-D77956B53687}" destId="{D0AFBA19-E74A-4843-8A30-FACAA9FA3BFE}" srcOrd="0" destOrd="0" presId="urn:microsoft.com/office/officeart/2005/8/layout/lProcess3"/>
    <dgm:cxn modelId="{D102F5BB-86C2-4EA1-9A4A-C16C3B4F809E}" type="presParOf" srcId="{D0AFBA19-E74A-4843-8A30-FACAA9FA3BFE}" destId="{F7F4A755-9EE7-4C32-8555-3375AD91BA14}" srcOrd="0" destOrd="0" presId="urn:microsoft.com/office/officeart/2005/8/layout/lProcess3"/>
    <dgm:cxn modelId="{D49881F7-8B99-4D80-A289-598D9D16A84C}" type="presParOf" srcId="{F7F4A755-9EE7-4C32-8555-3375AD91BA14}" destId="{76302634-567A-4136-B8A8-A2C19BC521F8}" srcOrd="0" destOrd="0" presId="urn:microsoft.com/office/officeart/2005/8/layout/lProcess3"/>
  </dgm:cxnLst>
  <dgm:bg/>
  <dgm:whole/>
</dgm:dataModel>
</file>

<file path=ppt/diagrams/data2.xml><?xml version="1.0" encoding="utf-8"?>
<dgm:dataModel xmlns:dgm="http://schemas.openxmlformats.org/drawingml/2006/diagram" xmlns:a="http://schemas.openxmlformats.org/drawingml/2006/main">
  <dgm:ptLst>
    <dgm:pt modelId="{850DBC61-1FBA-4D5D-A25C-59CF4B6BA92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ru-RU"/>
        </a:p>
      </dgm:t>
    </dgm:pt>
    <dgm:pt modelId="{2B31458C-5C06-4AFD-8B5F-25D8CB3DB93C}">
      <dgm:prSet phldrT="[Текст]" custT="1"/>
      <dgm:spPr>
        <a:solidFill>
          <a:schemeClr val="accent1">
            <a:lumMod val="75000"/>
          </a:schemeClr>
        </a:solidFill>
      </dgm:spPr>
      <dgm:t>
        <a:bodyPr/>
        <a:lstStyle/>
        <a:p>
          <a:r>
            <a:rPr lang="ru-RU" sz="1400" dirty="0" smtClean="0"/>
            <a:t>На осуществление иных переданных полномочий</a:t>
          </a:r>
          <a:endParaRPr lang="ru-RU" sz="1400" dirty="0"/>
        </a:p>
      </dgm:t>
    </dgm:pt>
    <dgm:pt modelId="{E4269858-2EBA-49DC-8C9A-219129408786}" type="parTrans" cxnId="{630F19CB-A8B1-4DD0-B79F-EC7E3CDBCDE7}">
      <dgm:prSet/>
      <dgm:spPr/>
      <dgm:t>
        <a:bodyPr/>
        <a:lstStyle/>
        <a:p>
          <a:endParaRPr lang="ru-RU"/>
        </a:p>
      </dgm:t>
    </dgm:pt>
    <dgm:pt modelId="{CE5B8904-415E-46C4-9467-663E1A290974}" type="sibTrans" cxnId="{630F19CB-A8B1-4DD0-B79F-EC7E3CDBCDE7}">
      <dgm:prSet/>
      <dgm:spPr/>
      <dgm:t>
        <a:bodyPr/>
        <a:lstStyle/>
        <a:p>
          <a:endParaRPr lang="ru-RU"/>
        </a:p>
      </dgm:t>
    </dgm:pt>
    <dgm:pt modelId="{BDDA57CB-C9BC-4049-AF2D-33D7212B1FC6}">
      <dgm:prSet phldrT="[Текст]" custT="1"/>
      <dgm:spPr>
        <a:solidFill>
          <a:srgbClr val="006666"/>
        </a:solidFill>
      </dgm:spPr>
      <dgm:t>
        <a:bodyPr/>
        <a:lstStyle/>
        <a:p>
          <a:r>
            <a:rPr lang="ru-RU" sz="1200" dirty="0" smtClean="0"/>
            <a:t>На государственную регистрацию актов гражданского состояния: </a:t>
          </a:r>
        </a:p>
        <a:p>
          <a:r>
            <a:rPr lang="ru-RU" sz="1200" i="1" dirty="0" smtClean="0"/>
            <a:t>2017 год – 1 699,5 тыс. руб.</a:t>
          </a:r>
        </a:p>
        <a:p>
          <a:r>
            <a:rPr lang="ru-RU" sz="1200" i="1" dirty="0" smtClean="0"/>
            <a:t>2018 год – 1 804,3 тыс. руб. 2019 год – 1 867 тыс. руб. 2020 год – 1 940 тыс. руб.</a:t>
          </a:r>
          <a:endParaRPr lang="ru-RU" sz="1200" i="1" dirty="0"/>
        </a:p>
      </dgm:t>
    </dgm:pt>
    <dgm:pt modelId="{0A87305C-7FC8-4E98-A5B8-89CBF674A567}" type="parTrans" cxnId="{32D1F359-01CA-4B8A-8542-7668CD813440}">
      <dgm:prSet/>
      <dgm:spPr/>
      <dgm:t>
        <a:bodyPr/>
        <a:lstStyle/>
        <a:p>
          <a:endParaRPr lang="ru-RU" dirty="0"/>
        </a:p>
      </dgm:t>
    </dgm:pt>
    <dgm:pt modelId="{FB6F0AF2-FF06-4CB2-91F9-4795D1DFB183}" type="sibTrans" cxnId="{32D1F359-01CA-4B8A-8542-7668CD813440}">
      <dgm:prSet/>
      <dgm:spPr/>
      <dgm:t>
        <a:bodyPr/>
        <a:lstStyle/>
        <a:p>
          <a:endParaRPr lang="ru-RU"/>
        </a:p>
      </dgm:t>
    </dgm:pt>
    <dgm:pt modelId="{97B29B86-F3A6-4D53-BD30-54926C734963}">
      <dgm:prSet phldrT="[Текст]" custT="1"/>
      <dgm:spPr>
        <a:solidFill>
          <a:srgbClr val="006666"/>
        </a:solidFill>
      </dgm:spPr>
      <dgm:t>
        <a:bodyPr/>
        <a:lstStyle/>
        <a:p>
          <a:r>
            <a:rPr lang="ru-RU" sz="1200" dirty="0" smtClean="0"/>
            <a:t>На мероприятия по предупреждению и ликвидации болезней животных: </a:t>
          </a:r>
        </a:p>
        <a:p>
          <a:r>
            <a:rPr lang="ru-RU" sz="1200" i="1" dirty="0" smtClean="0"/>
            <a:t>2017 год – 160 тыс. руб.</a:t>
          </a:r>
        </a:p>
        <a:p>
          <a:r>
            <a:rPr lang="ru-RU" sz="1200" i="1" dirty="0" smtClean="0"/>
            <a:t>2018 год – 117,5 тыс. руб.</a:t>
          </a:r>
        </a:p>
        <a:p>
          <a:r>
            <a:rPr lang="ru-RU" sz="1200" i="1" dirty="0" smtClean="0"/>
            <a:t>2019-2020 годы – по 79,4 тыс. руб. в год</a:t>
          </a:r>
          <a:endParaRPr lang="ru-RU" sz="1200" i="1" dirty="0"/>
        </a:p>
      </dgm:t>
    </dgm:pt>
    <dgm:pt modelId="{F8C73384-527F-4169-AF33-AD17ADEB65DB}" type="parTrans" cxnId="{BC87E0AE-766B-432A-976B-C056E29619F2}">
      <dgm:prSet/>
      <dgm:spPr/>
      <dgm:t>
        <a:bodyPr/>
        <a:lstStyle/>
        <a:p>
          <a:endParaRPr lang="ru-RU" dirty="0"/>
        </a:p>
      </dgm:t>
    </dgm:pt>
    <dgm:pt modelId="{EF9B10A6-BA65-4ECB-B217-7B54E4E0DC85}" type="sibTrans" cxnId="{BC87E0AE-766B-432A-976B-C056E29619F2}">
      <dgm:prSet/>
      <dgm:spPr/>
      <dgm:t>
        <a:bodyPr/>
        <a:lstStyle/>
        <a:p>
          <a:endParaRPr lang="ru-RU"/>
        </a:p>
      </dgm:t>
    </dgm:pt>
    <dgm:pt modelId="{4336F6B9-9824-45FE-A032-35CCED7D65BA}">
      <dgm:prSet phldrT="[Текст]" custT="1"/>
      <dgm:spPr>
        <a:solidFill>
          <a:srgbClr val="006666"/>
        </a:solidFill>
      </dgm:spPr>
      <dgm:t>
        <a:bodyPr/>
        <a:lstStyle/>
        <a:p>
          <a:r>
            <a:rPr lang="ru-RU" sz="1200" dirty="0" smtClean="0"/>
            <a:t>На составление списков кандидатов в присяжные заседатели судов общей юрисдикции: </a:t>
          </a:r>
        </a:p>
        <a:p>
          <a:r>
            <a:rPr lang="ru-RU" sz="1200" i="1" dirty="0" smtClean="0"/>
            <a:t>2018 год – 145 тыс. руб.</a:t>
          </a:r>
        </a:p>
        <a:p>
          <a:r>
            <a:rPr lang="ru-RU" sz="1200" i="1" dirty="0" smtClean="0"/>
            <a:t>2019 год – 9,5 тыс. руб.</a:t>
          </a:r>
        </a:p>
        <a:p>
          <a:r>
            <a:rPr lang="ru-RU" sz="1200" i="1" dirty="0" smtClean="0"/>
            <a:t>2020 год – 15,7 тыс. руб.</a:t>
          </a:r>
          <a:endParaRPr lang="ru-RU" sz="1200" i="1" dirty="0"/>
        </a:p>
      </dgm:t>
    </dgm:pt>
    <dgm:pt modelId="{3ED5C211-BEE9-489A-9515-47C8E937AC2F}" type="parTrans" cxnId="{083E59FD-BCA7-415D-ADE2-534605B3A894}">
      <dgm:prSet/>
      <dgm:spPr/>
      <dgm:t>
        <a:bodyPr/>
        <a:lstStyle/>
        <a:p>
          <a:endParaRPr lang="ru-RU" dirty="0"/>
        </a:p>
      </dgm:t>
    </dgm:pt>
    <dgm:pt modelId="{51660C7F-15EA-4729-A14F-328776465800}" type="sibTrans" cxnId="{083E59FD-BCA7-415D-ADE2-534605B3A894}">
      <dgm:prSet/>
      <dgm:spPr/>
      <dgm:t>
        <a:bodyPr/>
        <a:lstStyle/>
        <a:p>
          <a:endParaRPr lang="ru-RU"/>
        </a:p>
      </dgm:t>
    </dgm:pt>
    <dgm:pt modelId="{C5204D05-4F98-4D07-99AF-FF92723553F4}">
      <dgm:prSet phldrT="[Текст]" custT="1"/>
      <dgm:spPr>
        <a:solidFill>
          <a:srgbClr val="006666"/>
        </a:solidFill>
      </dgm:spPr>
      <dgm:t>
        <a:bodyPr/>
        <a:lstStyle/>
        <a:p>
          <a:r>
            <a:rPr lang="ru-RU" sz="1200" dirty="0" smtClean="0"/>
            <a:t>По созданию административных комиссий: </a:t>
          </a:r>
        </a:p>
        <a:p>
          <a:r>
            <a:rPr lang="ru-RU" sz="1200" i="1" dirty="0" smtClean="0"/>
            <a:t>2017-2020 годы – по 264 тыс. руб. в год</a:t>
          </a:r>
          <a:endParaRPr lang="ru-RU" sz="1200" i="1" dirty="0"/>
        </a:p>
      </dgm:t>
    </dgm:pt>
    <dgm:pt modelId="{25D28CA1-1455-4153-BE7C-B797BEFA0E62}" type="parTrans" cxnId="{0E0D8F2C-FDD5-440C-A6F5-23310C0E64BE}">
      <dgm:prSet/>
      <dgm:spPr/>
      <dgm:t>
        <a:bodyPr/>
        <a:lstStyle/>
        <a:p>
          <a:endParaRPr lang="ru-RU" dirty="0"/>
        </a:p>
      </dgm:t>
    </dgm:pt>
    <dgm:pt modelId="{DAA9FC2D-C679-4821-B3FA-E269ED817E2A}" type="sibTrans" cxnId="{0E0D8F2C-FDD5-440C-A6F5-23310C0E64BE}">
      <dgm:prSet/>
      <dgm:spPr/>
      <dgm:t>
        <a:bodyPr/>
        <a:lstStyle/>
        <a:p>
          <a:endParaRPr lang="ru-RU"/>
        </a:p>
      </dgm:t>
    </dgm:pt>
    <dgm:pt modelId="{9DD6E205-E86A-4428-B300-E2F2C7DD4492}">
      <dgm:prSet custScaleX="214553" custScaleY="113371" custRadScaleRad="82727" custRadScaleInc="0"/>
      <dgm:spPr/>
      <dgm:t>
        <a:bodyPr/>
        <a:lstStyle/>
        <a:p>
          <a:endParaRPr lang="ru-RU" dirty="0"/>
        </a:p>
      </dgm:t>
    </dgm:pt>
    <dgm:pt modelId="{B490458A-2D0D-460A-8BB5-EB1750C13817}" type="parTrans" cxnId="{7A751292-C014-4FB1-8BB6-51428C081846}">
      <dgm:prSet/>
      <dgm:spPr/>
      <dgm:t>
        <a:bodyPr/>
        <a:lstStyle/>
        <a:p>
          <a:endParaRPr lang="ru-RU"/>
        </a:p>
      </dgm:t>
    </dgm:pt>
    <dgm:pt modelId="{23347033-7DF2-4A92-A86D-801CC343892C}" type="sibTrans" cxnId="{7A751292-C014-4FB1-8BB6-51428C081846}">
      <dgm:prSet/>
      <dgm:spPr/>
      <dgm:t>
        <a:bodyPr/>
        <a:lstStyle/>
        <a:p>
          <a:endParaRPr lang="ru-RU"/>
        </a:p>
      </dgm:t>
    </dgm:pt>
    <dgm:pt modelId="{29E9373E-21BA-43FE-87EB-4FE8318DFC4A}">
      <dgm:prSet custScaleX="214553" custScaleY="113371" custRadScaleRad="82727" custRadScaleInc="0"/>
      <dgm:spPr/>
      <dgm:t>
        <a:bodyPr/>
        <a:lstStyle/>
        <a:p>
          <a:endParaRPr lang="ru-RU" dirty="0"/>
        </a:p>
      </dgm:t>
    </dgm:pt>
    <dgm:pt modelId="{10656F6B-7485-440B-91EC-E70019CFBD1A}" type="parTrans" cxnId="{83256B36-0469-47B2-BD2E-C0E9ED1B8F6B}">
      <dgm:prSet custLinFactNeighborX="26708" custLinFactNeighborY="632"/>
      <dgm:spPr/>
      <dgm:t>
        <a:bodyPr/>
        <a:lstStyle/>
        <a:p>
          <a:endParaRPr lang="ru-RU"/>
        </a:p>
      </dgm:t>
    </dgm:pt>
    <dgm:pt modelId="{087EF969-E9AC-44D8-B228-DBF6ADBE9FC9}" type="sibTrans" cxnId="{83256B36-0469-47B2-BD2E-C0E9ED1B8F6B}">
      <dgm:prSet/>
      <dgm:spPr/>
      <dgm:t>
        <a:bodyPr/>
        <a:lstStyle/>
        <a:p>
          <a:endParaRPr lang="ru-RU"/>
        </a:p>
      </dgm:t>
    </dgm:pt>
    <dgm:pt modelId="{07A2D739-BB7F-462E-93D1-4E138DF5B25C}">
      <dgm:prSet phldrT="[Текст]" phldr="1" custRadScaleRad="116959" custRadScaleInc="2492"/>
      <dgm:spPr/>
      <dgm:t>
        <a:bodyPr/>
        <a:lstStyle/>
        <a:p>
          <a:endParaRPr lang="ru-RU" dirty="0"/>
        </a:p>
      </dgm:t>
    </dgm:pt>
    <dgm:pt modelId="{787EA69D-DB85-48A5-8D23-634896488187}" type="parTrans" cxnId="{054B47E6-7D6C-4313-8C61-99FB91B79380}">
      <dgm:prSet/>
      <dgm:spPr/>
      <dgm:t>
        <a:bodyPr/>
        <a:lstStyle/>
        <a:p>
          <a:endParaRPr lang="ru-RU"/>
        </a:p>
      </dgm:t>
    </dgm:pt>
    <dgm:pt modelId="{EDEFB9D0-17D5-412F-A83E-28ED2AF5446E}" type="sibTrans" cxnId="{054B47E6-7D6C-4313-8C61-99FB91B79380}">
      <dgm:prSet/>
      <dgm:spPr/>
      <dgm:t>
        <a:bodyPr/>
        <a:lstStyle/>
        <a:p>
          <a:endParaRPr lang="ru-RU"/>
        </a:p>
      </dgm:t>
    </dgm:pt>
    <dgm:pt modelId="{853D9E7F-2330-4647-BD3E-8FC4B780066F}">
      <dgm:prSet phldrT="[Текст]" phldr="1" custRadScaleRad="116959" custRadScaleInc="2492"/>
      <dgm:spPr/>
      <dgm:t>
        <a:bodyPr/>
        <a:lstStyle/>
        <a:p>
          <a:endParaRPr lang="ru-RU" dirty="0"/>
        </a:p>
      </dgm:t>
    </dgm:pt>
    <dgm:pt modelId="{49BB6872-28FA-4B3B-9C70-CB79E6AD4AAD}" type="parTrans" cxnId="{02307B26-9C1A-4C1B-9814-07660CE81B33}">
      <dgm:prSet/>
      <dgm:spPr/>
      <dgm:t>
        <a:bodyPr/>
        <a:lstStyle/>
        <a:p>
          <a:endParaRPr lang="ru-RU"/>
        </a:p>
      </dgm:t>
    </dgm:pt>
    <dgm:pt modelId="{E41FF95D-8452-4995-9F8E-EAB0B517313C}" type="sibTrans" cxnId="{02307B26-9C1A-4C1B-9814-07660CE81B33}">
      <dgm:prSet/>
      <dgm:spPr/>
      <dgm:t>
        <a:bodyPr/>
        <a:lstStyle/>
        <a:p>
          <a:endParaRPr lang="ru-RU"/>
        </a:p>
      </dgm:t>
    </dgm:pt>
    <dgm:pt modelId="{979C4E9E-9DE8-40CC-840A-7A425AF2B6C9}" type="pres">
      <dgm:prSet presAssocID="{850DBC61-1FBA-4D5D-A25C-59CF4B6BA929}" presName="Name0" presStyleCnt="0">
        <dgm:presLayoutVars>
          <dgm:chMax val="1"/>
          <dgm:dir/>
          <dgm:animLvl val="ctr"/>
          <dgm:resizeHandles val="exact"/>
        </dgm:presLayoutVars>
      </dgm:prSet>
      <dgm:spPr/>
      <dgm:t>
        <a:bodyPr/>
        <a:lstStyle/>
        <a:p>
          <a:endParaRPr lang="ru-RU"/>
        </a:p>
      </dgm:t>
    </dgm:pt>
    <dgm:pt modelId="{F101B47B-38B4-4115-B1A4-8DD57DCC59FB}" type="pres">
      <dgm:prSet presAssocID="{2B31458C-5C06-4AFD-8B5F-25D8CB3DB93C}" presName="centerShape" presStyleLbl="node0" presStyleIdx="0" presStyleCnt="1" custScaleX="165791" custScaleY="61581" custLinFactNeighborX="-1769" custLinFactNeighborY="-7515"/>
      <dgm:spPr/>
      <dgm:t>
        <a:bodyPr/>
        <a:lstStyle/>
        <a:p>
          <a:endParaRPr lang="ru-RU"/>
        </a:p>
      </dgm:t>
    </dgm:pt>
    <dgm:pt modelId="{DEA2FB90-060F-484A-8E88-494D6EF2F0C8}" type="pres">
      <dgm:prSet presAssocID="{0A87305C-7FC8-4E98-A5B8-89CBF674A567}" presName="parTrans" presStyleLbl="sibTrans2D1" presStyleIdx="0" presStyleCnt="4" custLinFactNeighborX="26708" custLinFactNeighborY="632"/>
      <dgm:spPr/>
      <dgm:t>
        <a:bodyPr/>
        <a:lstStyle/>
        <a:p>
          <a:endParaRPr lang="ru-RU"/>
        </a:p>
      </dgm:t>
    </dgm:pt>
    <dgm:pt modelId="{8D311AC1-0A48-4B36-A7DB-C374E3CB155D}" type="pres">
      <dgm:prSet presAssocID="{0A87305C-7FC8-4E98-A5B8-89CBF674A567}" presName="connectorText" presStyleLbl="sibTrans2D1" presStyleIdx="0" presStyleCnt="4"/>
      <dgm:spPr/>
      <dgm:t>
        <a:bodyPr/>
        <a:lstStyle/>
        <a:p>
          <a:endParaRPr lang="ru-RU"/>
        </a:p>
      </dgm:t>
    </dgm:pt>
    <dgm:pt modelId="{CBB74734-B012-447E-A8F9-79ECA5442DD9}" type="pres">
      <dgm:prSet presAssocID="{BDDA57CB-C9BC-4049-AF2D-33D7212B1FC6}" presName="node" presStyleLbl="node1" presStyleIdx="0" presStyleCnt="4" custScaleX="201608" custScaleY="123476" custRadScaleRad="88911" custRadScaleInc="8272">
        <dgm:presLayoutVars>
          <dgm:bulletEnabled val="1"/>
        </dgm:presLayoutVars>
      </dgm:prSet>
      <dgm:spPr/>
      <dgm:t>
        <a:bodyPr/>
        <a:lstStyle/>
        <a:p>
          <a:endParaRPr lang="ru-RU"/>
        </a:p>
      </dgm:t>
    </dgm:pt>
    <dgm:pt modelId="{929C89F2-A58E-4D5B-BC21-A8402202A433}" type="pres">
      <dgm:prSet presAssocID="{F8C73384-527F-4169-AF33-AD17ADEB65DB}" presName="parTrans" presStyleLbl="sibTrans2D1" presStyleIdx="1" presStyleCnt="4"/>
      <dgm:spPr/>
      <dgm:t>
        <a:bodyPr/>
        <a:lstStyle/>
        <a:p>
          <a:endParaRPr lang="ru-RU"/>
        </a:p>
      </dgm:t>
    </dgm:pt>
    <dgm:pt modelId="{6C44915F-D739-4DDD-9BCB-28B61B598154}" type="pres">
      <dgm:prSet presAssocID="{F8C73384-527F-4169-AF33-AD17ADEB65DB}" presName="connectorText" presStyleLbl="sibTrans2D1" presStyleIdx="1" presStyleCnt="4"/>
      <dgm:spPr/>
      <dgm:t>
        <a:bodyPr/>
        <a:lstStyle/>
        <a:p>
          <a:endParaRPr lang="ru-RU"/>
        </a:p>
      </dgm:t>
    </dgm:pt>
    <dgm:pt modelId="{9E2B0A3D-FBA1-4630-B70C-30F3CE858220}" type="pres">
      <dgm:prSet presAssocID="{97B29B86-F3A6-4D53-BD30-54926C734963}" presName="node" presStyleLbl="node1" presStyleIdx="1" presStyleCnt="4" custScaleX="191101" custScaleY="136572" custRadScaleRad="62517" custRadScaleInc="188778">
        <dgm:presLayoutVars>
          <dgm:bulletEnabled val="1"/>
        </dgm:presLayoutVars>
      </dgm:prSet>
      <dgm:spPr/>
      <dgm:t>
        <a:bodyPr/>
        <a:lstStyle/>
        <a:p>
          <a:endParaRPr lang="ru-RU"/>
        </a:p>
      </dgm:t>
    </dgm:pt>
    <dgm:pt modelId="{9205847E-8B95-4677-8138-18D61FAD5CF1}" type="pres">
      <dgm:prSet presAssocID="{3ED5C211-BEE9-489A-9515-47C8E937AC2F}" presName="parTrans" presStyleLbl="sibTrans2D1" presStyleIdx="2" presStyleCnt="4"/>
      <dgm:spPr/>
      <dgm:t>
        <a:bodyPr/>
        <a:lstStyle/>
        <a:p>
          <a:endParaRPr lang="ru-RU"/>
        </a:p>
      </dgm:t>
    </dgm:pt>
    <dgm:pt modelId="{0C0547A0-7B61-453A-BA86-3194575BF58C}" type="pres">
      <dgm:prSet presAssocID="{3ED5C211-BEE9-489A-9515-47C8E937AC2F}" presName="connectorText" presStyleLbl="sibTrans2D1" presStyleIdx="2" presStyleCnt="4"/>
      <dgm:spPr/>
      <dgm:t>
        <a:bodyPr/>
        <a:lstStyle/>
        <a:p>
          <a:endParaRPr lang="ru-RU"/>
        </a:p>
      </dgm:t>
    </dgm:pt>
    <dgm:pt modelId="{B15AD20F-3BFC-43FE-B185-546FD9FF6921}" type="pres">
      <dgm:prSet presAssocID="{4336F6B9-9824-45FE-A032-35CCED7D65BA}" presName="node" presStyleLbl="node1" presStyleIdx="2" presStyleCnt="4" custScaleX="182818" custScaleY="120969" custRadScaleRad="125460" custRadScaleInc="174099">
        <dgm:presLayoutVars>
          <dgm:bulletEnabled val="1"/>
        </dgm:presLayoutVars>
      </dgm:prSet>
      <dgm:spPr/>
      <dgm:t>
        <a:bodyPr/>
        <a:lstStyle/>
        <a:p>
          <a:endParaRPr lang="ru-RU"/>
        </a:p>
      </dgm:t>
    </dgm:pt>
    <dgm:pt modelId="{EF8B381B-CF5B-4AAB-B832-B3335526EE82}" type="pres">
      <dgm:prSet presAssocID="{25D28CA1-1455-4153-BE7C-B797BEFA0E62}" presName="parTrans" presStyleLbl="sibTrans2D1" presStyleIdx="3" presStyleCnt="4"/>
      <dgm:spPr/>
      <dgm:t>
        <a:bodyPr/>
        <a:lstStyle/>
        <a:p>
          <a:endParaRPr lang="ru-RU"/>
        </a:p>
      </dgm:t>
    </dgm:pt>
    <dgm:pt modelId="{16878C67-56D9-45C3-AEB2-BF60BC08B231}" type="pres">
      <dgm:prSet presAssocID="{25D28CA1-1455-4153-BE7C-B797BEFA0E62}" presName="connectorText" presStyleLbl="sibTrans2D1" presStyleIdx="3" presStyleCnt="4"/>
      <dgm:spPr/>
      <dgm:t>
        <a:bodyPr/>
        <a:lstStyle/>
        <a:p>
          <a:endParaRPr lang="ru-RU"/>
        </a:p>
      </dgm:t>
    </dgm:pt>
    <dgm:pt modelId="{3725A8F0-0CB0-4ADE-99A5-2DA261638017}" type="pres">
      <dgm:prSet presAssocID="{C5204D05-4F98-4D07-99AF-FF92723553F4}" presName="node" presStyleLbl="node1" presStyleIdx="3" presStyleCnt="4" custScaleX="152399" custScaleY="90172" custRadScaleRad="130542" custRadScaleInc="52003">
        <dgm:presLayoutVars>
          <dgm:bulletEnabled val="1"/>
        </dgm:presLayoutVars>
      </dgm:prSet>
      <dgm:spPr/>
      <dgm:t>
        <a:bodyPr/>
        <a:lstStyle/>
        <a:p>
          <a:endParaRPr lang="ru-RU"/>
        </a:p>
      </dgm:t>
    </dgm:pt>
  </dgm:ptLst>
  <dgm:cxnLst>
    <dgm:cxn modelId="{D319FFB8-6F6A-4796-95F7-37B3A2ADC92C}" type="presOf" srcId="{F8C73384-527F-4169-AF33-AD17ADEB65DB}" destId="{6C44915F-D739-4DDD-9BCB-28B61B598154}" srcOrd="1" destOrd="0" presId="urn:microsoft.com/office/officeart/2005/8/layout/radial5"/>
    <dgm:cxn modelId="{265F090C-65B7-4038-87A5-899B52C87D82}" type="presOf" srcId="{850DBC61-1FBA-4D5D-A25C-59CF4B6BA929}" destId="{979C4E9E-9DE8-40CC-840A-7A425AF2B6C9}" srcOrd="0" destOrd="0" presId="urn:microsoft.com/office/officeart/2005/8/layout/radial5"/>
    <dgm:cxn modelId="{6C17FD2C-5BA5-474A-AE7E-8F321F33DBD3}" type="presOf" srcId="{3ED5C211-BEE9-489A-9515-47C8E937AC2F}" destId="{0C0547A0-7B61-453A-BA86-3194575BF58C}" srcOrd="1" destOrd="0" presId="urn:microsoft.com/office/officeart/2005/8/layout/radial5"/>
    <dgm:cxn modelId="{53EDA8E8-3C87-4C59-96D8-8D5E066C518A}" type="presOf" srcId="{3ED5C211-BEE9-489A-9515-47C8E937AC2F}" destId="{9205847E-8B95-4677-8138-18D61FAD5CF1}" srcOrd="0" destOrd="0" presId="urn:microsoft.com/office/officeart/2005/8/layout/radial5"/>
    <dgm:cxn modelId="{93331279-9F78-472D-8A73-5E439EEA2B8B}" type="presOf" srcId="{BDDA57CB-C9BC-4049-AF2D-33D7212B1FC6}" destId="{CBB74734-B012-447E-A8F9-79ECA5442DD9}" srcOrd="0" destOrd="0" presId="urn:microsoft.com/office/officeart/2005/8/layout/radial5"/>
    <dgm:cxn modelId="{0E0D8F2C-FDD5-440C-A6F5-23310C0E64BE}" srcId="{2B31458C-5C06-4AFD-8B5F-25D8CB3DB93C}" destId="{C5204D05-4F98-4D07-99AF-FF92723553F4}" srcOrd="3" destOrd="0" parTransId="{25D28CA1-1455-4153-BE7C-B797BEFA0E62}" sibTransId="{DAA9FC2D-C679-4821-B3FA-E269ED817E2A}"/>
    <dgm:cxn modelId="{DCE905EC-A06A-4E2C-98EE-F88569344AD6}" type="presOf" srcId="{0A87305C-7FC8-4E98-A5B8-89CBF674A567}" destId="{8D311AC1-0A48-4B36-A7DB-C374E3CB155D}" srcOrd="1" destOrd="0" presId="urn:microsoft.com/office/officeart/2005/8/layout/radial5"/>
    <dgm:cxn modelId="{083E59FD-BCA7-415D-ADE2-534605B3A894}" srcId="{2B31458C-5C06-4AFD-8B5F-25D8CB3DB93C}" destId="{4336F6B9-9824-45FE-A032-35CCED7D65BA}" srcOrd="2" destOrd="0" parTransId="{3ED5C211-BEE9-489A-9515-47C8E937AC2F}" sibTransId="{51660C7F-15EA-4729-A14F-328776465800}"/>
    <dgm:cxn modelId="{630F19CB-A8B1-4DD0-B79F-EC7E3CDBCDE7}" srcId="{850DBC61-1FBA-4D5D-A25C-59CF4B6BA929}" destId="{2B31458C-5C06-4AFD-8B5F-25D8CB3DB93C}" srcOrd="0" destOrd="0" parTransId="{E4269858-2EBA-49DC-8C9A-219129408786}" sibTransId="{CE5B8904-415E-46C4-9467-663E1A290974}"/>
    <dgm:cxn modelId="{CA93690F-5923-408D-A432-C7AE829E0418}" type="presOf" srcId="{25D28CA1-1455-4153-BE7C-B797BEFA0E62}" destId="{EF8B381B-CF5B-4AAB-B832-B3335526EE82}" srcOrd="0" destOrd="0" presId="urn:microsoft.com/office/officeart/2005/8/layout/radial5"/>
    <dgm:cxn modelId="{B52D5E53-A6E9-4479-B93F-75C85511F7ED}" type="presOf" srcId="{4336F6B9-9824-45FE-A032-35CCED7D65BA}" destId="{B15AD20F-3BFC-43FE-B185-546FD9FF6921}" srcOrd="0" destOrd="0" presId="urn:microsoft.com/office/officeart/2005/8/layout/radial5"/>
    <dgm:cxn modelId="{890F8E4A-3324-4ABF-9455-B1FEB47FDDBF}" type="presOf" srcId="{0A87305C-7FC8-4E98-A5B8-89CBF674A567}" destId="{DEA2FB90-060F-484A-8E88-494D6EF2F0C8}" srcOrd="0" destOrd="0" presId="urn:microsoft.com/office/officeart/2005/8/layout/radial5"/>
    <dgm:cxn modelId="{BC87E0AE-766B-432A-976B-C056E29619F2}" srcId="{2B31458C-5C06-4AFD-8B5F-25D8CB3DB93C}" destId="{97B29B86-F3A6-4D53-BD30-54926C734963}" srcOrd="1" destOrd="0" parTransId="{F8C73384-527F-4169-AF33-AD17ADEB65DB}" sibTransId="{EF9B10A6-BA65-4ECB-B217-7B54E4E0DC85}"/>
    <dgm:cxn modelId="{2CA61DB8-7FEC-4FFF-8A68-E57E7394F71D}" type="presOf" srcId="{2B31458C-5C06-4AFD-8B5F-25D8CB3DB93C}" destId="{F101B47B-38B4-4115-B1A4-8DD57DCC59FB}" srcOrd="0" destOrd="0" presId="urn:microsoft.com/office/officeart/2005/8/layout/radial5"/>
    <dgm:cxn modelId="{9FDE36A2-56F4-4BF6-A013-9205534AF4AF}" type="presOf" srcId="{F8C73384-527F-4169-AF33-AD17ADEB65DB}" destId="{929C89F2-A58E-4D5B-BC21-A8402202A433}" srcOrd="0" destOrd="0" presId="urn:microsoft.com/office/officeart/2005/8/layout/radial5"/>
    <dgm:cxn modelId="{94E6B149-B3F2-4A68-9B98-CBACCB859009}" type="presOf" srcId="{25D28CA1-1455-4153-BE7C-B797BEFA0E62}" destId="{16878C67-56D9-45C3-AEB2-BF60BC08B231}" srcOrd="1" destOrd="0" presId="urn:microsoft.com/office/officeart/2005/8/layout/radial5"/>
    <dgm:cxn modelId="{32D1F359-01CA-4B8A-8542-7668CD813440}" srcId="{2B31458C-5C06-4AFD-8B5F-25D8CB3DB93C}" destId="{BDDA57CB-C9BC-4049-AF2D-33D7212B1FC6}" srcOrd="0" destOrd="0" parTransId="{0A87305C-7FC8-4E98-A5B8-89CBF674A567}" sibTransId="{FB6F0AF2-FF06-4CB2-91F9-4795D1DFB183}"/>
    <dgm:cxn modelId="{83256B36-0469-47B2-BD2E-C0E9ED1B8F6B}" srcId="{850DBC61-1FBA-4D5D-A25C-59CF4B6BA929}" destId="{29E9373E-21BA-43FE-87EB-4FE8318DFC4A}" srcOrd="2" destOrd="0" parTransId="{10656F6B-7485-440B-91EC-E70019CFBD1A}" sibTransId="{087EF969-E9AC-44D8-B228-DBF6ADBE9FC9}"/>
    <dgm:cxn modelId="{02307B26-9C1A-4C1B-9814-07660CE81B33}" srcId="{850DBC61-1FBA-4D5D-A25C-59CF4B6BA929}" destId="{853D9E7F-2330-4647-BD3E-8FC4B780066F}" srcOrd="4" destOrd="0" parTransId="{49BB6872-28FA-4B3B-9C70-CB79E6AD4AAD}" sibTransId="{E41FF95D-8452-4995-9F8E-EAB0B517313C}"/>
    <dgm:cxn modelId="{054B47E6-7D6C-4313-8C61-99FB91B79380}" srcId="{850DBC61-1FBA-4D5D-A25C-59CF4B6BA929}" destId="{07A2D739-BB7F-462E-93D1-4E138DF5B25C}" srcOrd="3" destOrd="0" parTransId="{787EA69D-DB85-48A5-8D23-634896488187}" sibTransId="{EDEFB9D0-17D5-412F-A83E-28ED2AF5446E}"/>
    <dgm:cxn modelId="{8CB5D405-4EAA-47C0-BA3A-9833F29961E4}" type="presOf" srcId="{97B29B86-F3A6-4D53-BD30-54926C734963}" destId="{9E2B0A3D-FBA1-4630-B70C-30F3CE858220}" srcOrd="0" destOrd="0" presId="urn:microsoft.com/office/officeart/2005/8/layout/radial5"/>
    <dgm:cxn modelId="{7A751292-C014-4FB1-8BB6-51428C081846}" srcId="{850DBC61-1FBA-4D5D-A25C-59CF4B6BA929}" destId="{9DD6E205-E86A-4428-B300-E2F2C7DD4492}" srcOrd="1" destOrd="0" parTransId="{B490458A-2D0D-460A-8BB5-EB1750C13817}" sibTransId="{23347033-7DF2-4A92-A86D-801CC343892C}"/>
    <dgm:cxn modelId="{521A9770-C9DC-438F-B04B-CA78D8B32C1A}" type="presOf" srcId="{C5204D05-4F98-4D07-99AF-FF92723553F4}" destId="{3725A8F0-0CB0-4ADE-99A5-2DA261638017}" srcOrd="0" destOrd="0" presId="urn:microsoft.com/office/officeart/2005/8/layout/radial5"/>
    <dgm:cxn modelId="{F361946A-12D4-462E-AA94-EE56BFE8D7AD}" type="presParOf" srcId="{979C4E9E-9DE8-40CC-840A-7A425AF2B6C9}" destId="{F101B47B-38B4-4115-B1A4-8DD57DCC59FB}" srcOrd="0" destOrd="0" presId="urn:microsoft.com/office/officeart/2005/8/layout/radial5"/>
    <dgm:cxn modelId="{F897BC34-9596-42D2-9244-676E7AAFB542}" type="presParOf" srcId="{979C4E9E-9DE8-40CC-840A-7A425AF2B6C9}" destId="{DEA2FB90-060F-484A-8E88-494D6EF2F0C8}" srcOrd="1" destOrd="0" presId="urn:microsoft.com/office/officeart/2005/8/layout/radial5"/>
    <dgm:cxn modelId="{75CA69B3-25F9-42EE-9967-C8EC1C98E48B}" type="presParOf" srcId="{DEA2FB90-060F-484A-8E88-494D6EF2F0C8}" destId="{8D311AC1-0A48-4B36-A7DB-C374E3CB155D}" srcOrd="0" destOrd="0" presId="urn:microsoft.com/office/officeart/2005/8/layout/radial5"/>
    <dgm:cxn modelId="{371DCD58-D6C4-4C3E-8750-29667BECC4DE}" type="presParOf" srcId="{979C4E9E-9DE8-40CC-840A-7A425AF2B6C9}" destId="{CBB74734-B012-447E-A8F9-79ECA5442DD9}" srcOrd="2" destOrd="0" presId="urn:microsoft.com/office/officeart/2005/8/layout/radial5"/>
    <dgm:cxn modelId="{CD4637D1-152C-49D6-BBC2-B79C7DD27E55}" type="presParOf" srcId="{979C4E9E-9DE8-40CC-840A-7A425AF2B6C9}" destId="{929C89F2-A58E-4D5B-BC21-A8402202A433}" srcOrd="3" destOrd="0" presId="urn:microsoft.com/office/officeart/2005/8/layout/radial5"/>
    <dgm:cxn modelId="{EE775CCA-05CE-4A1E-8B4D-F81A8FD90BDF}" type="presParOf" srcId="{929C89F2-A58E-4D5B-BC21-A8402202A433}" destId="{6C44915F-D739-4DDD-9BCB-28B61B598154}" srcOrd="0" destOrd="0" presId="urn:microsoft.com/office/officeart/2005/8/layout/radial5"/>
    <dgm:cxn modelId="{643D8F7B-F0CA-4896-BDBE-3C436B7A20BB}" type="presParOf" srcId="{979C4E9E-9DE8-40CC-840A-7A425AF2B6C9}" destId="{9E2B0A3D-FBA1-4630-B70C-30F3CE858220}" srcOrd="4" destOrd="0" presId="urn:microsoft.com/office/officeart/2005/8/layout/radial5"/>
    <dgm:cxn modelId="{538F2F2A-5850-49F6-A830-DC3B8C452650}" type="presParOf" srcId="{979C4E9E-9DE8-40CC-840A-7A425AF2B6C9}" destId="{9205847E-8B95-4677-8138-18D61FAD5CF1}" srcOrd="5" destOrd="0" presId="urn:microsoft.com/office/officeart/2005/8/layout/radial5"/>
    <dgm:cxn modelId="{BDCE3542-7DE8-49EC-8AD3-836770CAC0FB}" type="presParOf" srcId="{9205847E-8B95-4677-8138-18D61FAD5CF1}" destId="{0C0547A0-7B61-453A-BA86-3194575BF58C}" srcOrd="0" destOrd="0" presId="urn:microsoft.com/office/officeart/2005/8/layout/radial5"/>
    <dgm:cxn modelId="{97072670-696C-48D7-ACA7-BCE6EDA09E36}" type="presParOf" srcId="{979C4E9E-9DE8-40CC-840A-7A425AF2B6C9}" destId="{B15AD20F-3BFC-43FE-B185-546FD9FF6921}" srcOrd="6" destOrd="0" presId="urn:microsoft.com/office/officeart/2005/8/layout/radial5"/>
    <dgm:cxn modelId="{810ECD81-6813-40EB-8FEA-101638E941BD}" type="presParOf" srcId="{979C4E9E-9DE8-40CC-840A-7A425AF2B6C9}" destId="{EF8B381B-CF5B-4AAB-B832-B3335526EE82}" srcOrd="7" destOrd="0" presId="urn:microsoft.com/office/officeart/2005/8/layout/radial5"/>
    <dgm:cxn modelId="{23DD20A6-865D-4168-868F-075F88C2174A}" type="presParOf" srcId="{EF8B381B-CF5B-4AAB-B832-B3335526EE82}" destId="{16878C67-56D9-45C3-AEB2-BF60BC08B231}" srcOrd="0" destOrd="0" presId="urn:microsoft.com/office/officeart/2005/8/layout/radial5"/>
    <dgm:cxn modelId="{E2D01501-6AD3-4B2E-A5BC-5AD132D329F1}" type="presParOf" srcId="{979C4E9E-9DE8-40CC-840A-7A425AF2B6C9}" destId="{3725A8F0-0CB0-4ADE-99A5-2DA261638017}" srcOrd="8" destOrd="0" presId="urn:microsoft.com/office/officeart/2005/8/layout/radial5"/>
  </dgm:cxnLst>
  <dgm:bg/>
  <dgm:whole/>
</dgm:dataModel>
</file>

<file path=ppt/diagrams/data3.xml><?xml version="1.0" encoding="utf-8"?>
<dgm:dataModel xmlns:dgm="http://schemas.openxmlformats.org/drawingml/2006/diagram" xmlns:a="http://schemas.openxmlformats.org/drawingml/2006/main">
  <dgm:ptLst>
    <dgm:pt modelId="{2D42C910-5303-4EB1-83D7-D77956B536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7AF5E8E3-2AF2-46D1-AAE1-3515D23CC315}">
      <dgm:prSet custT="1"/>
      <dgm:spPr>
        <a:gradFill rotWithShape="0">
          <a:gsLst>
            <a:gs pos="0">
              <a:srgbClr val="D6B19C"/>
            </a:gs>
            <a:gs pos="30000">
              <a:srgbClr val="D49E6C"/>
            </a:gs>
            <a:gs pos="70000">
              <a:srgbClr val="A65528"/>
            </a:gs>
            <a:gs pos="100000">
              <a:srgbClr val="663012"/>
            </a:gs>
          </a:gsLst>
          <a:lin ang="5400000" scaled="0"/>
        </a:gradFill>
      </dgm:spPr>
      <dgm:t>
        <a:bodyPr/>
        <a:lstStyle/>
        <a:p>
          <a:pPr algn="l"/>
          <a:r>
            <a:rPr lang="ru-RU" sz="1400" dirty="0" smtClean="0">
              <a:solidFill>
                <a:schemeClr val="tx1"/>
              </a:solidFill>
            </a:rPr>
            <a:t>повышение безопасности жизнедеятельности населения на территории города Ржева Тверской области</a:t>
          </a:r>
          <a:endParaRPr lang="ru-RU" sz="1400" dirty="0">
            <a:solidFill>
              <a:schemeClr val="tx1"/>
            </a:solidFill>
          </a:endParaRPr>
        </a:p>
      </dgm:t>
    </dgm:pt>
    <dgm:pt modelId="{74358A74-C29A-44CD-9E2F-A0C2ADC6724E}" type="parTrans" cxnId="{77457EEE-4CAF-40EF-A4BF-C3040F4D5DA3}">
      <dgm:prSet/>
      <dgm:spPr/>
      <dgm:t>
        <a:bodyPr/>
        <a:lstStyle/>
        <a:p>
          <a:endParaRPr lang="ru-RU"/>
        </a:p>
      </dgm:t>
    </dgm:pt>
    <dgm:pt modelId="{495D6BDB-AE9C-437B-A18B-733B1A7712AE}" type="sibTrans" cxnId="{77457EEE-4CAF-40EF-A4BF-C3040F4D5DA3}">
      <dgm:prSet/>
      <dgm:spPr/>
      <dgm:t>
        <a:bodyPr/>
        <a:lstStyle/>
        <a:p>
          <a:endParaRPr lang="ru-RU"/>
        </a:p>
      </dgm:t>
    </dgm:pt>
    <dgm:pt modelId="{D0AFBA19-E74A-4843-8A30-FACAA9FA3BFE}" type="pres">
      <dgm:prSet presAssocID="{2D42C910-5303-4EB1-83D7-D77956B53687}" presName="Name0" presStyleCnt="0">
        <dgm:presLayoutVars>
          <dgm:chPref val="3"/>
          <dgm:dir/>
          <dgm:animLvl val="lvl"/>
          <dgm:resizeHandles/>
        </dgm:presLayoutVars>
      </dgm:prSet>
      <dgm:spPr/>
      <dgm:t>
        <a:bodyPr/>
        <a:lstStyle/>
        <a:p>
          <a:endParaRPr lang="ru-RU"/>
        </a:p>
      </dgm:t>
    </dgm:pt>
    <dgm:pt modelId="{78D06490-08F0-4167-A932-30510E1E99C7}" type="pres">
      <dgm:prSet presAssocID="{7AF5E8E3-2AF2-46D1-AAE1-3515D23CC315}" presName="horFlow" presStyleCnt="0"/>
      <dgm:spPr/>
    </dgm:pt>
    <dgm:pt modelId="{57A5EB8D-5EBD-406C-A95D-378AED8E6F2B}" type="pres">
      <dgm:prSet presAssocID="{7AF5E8E3-2AF2-46D1-AAE1-3515D23CC315}" presName="bigChev" presStyleLbl="node1" presStyleIdx="0" presStyleCnt="1" custScaleX="555014"/>
      <dgm:spPr/>
      <dgm:t>
        <a:bodyPr/>
        <a:lstStyle/>
        <a:p>
          <a:endParaRPr lang="ru-RU"/>
        </a:p>
      </dgm:t>
    </dgm:pt>
  </dgm:ptLst>
  <dgm:cxnLst>
    <dgm:cxn modelId="{02103C41-FFE8-4541-93F8-A9CAEC21B099}" type="presOf" srcId="{2D42C910-5303-4EB1-83D7-D77956B53687}" destId="{D0AFBA19-E74A-4843-8A30-FACAA9FA3BFE}" srcOrd="0" destOrd="0" presId="urn:microsoft.com/office/officeart/2005/8/layout/lProcess3"/>
    <dgm:cxn modelId="{77457EEE-4CAF-40EF-A4BF-C3040F4D5DA3}" srcId="{2D42C910-5303-4EB1-83D7-D77956B53687}" destId="{7AF5E8E3-2AF2-46D1-AAE1-3515D23CC315}" srcOrd="0" destOrd="0" parTransId="{74358A74-C29A-44CD-9E2F-A0C2ADC6724E}" sibTransId="{495D6BDB-AE9C-437B-A18B-733B1A7712AE}"/>
    <dgm:cxn modelId="{E96CFC59-BA49-4F5D-A2E2-0D7B00FFB946}" type="presOf" srcId="{7AF5E8E3-2AF2-46D1-AAE1-3515D23CC315}" destId="{57A5EB8D-5EBD-406C-A95D-378AED8E6F2B}" srcOrd="0" destOrd="0" presId="urn:microsoft.com/office/officeart/2005/8/layout/lProcess3"/>
    <dgm:cxn modelId="{5C242477-3F4F-42C0-9F45-E6DBED2DDBD0}" type="presParOf" srcId="{D0AFBA19-E74A-4843-8A30-FACAA9FA3BFE}" destId="{78D06490-08F0-4167-A932-30510E1E99C7}" srcOrd="0" destOrd="0" presId="urn:microsoft.com/office/officeart/2005/8/layout/lProcess3"/>
    <dgm:cxn modelId="{2A94B14F-2E70-48F9-9469-0B6EF7FE6449}" type="presParOf" srcId="{78D06490-08F0-4167-A932-30510E1E99C7}" destId="{57A5EB8D-5EBD-406C-A95D-378AED8E6F2B}" srcOrd="0" destOrd="0" presId="urn:microsoft.com/office/officeart/2005/8/layout/lProcess3"/>
  </dgm:cxnLst>
  <dgm:bg/>
  <dgm:whole/>
</dgm:dataModel>
</file>

<file path=ppt/diagrams/data4.xml><?xml version="1.0" encoding="utf-8"?>
<dgm:dataModel xmlns:dgm="http://schemas.openxmlformats.org/drawingml/2006/diagram" xmlns:a="http://schemas.openxmlformats.org/drawingml/2006/main">
  <dgm:ptLst>
    <dgm:pt modelId="{2D42C910-5303-4EB1-83D7-D77956B536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A0623C3E-D30A-4D7B-A563-A4F24ED8D0A0}">
      <dgm:prSet custT="1"/>
      <dgm:spPr>
        <a:gradFill rotWithShape="0">
          <a:gsLst>
            <a:gs pos="97000">
              <a:srgbClr val="D6B19C"/>
            </a:gs>
            <a:gs pos="30000">
              <a:srgbClr val="D49E6C"/>
            </a:gs>
            <a:gs pos="70000">
              <a:srgbClr val="A65528"/>
            </a:gs>
            <a:gs pos="100000">
              <a:srgbClr val="663012"/>
            </a:gs>
          </a:gsLst>
          <a:lin ang="5400000" scaled="0"/>
        </a:gradFill>
      </dgm:spPr>
      <dgm:t>
        <a:bodyPr/>
        <a:lstStyle/>
        <a:p>
          <a:pPr algn="l"/>
          <a:r>
            <a:rPr lang="ru-RU" sz="1200" dirty="0" smtClean="0">
              <a:solidFill>
                <a:schemeClr val="tx1"/>
              </a:solidFill>
            </a:rPr>
            <a:t>повышение качества и надежности жилищно-коммунальных услуг и условий проживания граждан на территории  города Ржева Тверской области</a:t>
          </a:r>
          <a:endParaRPr lang="ru-RU" sz="1200" dirty="0">
            <a:solidFill>
              <a:schemeClr val="tx1"/>
            </a:solidFill>
          </a:endParaRPr>
        </a:p>
      </dgm:t>
    </dgm:pt>
    <dgm:pt modelId="{D25CBCF6-7173-44BE-8698-E51E6FA5E950}" type="parTrans" cxnId="{E376AA99-3E6B-4808-838B-EFD2CA618C32}">
      <dgm:prSet/>
      <dgm:spPr/>
      <dgm:t>
        <a:bodyPr/>
        <a:lstStyle/>
        <a:p>
          <a:endParaRPr lang="ru-RU"/>
        </a:p>
      </dgm:t>
    </dgm:pt>
    <dgm:pt modelId="{6412B0E0-A667-4BC9-94E9-ABECC9AA6DCA}" type="sibTrans" cxnId="{E376AA99-3E6B-4808-838B-EFD2CA618C32}">
      <dgm:prSet/>
      <dgm:spPr/>
      <dgm:t>
        <a:bodyPr/>
        <a:lstStyle/>
        <a:p>
          <a:endParaRPr lang="ru-RU"/>
        </a:p>
      </dgm:t>
    </dgm:pt>
    <dgm:pt modelId="{D0AFBA19-E74A-4843-8A30-FACAA9FA3BFE}" type="pres">
      <dgm:prSet presAssocID="{2D42C910-5303-4EB1-83D7-D77956B53687}" presName="Name0" presStyleCnt="0">
        <dgm:presLayoutVars>
          <dgm:chPref val="3"/>
          <dgm:dir/>
          <dgm:animLvl val="lvl"/>
          <dgm:resizeHandles/>
        </dgm:presLayoutVars>
      </dgm:prSet>
      <dgm:spPr/>
      <dgm:t>
        <a:bodyPr/>
        <a:lstStyle/>
        <a:p>
          <a:endParaRPr lang="ru-RU"/>
        </a:p>
      </dgm:t>
    </dgm:pt>
    <dgm:pt modelId="{A27D2344-458A-43C4-BE7B-FDAE5F0292FB}" type="pres">
      <dgm:prSet presAssocID="{A0623C3E-D30A-4D7B-A563-A4F24ED8D0A0}" presName="horFlow" presStyleCnt="0"/>
      <dgm:spPr/>
    </dgm:pt>
    <dgm:pt modelId="{3D0EE96D-D831-4E48-B547-BD613AD4602E}" type="pres">
      <dgm:prSet presAssocID="{A0623C3E-D30A-4D7B-A563-A4F24ED8D0A0}" presName="bigChev" presStyleLbl="node1" presStyleIdx="0" presStyleCnt="1" custScaleX="693839" custScaleY="186211"/>
      <dgm:spPr/>
      <dgm:t>
        <a:bodyPr/>
        <a:lstStyle/>
        <a:p>
          <a:endParaRPr lang="ru-RU"/>
        </a:p>
      </dgm:t>
    </dgm:pt>
  </dgm:ptLst>
  <dgm:cxnLst>
    <dgm:cxn modelId="{E376AA99-3E6B-4808-838B-EFD2CA618C32}" srcId="{2D42C910-5303-4EB1-83D7-D77956B53687}" destId="{A0623C3E-D30A-4D7B-A563-A4F24ED8D0A0}" srcOrd="0" destOrd="0" parTransId="{D25CBCF6-7173-44BE-8698-E51E6FA5E950}" sibTransId="{6412B0E0-A667-4BC9-94E9-ABECC9AA6DCA}"/>
    <dgm:cxn modelId="{70C302BC-6AE4-496A-A6FB-33736614093B}" type="presOf" srcId="{A0623C3E-D30A-4D7B-A563-A4F24ED8D0A0}" destId="{3D0EE96D-D831-4E48-B547-BD613AD4602E}" srcOrd="0" destOrd="0" presId="urn:microsoft.com/office/officeart/2005/8/layout/lProcess3"/>
    <dgm:cxn modelId="{7346D0C0-6FA6-4FDB-879B-FB1EF4C39646}" type="presOf" srcId="{2D42C910-5303-4EB1-83D7-D77956B53687}" destId="{D0AFBA19-E74A-4843-8A30-FACAA9FA3BFE}" srcOrd="0" destOrd="0" presId="urn:microsoft.com/office/officeart/2005/8/layout/lProcess3"/>
    <dgm:cxn modelId="{814D4FEB-8525-46DF-8421-8FD270120588}" type="presParOf" srcId="{D0AFBA19-E74A-4843-8A30-FACAA9FA3BFE}" destId="{A27D2344-458A-43C4-BE7B-FDAE5F0292FB}" srcOrd="0" destOrd="0" presId="urn:microsoft.com/office/officeart/2005/8/layout/lProcess3"/>
    <dgm:cxn modelId="{340B7253-4822-492B-88D7-0EC585E4CEC1}" type="presParOf" srcId="{A27D2344-458A-43C4-BE7B-FDAE5F0292FB}" destId="{3D0EE96D-D831-4E48-B547-BD613AD4602E}" srcOrd="0" destOrd="0" presId="urn:microsoft.com/office/officeart/2005/8/layout/lProcess3"/>
  </dgm:cxnLst>
  <dgm:bg/>
  <dgm:whole/>
</dgm:dataModel>
</file>

<file path=ppt/diagrams/data5.xml><?xml version="1.0" encoding="utf-8"?>
<dgm:dataModel xmlns:dgm="http://schemas.openxmlformats.org/drawingml/2006/diagram" xmlns:a="http://schemas.openxmlformats.org/drawingml/2006/main">
  <dgm:ptLst>
    <dgm:pt modelId="{2D42C910-5303-4EB1-83D7-D77956B536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4BD1D813-D082-4BD2-934A-4238C463C1C8}">
      <dgm:prSet custT="1"/>
      <dgm:spPr>
        <a:gradFill rotWithShape="0">
          <a:gsLst>
            <a:gs pos="0">
              <a:srgbClr val="D6B19C"/>
            </a:gs>
            <a:gs pos="30000">
              <a:srgbClr val="D49E6C"/>
            </a:gs>
            <a:gs pos="70000">
              <a:srgbClr val="A65528"/>
            </a:gs>
            <a:gs pos="100000">
              <a:srgbClr val="663012"/>
            </a:gs>
          </a:gsLst>
          <a:lin ang="5400000" scaled="0"/>
        </a:gradFill>
      </dgm:spPr>
      <dgm:t>
        <a:bodyPr/>
        <a:lstStyle/>
        <a:p>
          <a:pPr algn="l" rtl="0"/>
          <a:r>
            <a:rPr lang="ru-RU" sz="1200" b="0" kern="1200" dirty="0" smtClean="0">
              <a:solidFill>
                <a:schemeClr val="tx1"/>
              </a:solidFill>
              <a:latin typeface="+mn-lt"/>
              <a:ea typeface="+mn-ea"/>
              <a:cs typeface="+mn-cs"/>
            </a:rPr>
            <a:t>повышение качества и комфорта городской среды города Ржева                          Тверской области</a:t>
          </a:r>
          <a:endParaRPr lang="ru-RU" sz="1200" b="0" kern="1200" dirty="0">
            <a:solidFill>
              <a:schemeClr val="tx1"/>
            </a:solidFill>
            <a:latin typeface="+mn-lt"/>
            <a:ea typeface="+mn-ea"/>
            <a:cs typeface="+mn-cs"/>
          </a:endParaRPr>
        </a:p>
      </dgm:t>
    </dgm:pt>
    <dgm:pt modelId="{25344D34-D367-471A-97C5-2E9D7292CC32}" type="parTrans" cxnId="{C7F0C4B6-B9D9-4208-86ED-3B79FDC029A9}">
      <dgm:prSet/>
      <dgm:spPr/>
      <dgm:t>
        <a:bodyPr/>
        <a:lstStyle/>
        <a:p>
          <a:endParaRPr lang="ru-RU"/>
        </a:p>
      </dgm:t>
    </dgm:pt>
    <dgm:pt modelId="{7D8A0E82-864F-4A47-8547-6B80F8AC19FB}" type="sibTrans" cxnId="{C7F0C4B6-B9D9-4208-86ED-3B79FDC029A9}">
      <dgm:prSet/>
      <dgm:spPr/>
      <dgm:t>
        <a:bodyPr/>
        <a:lstStyle/>
        <a:p>
          <a:endParaRPr lang="ru-RU"/>
        </a:p>
      </dgm:t>
    </dgm:pt>
    <dgm:pt modelId="{D0AFBA19-E74A-4843-8A30-FACAA9FA3BFE}" type="pres">
      <dgm:prSet presAssocID="{2D42C910-5303-4EB1-83D7-D77956B53687}" presName="Name0" presStyleCnt="0">
        <dgm:presLayoutVars>
          <dgm:chPref val="3"/>
          <dgm:dir/>
          <dgm:animLvl val="lvl"/>
          <dgm:resizeHandles/>
        </dgm:presLayoutVars>
      </dgm:prSet>
      <dgm:spPr/>
      <dgm:t>
        <a:bodyPr/>
        <a:lstStyle/>
        <a:p>
          <a:endParaRPr lang="ru-RU"/>
        </a:p>
      </dgm:t>
    </dgm:pt>
    <dgm:pt modelId="{6A4B0E8E-47DC-4D4D-A876-B2DBB63E4A7C}" type="pres">
      <dgm:prSet presAssocID="{4BD1D813-D082-4BD2-934A-4238C463C1C8}" presName="horFlow" presStyleCnt="0"/>
      <dgm:spPr/>
    </dgm:pt>
    <dgm:pt modelId="{BE8FB732-8C15-4747-917B-70B4FAD4D75A}" type="pres">
      <dgm:prSet presAssocID="{4BD1D813-D082-4BD2-934A-4238C463C1C8}" presName="bigChev" presStyleLbl="node1" presStyleIdx="0" presStyleCnt="1" custScaleX="543570"/>
      <dgm:spPr/>
      <dgm:t>
        <a:bodyPr/>
        <a:lstStyle/>
        <a:p>
          <a:endParaRPr lang="ru-RU"/>
        </a:p>
      </dgm:t>
    </dgm:pt>
  </dgm:ptLst>
  <dgm:cxnLst>
    <dgm:cxn modelId="{C7F0C4B6-B9D9-4208-86ED-3B79FDC029A9}" srcId="{2D42C910-5303-4EB1-83D7-D77956B53687}" destId="{4BD1D813-D082-4BD2-934A-4238C463C1C8}" srcOrd="0" destOrd="0" parTransId="{25344D34-D367-471A-97C5-2E9D7292CC32}" sibTransId="{7D8A0E82-864F-4A47-8547-6B80F8AC19FB}"/>
    <dgm:cxn modelId="{DB2FF5B5-23A0-4EE7-B9A2-22D2DE59E5B6}" type="presOf" srcId="{2D42C910-5303-4EB1-83D7-D77956B53687}" destId="{D0AFBA19-E74A-4843-8A30-FACAA9FA3BFE}" srcOrd="0" destOrd="0" presId="urn:microsoft.com/office/officeart/2005/8/layout/lProcess3"/>
    <dgm:cxn modelId="{80A54BE9-6060-4DA0-BEA6-79702B4E1536}" type="presOf" srcId="{4BD1D813-D082-4BD2-934A-4238C463C1C8}" destId="{BE8FB732-8C15-4747-917B-70B4FAD4D75A}" srcOrd="0" destOrd="0" presId="urn:microsoft.com/office/officeart/2005/8/layout/lProcess3"/>
    <dgm:cxn modelId="{68E1708D-45F7-451B-AEE4-CAF40977BB15}" type="presParOf" srcId="{D0AFBA19-E74A-4843-8A30-FACAA9FA3BFE}" destId="{6A4B0E8E-47DC-4D4D-A876-B2DBB63E4A7C}" srcOrd="0" destOrd="0" presId="urn:microsoft.com/office/officeart/2005/8/layout/lProcess3"/>
    <dgm:cxn modelId="{05248EFE-CA81-4296-8F89-8E0EE8F46725}" type="presParOf" srcId="{6A4B0E8E-47DC-4D4D-A876-B2DBB63E4A7C}" destId="{BE8FB732-8C15-4747-917B-70B4FAD4D75A}" srcOrd="0" destOrd="0" presId="urn:microsoft.com/office/officeart/2005/8/layout/lProcess3"/>
  </dgm:cxnLst>
  <dgm:bg/>
  <dgm:whole/>
</dgm:dataModel>
</file>

<file path=ppt/diagrams/data6.xml><?xml version="1.0" encoding="utf-8"?>
<dgm:dataModel xmlns:dgm="http://schemas.openxmlformats.org/drawingml/2006/diagram" xmlns:a="http://schemas.openxmlformats.org/drawingml/2006/main">
  <dgm:ptLst>
    <dgm:pt modelId="{2D42C910-5303-4EB1-83D7-D77956B536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4BD1D813-D082-4BD2-934A-4238C463C1C8}">
      <dgm:prSet custT="1"/>
      <dgm:spPr>
        <a:gradFill rotWithShape="0">
          <a:gsLst>
            <a:gs pos="0">
              <a:srgbClr val="D6B19C"/>
            </a:gs>
            <a:gs pos="30000">
              <a:srgbClr val="D49E6C"/>
            </a:gs>
            <a:gs pos="70000">
              <a:srgbClr val="A65528"/>
            </a:gs>
            <a:gs pos="100000">
              <a:srgbClr val="663012"/>
            </a:gs>
          </a:gsLst>
          <a:lin ang="5400000" scaled="0"/>
        </a:gradFill>
      </dgm:spPr>
      <dgm:t>
        <a:bodyPr/>
        <a:lstStyle/>
        <a:p>
          <a:pPr marL="0" algn="l" defTabSz="914400" rtl="0" eaLnBrk="1" latinLnBrk="0" hangingPunct="1"/>
          <a:r>
            <a:rPr lang="ru-RU" sz="1200" b="0" kern="1200" dirty="0" smtClean="0">
              <a:solidFill>
                <a:schemeClr val="tx1"/>
              </a:solidFill>
              <a:latin typeface="+mn-lt"/>
              <a:ea typeface="+mn-ea"/>
              <a:cs typeface="+mn-cs"/>
            </a:rPr>
            <a:t>обеспечение   доступного качественного образования и успешной позитивной социализации каждого ребенка</a:t>
          </a:r>
          <a:endParaRPr lang="ru-RU" sz="1200" b="0" kern="1200" dirty="0">
            <a:solidFill>
              <a:schemeClr val="tx1"/>
            </a:solidFill>
            <a:latin typeface="+mn-lt"/>
            <a:ea typeface="+mn-ea"/>
            <a:cs typeface="+mn-cs"/>
          </a:endParaRPr>
        </a:p>
      </dgm:t>
    </dgm:pt>
    <dgm:pt modelId="{25344D34-D367-471A-97C5-2E9D7292CC32}" type="parTrans" cxnId="{C7F0C4B6-B9D9-4208-86ED-3B79FDC029A9}">
      <dgm:prSet/>
      <dgm:spPr/>
      <dgm:t>
        <a:bodyPr/>
        <a:lstStyle/>
        <a:p>
          <a:endParaRPr lang="ru-RU"/>
        </a:p>
      </dgm:t>
    </dgm:pt>
    <dgm:pt modelId="{7D8A0E82-864F-4A47-8547-6B80F8AC19FB}" type="sibTrans" cxnId="{C7F0C4B6-B9D9-4208-86ED-3B79FDC029A9}">
      <dgm:prSet/>
      <dgm:spPr/>
      <dgm:t>
        <a:bodyPr/>
        <a:lstStyle/>
        <a:p>
          <a:endParaRPr lang="ru-RU"/>
        </a:p>
      </dgm:t>
    </dgm:pt>
    <dgm:pt modelId="{D0AFBA19-E74A-4843-8A30-FACAA9FA3BFE}" type="pres">
      <dgm:prSet presAssocID="{2D42C910-5303-4EB1-83D7-D77956B53687}" presName="Name0" presStyleCnt="0">
        <dgm:presLayoutVars>
          <dgm:chPref val="3"/>
          <dgm:dir/>
          <dgm:animLvl val="lvl"/>
          <dgm:resizeHandles/>
        </dgm:presLayoutVars>
      </dgm:prSet>
      <dgm:spPr/>
      <dgm:t>
        <a:bodyPr/>
        <a:lstStyle/>
        <a:p>
          <a:endParaRPr lang="ru-RU"/>
        </a:p>
      </dgm:t>
    </dgm:pt>
    <dgm:pt modelId="{6A4B0E8E-47DC-4D4D-A876-B2DBB63E4A7C}" type="pres">
      <dgm:prSet presAssocID="{4BD1D813-D082-4BD2-934A-4238C463C1C8}" presName="horFlow" presStyleCnt="0"/>
      <dgm:spPr/>
    </dgm:pt>
    <dgm:pt modelId="{BE8FB732-8C15-4747-917B-70B4FAD4D75A}" type="pres">
      <dgm:prSet presAssocID="{4BD1D813-D082-4BD2-934A-4238C463C1C8}" presName="bigChev" presStyleLbl="node1" presStyleIdx="0" presStyleCnt="1" custScaleX="543570"/>
      <dgm:spPr/>
      <dgm:t>
        <a:bodyPr/>
        <a:lstStyle/>
        <a:p>
          <a:endParaRPr lang="ru-RU"/>
        </a:p>
      </dgm:t>
    </dgm:pt>
  </dgm:ptLst>
  <dgm:cxnLst>
    <dgm:cxn modelId="{C7F0C4B6-B9D9-4208-86ED-3B79FDC029A9}" srcId="{2D42C910-5303-4EB1-83D7-D77956B53687}" destId="{4BD1D813-D082-4BD2-934A-4238C463C1C8}" srcOrd="0" destOrd="0" parTransId="{25344D34-D367-471A-97C5-2E9D7292CC32}" sibTransId="{7D8A0E82-864F-4A47-8547-6B80F8AC19FB}"/>
    <dgm:cxn modelId="{7EF2C4A9-1D67-4F5D-BE38-BC78DD75D171}" type="presOf" srcId="{2D42C910-5303-4EB1-83D7-D77956B53687}" destId="{D0AFBA19-E74A-4843-8A30-FACAA9FA3BFE}" srcOrd="0" destOrd="0" presId="urn:microsoft.com/office/officeart/2005/8/layout/lProcess3"/>
    <dgm:cxn modelId="{EC2023FA-4E34-4DA7-AA79-4398327B4B33}" type="presOf" srcId="{4BD1D813-D082-4BD2-934A-4238C463C1C8}" destId="{BE8FB732-8C15-4747-917B-70B4FAD4D75A}" srcOrd="0" destOrd="0" presId="urn:microsoft.com/office/officeart/2005/8/layout/lProcess3"/>
    <dgm:cxn modelId="{406B2000-BE4A-4805-BF08-5711936E110F}" type="presParOf" srcId="{D0AFBA19-E74A-4843-8A30-FACAA9FA3BFE}" destId="{6A4B0E8E-47DC-4D4D-A876-B2DBB63E4A7C}" srcOrd="0" destOrd="0" presId="urn:microsoft.com/office/officeart/2005/8/layout/lProcess3"/>
    <dgm:cxn modelId="{9D50FF53-4928-4276-8238-74292F3AB91D}" type="presParOf" srcId="{6A4B0E8E-47DC-4D4D-A876-B2DBB63E4A7C}" destId="{BE8FB732-8C15-4747-917B-70B4FAD4D75A}" srcOrd="0" destOrd="0" presId="urn:microsoft.com/office/officeart/2005/8/layout/lProcess3"/>
  </dgm:cxnLst>
  <dgm:bg/>
  <dgm:whole/>
</dgm:dataModel>
</file>

<file path=ppt/diagrams/data7.xml><?xml version="1.0" encoding="utf-8"?>
<dgm:dataModel xmlns:dgm="http://schemas.openxmlformats.org/drawingml/2006/diagram" xmlns:a="http://schemas.openxmlformats.org/drawingml/2006/main">
  <dgm:ptLst>
    <dgm:pt modelId="{2D42C910-5303-4EB1-83D7-D77956B536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A917C7BD-CFE3-4CB2-918B-88812D49B1D8}">
      <dgm:prSet custT="1"/>
      <dgm:spPr>
        <a:gradFill flip="none" rotWithShape="1">
          <a:gsLst>
            <a:gs pos="100000">
              <a:srgbClr val="FFC000"/>
            </a:gs>
            <a:gs pos="30000">
              <a:srgbClr val="D49E6C"/>
            </a:gs>
            <a:gs pos="70000">
              <a:srgbClr val="A65528"/>
            </a:gs>
            <a:gs pos="100000">
              <a:srgbClr val="663012"/>
            </a:gs>
          </a:gsLst>
          <a:lin ang="16200000" scaled="1"/>
          <a:tileRect/>
        </a:gradFill>
        <a:ln>
          <a:solidFill>
            <a:srgbClr val="FFC000"/>
          </a:solidFill>
        </a:ln>
      </dgm:spPr>
      <dgm:t>
        <a:bodyPr/>
        <a:lstStyle/>
        <a:p>
          <a:pPr algn="l"/>
          <a:r>
            <a:rPr lang="ru-RU" sz="1100" b="0" dirty="0" smtClean="0">
              <a:solidFill>
                <a:schemeClr val="tx1"/>
              </a:solidFill>
            </a:rPr>
            <a:t>реализация стратегической роли культуры как духовно-нравственного основания развития личности, сохранение и развитие единого культурного </a:t>
          </a:r>
          <a:r>
            <a:rPr lang="ru-RU" sz="1100" b="0" dirty="0" smtClean="0">
              <a:solidFill>
                <a:schemeClr val="tx1"/>
              </a:solidFill>
            </a:rPr>
            <a:t>пространства в городе Ржеве </a:t>
          </a:r>
          <a:r>
            <a:rPr lang="ru-RU" sz="1100" b="0" dirty="0" smtClean="0">
              <a:solidFill>
                <a:schemeClr val="tx1"/>
              </a:solidFill>
            </a:rPr>
            <a:t>Тверской </a:t>
          </a:r>
          <a:r>
            <a:rPr lang="ru-RU" sz="1100" b="0" dirty="0" smtClean="0">
              <a:solidFill>
                <a:schemeClr val="tx1"/>
              </a:solidFill>
            </a:rPr>
            <a:t>области</a:t>
          </a:r>
          <a:endParaRPr lang="ru-RU" sz="1100" b="0" dirty="0">
            <a:solidFill>
              <a:schemeClr val="tx1"/>
            </a:solidFill>
          </a:endParaRPr>
        </a:p>
      </dgm:t>
    </dgm:pt>
    <dgm:pt modelId="{E381FC7A-7EE9-4F89-A558-4657E24BB59C}" type="parTrans" cxnId="{43011CF3-F18D-498C-B288-0324DF8DC890}">
      <dgm:prSet/>
      <dgm:spPr/>
      <dgm:t>
        <a:bodyPr/>
        <a:lstStyle/>
        <a:p>
          <a:endParaRPr lang="ru-RU" b="1"/>
        </a:p>
      </dgm:t>
    </dgm:pt>
    <dgm:pt modelId="{39C6E151-8AF4-405F-83D5-26EA42EAAB97}" type="sibTrans" cxnId="{43011CF3-F18D-498C-B288-0324DF8DC890}">
      <dgm:prSet/>
      <dgm:spPr/>
      <dgm:t>
        <a:bodyPr/>
        <a:lstStyle/>
        <a:p>
          <a:endParaRPr lang="ru-RU" b="1"/>
        </a:p>
      </dgm:t>
    </dgm:pt>
    <dgm:pt modelId="{D0AFBA19-E74A-4843-8A30-FACAA9FA3BFE}" type="pres">
      <dgm:prSet presAssocID="{2D42C910-5303-4EB1-83D7-D77956B53687}" presName="Name0" presStyleCnt="0">
        <dgm:presLayoutVars>
          <dgm:chPref val="3"/>
          <dgm:dir/>
          <dgm:animLvl val="lvl"/>
          <dgm:resizeHandles/>
        </dgm:presLayoutVars>
      </dgm:prSet>
      <dgm:spPr/>
      <dgm:t>
        <a:bodyPr/>
        <a:lstStyle/>
        <a:p>
          <a:endParaRPr lang="ru-RU"/>
        </a:p>
      </dgm:t>
    </dgm:pt>
    <dgm:pt modelId="{EC855507-A20B-40DE-AF09-9389D2AB4F27}" type="pres">
      <dgm:prSet presAssocID="{A917C7BD-CFE3-4CB2-918B-88812D49B1D8}" presName="horFlow" presStyleCnt="0"/>
      <dgm:spPr/>
    </dgm:pt>
    <dgm:pt modelId="{848DBA8E-73CB-4F62-9EC0-D72D3B81DEB2}" type="pres">
      <dgm:prSet presAssocID="{A917C7BD-CFE3-4CB2-918B-88812D49B1D8}" presName="bigChev" presStyleLbl="node1" presStyleIdx="0" presStyleCnt="1" custScaleX="1187246" custScaleY="207935" custLinFactNeighborX="0" custLinFactNeighborY="-59279"/>
      <dgm:spPr/>
      <dgm:t>
        <a:bodyPr/>
        <a:lstStyle/>
        <a:p>
          <a:endParaRPr lang="ru-RU"/>
        </a:p>
      </dgm:t>
    </dgm:pt>
  </dgm:ptLst>
  <dgm:cxnLst>
    <dgm:cxn modelId="{F4ABBA07-9432-4598-8D47-FF42BEBAFC1C}" type="presOf" srcId="{2D42C910-5303-4EB1-83D7-D77956B53687}" destId="{D0AFBA19-E74A-4843-8A30-FACAA9FA3BFE}" srcOrd="0" destOrd="0" presId="urn:microsoft.com/office/officeart/2005/8/layout/lProcess3"/>
    <dgm:cxn modelId="{54C5948E-C89C-4E68-A787-9FC0B6D9DF5C}" type="presOf" srcId="{A917C7BD-CFE3-4CB2-918B-88812D49B1D8}" destId="{848DBA8E-73CB-4F62-9EC0-D72D3B81DEB2}" srcOrd="0" destOrd="0" presId="urn:microsoft.com/office/officeart/2005/8/layout/lProcess3"/>
    <dgm:cxn modelId="{43011CF3-F18D-498C-B288-0324DF8DC890}" srcId="{2D42C910-5303-4EB1-83D7-D77956B53687}" destId="{A917C7BD-CFE3-4CB2-918B-88812D49B1D8}" srcOrd="0" destOrd="0" parTransId="{E381FC7A-7EE9-4F89-A558-4657E24BB59C}" sibTransId="{39C6E151-8AF4-405F-83D5-26EA42EAAB97}"/>
    <dgm:cxn modelId="{967C4D1A-0468-4D4C-B927-6934666F2364}" type="presParOf" srcId="{D0AFBA19-E74A-4843-8A30-FACAA9FA3BFE}" destId="{EC855507-A20B-40DE-AF09-9389D2AB4F27}" srcOrd="0" destOrd="0" presId="urn:microsoft.com/office/officeart/2005/8/layout/lProcess3"/>
    <dgm:cxn modelId="{770EBB54-882C-41EC-8766-7C631F859678}" type="presParOf" srcId="{EC855507-A20B-40DE-AF09-9389D2AB4F27}" destId="{848DBA8E-73CB-4F62-9EC0-D72D3B81DEB2}" srcOrd="0" destOrd="0" presId="urn:microsoft.com/office/officeart/2005/8/layout/lProcess3"/>
  </dgm:cxnLst>
  <dgm:bg/>
  <dgm:whole/>
</dgm:dataModel>
</file>

<file path=ppt/diagrams/data8.xml><?xml version="1.0" encoding="utf-8"?>
<dgm:dataModel xmlns:dgm="http://schemas.openxmlformats.org/drawingml/2006/diagram" xmlns:a="http://schemas.openxmlformats.org/drawingml/2006/main">
  <dgm:ptLst>
    <dgm:pt modelId="{2D42C910-5303-4EB1-83D7-D77956B536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5F039D6F-606B-4564-AA44-BD0F3303672C}">
      <dgm:prSet custT="1"/>
      <dgm:spPr>
        <a:gradFill flip="none" rotWithShape="1">
          <a:gsLst>
            <a:gs pos="100000">
              <a:srgbClr val="FFC000"/>
            </a:gs>
            <a:gs pos="30000">
              <a:srgbClr val="D49E6C"/>
            </a:gs>
            <a:gs pos="70000">
              <a:srgbClr val="A65528"/>
            </a:gs>
            <a:gs pos="100000">
              <a:srgbClr val="663012"/>
            </a:gs>
          </a:gsLst>
          <a:lin ang="2700000" scaled="1"/>
          <a:tileRect/>
        </a:gradFill>
        <a:ln>
          <a:solidFill>
            <a:srgbClr val="FFC000"/>
          </a:solidFill>
        </a:ln>
      </dgm:spPr>
      <dgm:t>
        <a:bodyPr/>
        <a:lstStyle/>
        <a:p>
          <a:pPr algn="l"/>
          <a:r>
            <a:rPr lang="ru-RU" sz="1200" dirty="0" smtClean="0">
              <a:solidFill>
                <a:schemeClr val="tx1"/>
              </a:solidFill>
            </a:rPr>
            <a:t>развитие физической культуры и спорта на территории города Ржева                                          Тверской области</a:t>
          </a:r>
          <a:endParaRPr lang="ru-RU" sz="1200" dirty="0">
            <a:solidFill>
              <a:schemeClr val="tx1"/>
            </a:solidFill>
          </a:endParaRPr>
        </a:p>
      </dgm:t>
    </dgm:pt>
    <dgm:pt modelId="{A84C9DAB-8C33-4422-870E-417720061B65}" type="parTrans" cxnId="{0DB1F9AA-83E8-4FEB-BFB7-54CE7F2B7888}">
      <dgm:prSet/>
      <dgm:spPr/>
      <dgm:t>
        <a:bodyPr/>
        <a:lstStyle/>
        <a:p>
          <a:endParaRPr lang="ru-RU"/>
        </a:p>
      </dgm:t>
    </dgm:pt>
    <dgm:pt modelId="{2D4F69C4-FA82-4CCD-94E8-9A4C3915C930}" type="sibTrans" cxnId="{0DB1F9AA-83E8-4FEB-BFB7-54CE7F2B7888}">
      <dgm:prSet/>
      <dgm:spPr/>
      <dgm:t>
        <a:bodyPr/>
        <a:lstStyle/>
        <a:p>
          <a:endParaRPr lang="ru-RU"/>
        </a:p>
      </dgm:t>
    </dgm:pt>
    <dgm:pt modelId="{D0AFBA19-E74A-4843-8A30-FACAA9FA3BFE}" type="pres">
      <dgm:prSet presAssocID="{2D42C910-5303-4EB1-83D7-D77956B53687}" presName="Name0" presStyleCnt="0">
        <dgm:presLayoutVars>
          <dgm:chPref val="3"/>
          <dgm:dir/>
          <dgm:animLvl val="lvl"/>
          <dgm:resizeHandles/>
        </dgm:presLayoutVars>
      </dgm:prSet>
      <dgm:spPr/>
      <dgm:t>
        <a:bodyPr/>
        <a:lstStyle/>
        <a:p>
          <a:endParaRPr lang="ru-RU"/>
        </a:p>
      </dgm:t>
    </dgm:pt>
    <dgm:pt modelId="{E2E25C44-1F94-460E-ADE5-54BE5E7E0FF4}" type="pres">
      <dgm:prSet presAssocID="{5F039D6F-606B-4564-AA44-BD0F3303672C}" presName="horFlow" presStyleCnt="0"/>
      <dgm:spPr/>
    </dgm:pt>
    <dgm:pt modelId="{8B11DBF0-C42D-4D3F-80AD-E0F11C0E2E4D}" type="pres">
      <dgm:prSet presAssocID="{5F039D6F-606B-4564-AA44-BD0F3303672C}" presName="bigChev" presStyleLbl="node1" presStyleIdx="0" presStyleCnt="1" custScaleX="560619" custScaleY="151007" custLinFactNeighborX="601" custLinFactNeighborY="-98"/>
      <dgm:spPr/>
      <dgm:t>
        <a:bodyPr/>
        <a:lstStyle/>
        <a:p>
          <a:endParaRPr lang="ru-RU"/>
        </a:p>
      </dgm:t>
    </dgm:pt>
  </dgm:ptLst>
  <dgm:cxnLst>
    <dgm:cxn modelId="{0DB1F9AA-83E8-4FEB-BFB7-54CE7F2B7888}" srcId="{2D42C910-5303-4EB1-83D7-D77956B53687}" destId="{5F039D6F-606B-4564-AA44-BD0F3303672C}" srcOrd="0" destOrd="0" parTransId="{A84C9DAB-8C33-4422-870E-417720061B65}" sibTransId="{2D4F69C4-FA82-4CCD-94E8-9A4C3915C930}"/>
    <dgm:cxn modelId="{9CE8280B-EEF9-4F6F-AD20-754CC5D2DFAC}" type="presOf" srcId="{5F039D6F-606B-4564-AA44-BD0F3303672C}" destId="{8B11DBF0-C42D-4D3F-80AD-E0F11C0E2E4D}" srcOrd="0" destOrd="0" presId="urn:microsoft.com/office/officeart/2005/8/layout/lProcess3"/>
    <dgm:cxn modelId="{B88A95DC-7335-43C7-8F08-B3694885C69F}" type="presOf" srcId="{2D42C910-5303-4EB1-83D7-D77956B53687}" destId="{D0AFBA19-E74A-4843-8A30-FACAA9FA3BFE}" srcOrd="0" destOrd="0" presId="urn:microsoft.com/office/officeart/2005/8/layout/lProcess3"/>
    <dgm:cxn modelId="{62656ED8-DB53-43A1-8F3E-6F29A5788EA4}" type="presParOf" srcId="{D0AFBA19-E74A-4843-8A30-FACAA9FA3BFE}" destId="{E2E25C44-1F94-460E-ADE5-54BE5E7E0FF4}" srcOrd="0" destOrd="0" presId="urn:microsoft.com/office/officeart/2005/8/layout/lProcess3"/>
    <dgm:cxn modelId="{1C4AA487-FBFD-4EFA-9D45-27D9035D257E}" type="presParOf" srcId="{E2E25C44-1F94-460E-ADE5-54BE5E7E0FF4}" destId="{8B11DBF0-C42D-4D3F-80AD-E0F11C0E2E4D}" srcOrd="0" destOrd="0" presId="urn:microsoft.com/office/officeart/2005/8/layout/lProcess3"/>
  </dgm:cxnLst>
  <dgm:bg/>
  <dgm:whole/>
</dgm:dataModel>
</file>

<file path=ppt/diagrams/data9.xml><?xml version="1.0" encoding="utf-8"?>
<dgm:dataModel xmlns:dgm="http://schemas.openxmlformats.org/drawingml/2006/diagram" xmlns:a="http://schemas.openxmlformats.org/drawingml/2006/main">
  <dgm:ptLst>
    <dgm:pt modelId="{2D42C910-5303-4EB1-83D7-D77956B536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833DC682-BDDF-43E0-BF64-9EC7B678FC9E}">
      <dgm:prSet custT="1"/>
      <dgm:spPr>
        <a:gradFill rotWithShape="0">
          <a:gsLst>
            <a:gs pos="92000">
              <a:srgbClr val="D6B19C">
                <a:alpha val="62000"/>
              </a:srgbClr>
            </a:gs>
            <a:gs pos="30000">
              <a:srgbClr val="D49E6C"/>
            </a:gs>
            <a:gs pos="70000">
              <a:srgbClr val="A65528"/>
            </a:gs>
            <a:gs pos="100000">
              <a:srgbClr val="663012"/>
            </a:gs>
          </a:gsLst>
          <a:lin ang="2700000" scaled="0"/>
        </a:gradFill>
      </dgm:spPr>
      <dgm:t>
        <a:bodyPr/>
        <a:lstStyle/>
        <a:p>
          <a:pPr marL="0" algn="l" defTabSz="914400" rtl="0" eaLnBrk="1" latinLnBrk="0" hangingPunct="1"/>
          <a:r>
            <a:rPr lang="ru-RU" sz="1200" b="0" kern="1200" dirty="0" smtClean="0">
              <a:solidFill>
                <a:schemeClr val="tx1"/>
              </a:solidFill>
              <a:latin typeface="+mn-lt"/>
              <a:ea typeface="+mn-ea"/>
              <a:cs typeface="+mn-cs"/>
            </a:rPr>
            <a:t>социальная поддержка и улучшение качества жизни социально-уязвимых категорий граждан</a:t>
          </a:r>
          <a:endParaRPr lang="ru-RU" sz="1200" b="0" kern="1200" dirty="0">
            <a:solidFill>
              <a:schemeClr val="tx1"/>
            </a:solidFill>
            <a:latin typeface="+mn-lt"/>
            <a:ea typeface="+mn-ea"/>
            <a:cs typeface="+mn-cs"/>
          </a:endParaRPr>
        </a:p>
      </dgm:t>
    </dgm:pt>
    <dgm:pt modelId="{1C1E4B43-55DB-4ACE-9280-EB531EB65836}" type="parTrans" cxnId="{FBE8A77F-65A6-4701-BB3D-873961C4E0F2}">
      <dgm:prSet/>
      <dgm:spPr/>
      <dgm:t>
        <a:bodyPr/>
        <a:lstStyle/>
        <a:p>
          <a:endParaRPr lang="ru-RU"/>
        </a:p>
      </dgm:t>
    </dgm:pt>
    <dgm:pt modelId="{80435DDB-C15B-486C-AC19-41F5562B6D1E}" type="sibTrans" cxnId="{FBE8A77F-65A6-4701-BB3D-873961C4E0F2}">
      <dgm:prSet/>
      <dgm:spPr/>
      <dgm:t>
        <a:bodyPr/>
        <a:lstStyle/>
        <a:p>
          <a:endParaRPr lang="ru-RU"/>
        </a:p>
      </dgm:t>
    </dgm:pt>
    <dgm:pt modelId="{D0AFBA19-E74A-4843-8A30-FACAA9FA3BFE}" type="pres">
      <dgm:prSet presAssocID="{2D42C910-5303-4EB1-83D7-D77956B53687}" presName="Name0" presStyleCnt="0">
        <dgm:presLayoutVars>
          <dgm:chPref val="3"/>
          <dgm:dir/>
          <dgm:animLvl val="lvl"/>
          <dgm:resizeHandles/>
        </dgm:presLayoutVars>
      </dgm:prSet>
      <dgm:spPr/>
      <dgm:t>
        <a:bodyPr/>
        <a:lstStyle/>
        <a:p>
          <a:endParaRPr lang="ru-RU"/>
        </a:p>
      </dgm:t>
    </dgm:pt>
    <dgm:pt modelId="{00BA56F1-642B-4026-92AE-8BF13E6CC5CF}" type="pres">
      <dgm:prSet presAssocID="{833DC682-BDDF-43E0-BF64-9EC7B678FC9E}" presName="horFlow" presStyleCnt="0"/>
      <dgm:spPr/>
    </dgm:pt>
    <dgm:pt modelId="{5B5756B7-6330-473D-B0DE-2C957F74D317}" type="pres">
      <dgm:prSet presAssocID="{833DC682-BDDF-43E0-BF64-9EC7B678FC9E}" presName="bigChev" presStyleLbl="node1" presStyleIdx="0" presStyleCnt="1" custScaleX="767018" custScaleY="164735"/>
      <dgm:spPr/>
      <dgm:t>
        <a:bodyPr/>
        <a:lstStyle/>
        <a:p>
          <a:endParaRPr lang="ru-RU"/>
        </a:p>
      </dgm:t>
    </dgm:pt>
  </dgm:ptLst>
  <dgm:cxnLst>
    <dgm:cxn modelId="{9ED69704-BEC9-4F0A-996F-956CD200DB71}" type="presOf" srcId="{833DC682-BDDF-43E0-BF64-9EC7B678FC9E}" destId="{5B5756B7-6330-473D-B0DE-2C957F74D317}" srcOrd="0" destOrd="0" presId="urn:microsoft.com/office/officeart/2005/8/layout/lProcess3"/>
    <dgm:cxn modelId="{FBE8A77F-65A6-4701-BB3D-873961C4E0F2}" srcId="{2D42C910-5303-4EB1-83D7-D77956B53687}" destId="{833DC682-BDDF-43E0-BF64-9EC7B678FC9E}" srcOrd="0" destOrd="0" parTransId="{1C1E4B43-55DB-4ACE-9280-EB531EB65836}" sibTransId="{80435DDB-C15B-486C-AC19-41F5562B6D1E}"/>
    <dgm:cxn modelId="{FF5A2FDE-96D4-4082-9135-1FD593AD7B09}" type="presOf" srcId="{2D42C910-5303-4EB1-83D7-D77956B53687}" destId="{D0AFBA19-E74A-4843-8A30-FACAA9FA3BFE}" srcOrd="0" destOrd="0" presId="urn:microsoft.com/office/officeart/2005/8/layout/lProcess3"/>
    <dgm:cxn modelId="{BA4997CB-708A-4C54-9602-304A04AA037B}" type="presParOf" srcId="{D0AFBA19-E74A-4843-8A30-FACAA9FA3BFE}" destId="{00BA56F1-642B-4026-92AE-8BF13E6CC5CF}" srcOrd="0" destOrd="0" presId="urn:microsoft.com/office/officeart/2005/8/layout/lProcess3"/>
    <dgm:cxn modelId="{DB47DA41-4E87-449D-8CD1-761A19B37E6F}" type="presParOf" srcId="{00BA56F1-642B-4026-92AE-8BF13E6CC5CF}" destId="{5B5756B7-6330-473D-B0DE-2C957F74D317}" srcOrd="0" destOrd="0" presId="urn:microsoft.com/office/officeart/2005/8/layout/l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09731FEB-A9BE-4C33-B835-B27EC1F4F442}" type="datetimeFigureOut">
              <a:rPr lang="ru-RU" smtClean="0"/>
              <a:pPr/>
              <a:t>06.12.2017</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F6C3D5E1-8A00-4CD8-8758-D5A92C3D716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C3D5E1-8A00-4CD8-8758-D5A92C3D716E}" type="slidenum">
              <a:rPr lang="ru-RU" smtClean="0"/>
              <a:pPr/>
              <a:t>48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9D244F00-399E-4BDC-A0ED-99C9ECE0F0D7}" type="datetimeFigureOut">
              <a:rPr lang="ru-RU" smtClean="0"/>
              <a:pPr/>
              <a:t>06.12.2017</a:t>
            </a:fld>
            <a:endParaRPr lang="ru-RU" dirty="0"/>
          </a:p>
        </p:txBody>
      </p:sp>
      <p:sp>
        <p:nvSpPr>
          <p:cNvPr id="17" name="Нижний колонтитул 16"/>
          <p:cNvSpPr>
            <a:spLocks noGrp="1"/>
          </p:cNvSpPr>
          <p:nvPr>
            <p:ph type="ftr" sz="quarter" idx="11"/>
          </p:nvPr>
        </p:nvSpPr>
        <p:spPr/>
        <p:txBody>
          <a:bodyPr/>
          <a:lstStyle>
            <a:extLst/>
          </a:lstStyle>
          <a:p>
            <a:endParaRPr lang="ru-RU" dirty="0"/>
          </a:p>
        </p:txBody>
      </p:sp>
      <p:sp>
        <p:nvSpPr>
          <p:cNvPr id="29" name="Номер слайда 28"/>
          <p:cNvSpPr>
            <a:spLocks noGrp="1"/>
          </p:cNvSpPr>
          <p:nvPr>
            <p:ph type="sldNum" sz="quarter" idx="12"/>
          </p:nvPr>
        </p:nvSpPr>
        <p:spPr/>
        <p:txBody>
          <a:bodyPr/>
          <a:lstStyle>
            <a:extLst/>
          </a:lstStyle>
          <a:p>
            <a:fld id="{0A3E709A-C45C-4D9D-8BEA-50491B834155}" type="slidenum">
              <a:rPr lang="ru-RU" smtClean="0"/>
              <a:pPr/>
              <a:t>‹#›</a:t>
            </a:fld>
            <a:endParaRPr lang="ru-RU" dirty="0"/>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D244F00-399E-4BDC-A0ED-99C9ECE0F0D7}" type="datetimeFigureOut">
              <a:rPr lang="ru-RU" smtClean="0"/>
              <a:pPr/>
              <a:t>06.12.2017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0A3E709A-C45C-4D9D-8BEA-50491B834155}" type="slidenum">
              <a:rPr lang="ru-RU" smtClean="0"/>
              <a:pPr/>
              <a:t>‹#›</a:t>
            </a:fld>
            <a:endParaRPr lang="ru-RU" dirty="0"/>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D244F00-399E-4BDC-A0ED-99C9ECE0F0D7}" type="datetimeFigureOut">
              <a:rPr lang="ru-RU" smtClean="0"/>
              <a:pPr/>
              <a:t>06.12.2017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0A3E709A-C45C-4D9D-8BEA-50491B834155}" type="slidenum">
              <a:rPr lang="ru-RU" smtClean="0"/>
              <a:pPr/>
              <a:t>‹#›</a:t>
            </a:fld>
            <a:endParaRPr lang="ru-RU" dirty="0"/>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D244F00-399E-4BDC-A0ED-99C9ECE0F0D7}" type="datetimeFigureOut">
              <a:rPr lang="ru-RU" smtClean="0"/>
              <a:pPr/>
              <a:t>06.12.2017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0A3E709A-C45C-4D9D-8BEA-50491B834155}" type="slidenum">
              <a:rPr lang="ru-RU" smtClean="0"/>
              <a:pPr/>
              <a:t>‹#›</a:t>
            </a:fld>
            <a:endParaRPr lang="ru-RU" dirty="0"/>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D244F00-399E-4BDC-A0ED-99C9ECE0F0D7}" type="datetimeFigureOut">
              <a:rPr lang="ru-RU" smtClean="0"/>
              <a:pPr/>
              <a:t>06.12.2017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0A3E709A-C45C-4D9D-8BEA-50491B834155}" type="slidenum">
              <a:rPr lang="ru-RU" smtClean="0"/>
              <a:pPr/>
              <a:t>‹#›</a:t>
            </a:fld>
            <a:endParaRPr lang="ru-RU" dirty="0"/>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D244F00-399E-4BDC-A0ED-99C9ECE0F0D7}" type="datetimeFigureOut">
              <a:rPr lang="ru-RU" smtClean="0"/>
              <a:pPr/>
              <a:t>06.12.2017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0A3E709A-C45C-4D9D-8BEA-50491B834155}" type="slidenum">
              <a:rPr lang="ru-RU" smtClean="0"/>
              <a:pPr/>
              <a:t>‹#›</a:t>
            </a:fld>
            <a:endParaRPr lang="ru-RU" dirty="0"/>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D244F00-399E-4BDC-A0ED-99C9ECE0F0D7}" type="datetimeFigureOut">
              <a:rPr lang="ru-RU" smtClean="0"/>
              <a:pPr/>
              <a:t>06.12.2017</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0A3E709A-C45C-4D9D-8BEA-50491B834155}" type="slidenum">
              <a:rPr lang="ru-RU" smtClean="0"/>
              <a:pPr/>
              <a:t>‹#›</a:t>
            </a:fld>
            <a:endParaRPr lang="ru-RU" dirty="0"/>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D244F00-399E-4BDC-A0ED-99C9ECE0F0D7}" type="datetimeFigureOut">
              <a:rPr lang="ru-RU" smtClean="0"/>
              <a:pPr/>
              <a:t>06.12.2017</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0A3E709A-C45C-4D9D-8BEA-50491B834155}" type="slidenum">
              <a:rPr lang="ru-RU" smtClean="0"/>
              <a:pPr/>
              <a:t>‹#›</a:t>
            </a:fld>
            <a:endParaRPr lang="ru-RU" dirty="0"/>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9D244F00-399E-4BDC-A0ED-99C9ECE0F0D7}" type="datetimeFigureOut">
              <a:rPr lang="ru-RU" smtClean="0"/>
              <a:pPr/>
              <a:t>06.12.2017</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0A3E709A-C45C-4D9D-8BEA-50491B834155}" type="slidenum">
              <a:rPr lang="ru-RU" smtClean="0"/>
              <a:pPr/>
              <a:t>‹#›</a:t>
            </a:fld>
            <a:endParaRPr lang="ru-RU" dirty="0"/>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D244F00-399E-4BDC-A0ED-99C9ECE0F0D7}" type="datetimeFigureOut">
              <a:rPr lang="ru-RU" smtClean="0"/>
              <a:pPr/>
              <a:t>06.12.2017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0A3E709A-C45C-4D9D-8BEA-50491B834155}" type="slidenum">
              <a:rPr lang="ru-RU" smtClean="0"/>
              <a:pPr/>
              <a:t>‹#›</a:t>
            </a:fld>
            <a:endParaRPr lang="ru-RU" dirty="0"/>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dirty="0" smtClean="0"/>
              <a:t>Вставка рисунка</a:t>
            </a:r>
            <a:endParaRPr kumimoji="0" lang="en-US" dirty="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9D244F00-399E-4BDC-A0ED-99C9ECE0F0D7}" type="datetimeFigureOut">
              <a:rPr lang="ru-RU" smtClean="0"/>
              <a:pPr/>
              <a:t>06.12.2017</a:t>
            </a:fld>
            <a:endParaRPr lang="ru-RU" dirty="0"/>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dirty="0"/>
          </a:p>
        </p:txBody>
      </p:sp>
      <p:sp>
        <p:nvSpPr>
          <p:cNvPr id="7" name="Номер слайда 6"/>
          <p:cNvSpPr>
            <a:spLocks noGrp="1"/>
          </p:cNvSpPr>
          <p:nvPr>
            <p:ph type="sldNum" sz="quarter" idx="12"/>
          </p:nvPr>
        </p:nvSpPr>
        <p:spPr>
          <a:xfrm>
            <a:off x="8610600" y="55499"/>
            <a:ext cx="457200" cy="365125"/>
          </a:xfrm>
        </p:spPr>
        <p:txBody>
          <a:bodyPr/>
          <a:lstStyle>
            <a:extLst/>
          </a:lstStyle>
          <a:p>
            <a:fld id="{0A3E709A-C45C-4D9D-8BEA-50491B834155}" type="slidenum">
              <a:rPr lang="ru-RU" smtClean="0"/>
              <a:pPr/>
              <a:t>‹#›</a:t>
            </a:fld>
            <a:endParaRPr lang="ru-RU" dirty="0"/>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D244F00-399E-4BDC-A0ED-99C9ECE0F0D7}" type="datetimeFigureOut">
              <a:rPr lang="ru-RU" smtClean="0"/>
              <a:pPr/>
              <a:t>06.12.2017</a:t>
            </a:fld>
            <a:endParaRPr lang="ru-RU" dirty="0"/>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dirty="0"/>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A3E709A-C45C-4D9D-8BEA-50491B834155}"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p:pull/>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7.jpeg"/><Relationship Id="rId7"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diagramColors" Target="../diagrams/colors2.xml"/><Relationship Id="rId5" Type="http://schemas.openxmlformats.org/officeDocument/2006/relationships/image" Target="../media/image19.png"/><Relationship Id="rId10" Type="http://schemas.openxmlformats.org/officeDocument/2006/relationships/diagramQuickStyle" Target="../diagrams/quickStyle2.xml"/><Relationship Id="rId4" Type="http://schemas.openxmlformats.org/officeDocument/2006/relationships/image" Target="../media/image18.jpeg"/><Relationship Id="rId9"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png"/><Relationship Id="rId7" Type="http://schemas.openxmlformats.org/officeDocument/2006/relationships/diagramColors" Target="../diagrams/colors4.xml"/><Relationship Id="rId12" Type="http://schemas.openxmlformats.org/officeDocument/2006/relationships/image" Target="../media/image29.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28.jpeg"/><Relationship Id="rId5" Type="http://schemas.openxmlformats.org/officeDocument/2006/relationships/diagramLayout" Target="../diagrams/layout4.xml"/><Relationship Id="rId10" Type="http://schemas.openxmlformats.org/officeDocument/2006/relationships/image" Target="../media/image27.jpeg"/><Relationship Id="rId4" Type="http://schemas.openxmlformats.org/officeDocument/2006/relationships/diagramData" Target="../diagrams/data4.xml"/><Relationship Id="rId9"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png"/><Relationship Id="rId7" Type="http://schemas.openxmlformats.org/officeDocument/2006/relationships/diagramColors" Target="../diagrams/colors5.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31.jpeg"/><Relationship Id="rId4" Type="http://schemas.openxmlformats.org/officeDocument/2006/relationships/diagramData" Target="../diagrams/data5.xml"/><Relationship Id="rId9" Type="http://schemas.openxmlformats.org/officeDocument/2006/relationships/image" Target="../media/image30.jpeg"/></Relationships>
</file>

<file path=ppt/slides/_rels/slide4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png"/><Relationship Id="rId7" Type="http://schemas.openxmlformats.org/officeDocument/2006/relationships/diagramColors" Target="../diagrams/colors6.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png"/><Relationship Id="rId7" Type="http://schemas.openxmlformats.org/officeDocument/2006/relationships/diagramColors" Target="../diagrams/colors7.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0.jpeg"/><Relationship Id="rId7"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1.jpeg"/><Relationship Id="rId9" Type="http://schemas.openxmlformats.org/officeDocument/2006/relationships/image" Target="../media/image38.jpeg"/></Relationships>
</file>

<file path=ppt/slides/_rels/slide4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png"/><Relationship Id="rId7" Type="http://schemas.openxmlformats.org/officeDocument/2006/relationships/diagramColors" Target="../diagrams/colors8.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1.jpeg"/></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3.jpeg"/><Relationship Id="rId7" Type="http://schemas.openxmlformats.org/officeDocument/2006/relationships/diagramQuickStyle" Target="../diagrams/quickStyle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9.xml"/><Relationship Id="rId11" Type="http://schemas.openxmlformats.org/officeDocument/2006/relationships/image" Target="../media/image31.jpeg"/><Relationship Id="rId5" Type="http://schemas.openxmlformats.org/officeDocument/2006/relationships/diagramData" Target="../diagrams/data9.xml"/><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5.jpeg"/></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png"/><Relationship Id="rId7" Type="http://schemas.openxmlformats.org/officeDocument/2006/relationships/diagramColors" Target="../diagrams/colors10.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5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png"/><Relationship Id="rId7" Type="http://schemas.openxmlformats.org/officeDocument/2006/relationships/diagramColors" Target="../diagrams/colors11.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png"/><Relationship Id="rId7" Type="http://schemas.openxmlformats.org/officeDocument/2006/relationships/diagramColors" Target="../diagrams/colors12.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31.jpeg"/><Relationship Id="rId4" Type="http://schemas.openxmlformats.org/officeDocument/2006/relationships/diagramData" Target="../diagrams/data12.xml"/><Relationship Id="rId9" Type="http://schemas.openxmlformats.org/officeDocument/2006/relationships/image" Target="../media/image30.jpeg"/></Relationships>
</file>

<file path=ppt/slides/_rels/slide5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png"/><Relationship Id="rId7" Type="http://schemas.openxmlformats.org/officeDocument/2006/relationships/diagramColors" Target="../diagrams/colors13.xml"/><Relationship Id="rId12" Type="http://schemas.openxmlformats.org/officeDocument/2006/relationships/image" Target="../media/image46.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image" Target="../media/image45.jpeg"/><Relationship Id="rId5" Type="http://schemas.openxmlformats.org/officeDocument/2006/relationships/diagramLayout" Target="../diagrams/layout13.xml"/><Relationship Id="rId10" Type="http://schemas.openxmlformats.org/officeDocument/2006/relationships/image" Target="../media/image44.jpeg"/><Relationship Id="rId4" Type="http://schemas.openxmlformats.org/officeDocument/2006/relationships/diagramData" Target="../diagrams/data13.xml"/><Relationship Id="rId9" Type="http://schemas.openxmlformats.org/officeDocument/2006/relationships/image" Target="../media/image43.jpe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5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png"/><Relationship Id="rId7" Type="http://schemas.openxmlformats.org/officeDocument/2006/relationships/diagramColors" Target="../diagrams/colors14.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5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png"/><Relationship Id="rId7" Type="http://schemas.openxmlformats.org/officeDocument/2006/relationships/diagramColors" Target="../diagrams/colors15.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800px-Стела_'Город_воинской_славы_Ржев'"/>
          <p:cNvPicPr>
            <a:picLocks noChangeAspect="1" noChangeArrowheads="1"/>
          </p:cNvPicPr>
          <p:nvPr/>
        </p:nvPicPr>
        <p:blipFill>
          <a:blip r:embed="rId2">
            <a:lum bright="1000" contrast="-14000"/>
          </a:blip>
          <a:srcRect/>
          <a:stretch>
            <a:fillRect/>
          </a:stretch>
        </p:blipFill>
        <p:spPr bwMode="auto">
          <a:xfrm>
            <a:off x="714348" y="1500174"/>
            <a:ext cx="8001056" cy="4786346"/>
          </a:xfrm>
          <a:prstGeom prst="rect">
            <a:avLst/>
          </a:prstGeom>
          <a:noFill/>
          <a:ln w="9525">
            <a:noFill/>
            <a:miter lim="800000"/>
            <a:headEnd/>
            <a:tailEnd/>
          </a:ln>
        </p:spPr>
      </p:pic>
      <p:sp>
        <p:nvSpPr>
          <p:cNvPr id="2" name="Заголовок 1"/>
          <p:cNvSpPr>
            <a:spLocks noGrp="1"/>
          </p:cNvSpPr>
          <p:nvPr>
            <p:ph type="ctrTitle"/>
          </p:nvPr>
        </p:nvSpPr>
        <p:spPr>
          <a:xfrm>
            <a:off x="1500166" y="214290"/>
            <a:ext cx="7143800" cy="1143008"/>
          </a:xfrm>
        </p:spPr>
        <p:txBody>
          <a:bodyPr/>
          <a:lstStyle/>
          <a:p>
            <a:pPr algn="ctr"/>
            <a:r>
              <a:rPr lang="ru-RU" sz="3200" dirty="0" smtClean="0"/>
              <a:t>Бюджет для граждан </a:t>
            </a:r>
            <a:br>
              <a:rPr lang="ru-RU" sz="3200" dirty="0" smtClean="0"/>
            </a:br>
            <a:r>
              <a:rPr lang="ru-RU" sz="3200" dirty="0" smtClean="0"/>
              <a:t>на 2018-2020 годы</a:t>
            </a:r>
            <a:endParaRPr lang="ru-RU" sz="3200" dirty="0"/>
          </a:p>
        </p:txBody>
      </p:sp>
      <p:sp>
        <p:nvSpPr>
          <p:cNvPr id="3" name="Подзаголовок 2"/>
          <p:cNvSpPr>
            <a:spLocks noGrp="1"/>
          </p:cNvSpPr>
          <p:nvPr>
            <p:ph type="subTitle" idx="1"/>
          </p:nvPr>
        </p:nvSpPr>
        <p:spPr>
          <a:xfrm>
            <a:off x="857224" y="5286388"/>
            <a:ext cx="7772400" cy="857256"/>
          </a:xfrm>
        </p:spPr>
        <p:txBody>
          <a:bodyPr>
            <a:normAutofit fontScale="85000" lnSpcReduction="10000"/>
          </a:bodyPr>
          <a:lstStyle/>
          <a:p>
            <a:pPr algn="ctr"/>
            <a:r>
              <a:rPr lang="ru-RU" b="1" dirty="0" smtClean="0">
                <a:solidFill>
                  <a:schemeClr val="tx1">
                    <a:lumMod val="85000"/>
                    <a:lumOff val="15000"/>
                  </a:schemeClr>
                </a:solidFill>
              </a:rPr>
              <a:t>К проекту решения Ржевской городской Думы </a:t>
            </a:r>
          </a:p>
          <a:p>
            <a:pPr algn="ctr"/>
            <a:r>
              <a:rPr lang="ru-RU" b="1" dirty="0" smtClean="0">
                <a:solidFill>
                  <a:schemeClr val="tx1">
                    <a:lumMod val="85000"/>
                    <a:lumOff val="15000"/>
                  </a:schemeClr>
                </a:solidFill>
              </a:rPr>
              <a:t>«О бюджете муниципального образования Тверской области города Ржев на 2018 год и на плановый период 2019-2020 годов»</a:t>
            </a:r>
            <a:endParaRPr lang="ru-RU" b="1" dirty="0">
              <a:solidFill>
                <a:schemeClr val="tx1">
                  <a:lumMod val="85000"/>
                  <a:lumOff val="15000"/>
                </a:schemeClr>
              </a:solidFill>
            </a:endParaRPr>
          </a:p>
        </p:txBody>
      </p:sp>
      <p:pic>
        <p:nvPicPr>
          <p:cNvPr id="5" name="Picture 10" descr="rzhev-gerb-sovr"/>
          <p:cNvPicPr>
            <a:picLocks noChangeAspect="1" noChangeArrowheads="1"/>
          </p:cNvPicPr>
          <p:nvPr/>
        </p:nvPicPr>
        <p:blipFill>
          <a:blip r:embed="rId3">
            <a:lum bright="6000"/>
          </a:blip>
          <a:srcRect/>
          <a:stretch>
            <a:fillRect/>
          </a:stretch>
        </p:blipFill>
        <p:spPr bwMode="auto">
          <a:xfrm>
            <a:off x="642911" y="214291"/>
            <a:ext cx="714380" cy="928694"/>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285728"/>
            <a:ext cx="7072362" cy="785818"/>
          </a:xfrm>
        </p:spPr>
        <p:txBody>
          <a:bodyPr>
            <a:noAutofit/>
          </a:bodyPr>
          <a:lstStyle/>
          <a:p>
            <a:pPr algn="ctr"/>
            <a:r>
              <a:rPr lang="ru-RU" sz="1600" dirty="0" smtClean="0"/>
              <a:t>Потребительский рынок , </a:t>
            </a:r>
            <a:br>
              <a:rPr lang="ru-RU" sz="1600" dirty="0" smtClean="0"/>
            </a:br>
            <a:r>
              <a:rPr lang="ru-RU" sz="1600" dirty="0" smtClean="0"/>
              <a:t>индекс потребительских цен</a:t>
            </a:r>
            <a:endParaRPr lang="ru-RU" sz="1600" dirty="0"/>
          </a:p>
        </p:txBody>
      </p:sp>
      <p:pic>
        <p:nvPicPr>
          <p:cNvPr id="3" name="Picture 10" descr="rzhev-gerb-sovr"/>
          <p:cNvPicPr>
            <a:picLocks noChangeAspect="1" noChangeArrowheads="1"/>
          </p:cNvPicPr>
          <p:nvPr/>
        </p:nvPicPr>
        <p:blipFill>
          <a:blip r:embed="rId2" cstate="print">
            <a:lum bright="6000"/>
          </a:blip>
          <a:srcRect/>
          <a:stretch>
            <a:fillRect/>
          </a:stretch>
        </p:blipFill>
        <p:spPr bwMode="auto">
          <a:xfrm>
            <a:off x="642910" y="214290"/>
            <a:ext cx="790575" cy="1008063"/>
          </a:xfrm>
          <a:prstGeom prst="rect">
            <a:avLst/>
          </a:prstGeom>
          <a:noFill/>
          <a:ln w="9525">
            <a:noFill/>
            <a:miter lim="800000"/>
            <a:headEnd/>
            <a:tailEnd/>
          </a:ln>
        </p:spPr>
      </p:pic>
      <p:sp>
        <p:nvSpPr>
          <p:cNvPr id="4" name="Rectangle 1"/>
          <p:cNvSpPr>
            <a:spLocks noChangeArrowheads="1"/>
          </p:cNvSpPr>
          <p:nvPr/>
        </p:nvSpPr>
        <p:spPr bwMode="auto">
          <a:xfrm>
            <a:off x="500034" y="1357299"/>
            <a:ext cx="8358246" cy="1815882"/>
          </a:xfrm>
          <a:prstGeom prst="rect">
            <a:avLst/>
          </a:prstGeom>
          <a:noFill/>
          <a:ln w="9525">
            <a:noFill/>
            <a:miter lim="800000"/>
            <a:headEnd/>
            <a:tailEnd/>
          </a:ln>
        </p:spPr>
        <p:txBody>
          <a:bodyPr wrap="square" anchor="ctr">
            <a:spAutoFit/>
          </a:bodyPr>
          <a:lstStyle/>
          <a:p>
            <a:pPr indent="361950" algn="just"/>
            <a:r>
              <a:rPr lang="ru-RU" sz="1400" dirty="0" smtClean="0">
                <a:cs typeface="Times New Roman" pitchFamily="18" charset="0"/>
              </a:rPr>
              <a:t>По данным </a:t>
            </a:r>
            <a:r>
              <a:rPr lang="ru-RU" sz="1400" dirty="0" err="1" smtClean="0">
                <a:cs typeface="Times New Roman" pitchFamily="18" charset="0"/>
              </a:rPr>
              <a:t>Тверьстата</a:t>
            </a:r>
            <a:r>
              <a:rPr lang="ru-RU" sz="1400" dirty="0" smtClean="0">
                <a:cs typeface="Times New Roman" pitchFamily="18" charset="0"/>
              </a:rPr>
              <a:t> оборот крупных и средних предприятий за 2016 год составил 13110,65 млн.руб., за 9 месяцев 2017 года 8 914,4 млн.руб., что составляет 121,5% к соответствующему периоду прошлого года.</a:t>
            </a:r>
          </a:p>
          <a:p>
            <a:pPr indent="361950" algn="just"/>
            <a:r>
              <a:rPr lang="ru-RU" sz="1400" dirty="0" smtClean="0">
                <a:cs typeface="Times New Roman" pitchFamily="18" charset="0"/>
              </a:rPr>
              <a:t>Оборот розничной торговли крупных и средних предприятий за 9 месяцев 2017 года составил 1 780,2 млн.руб., к соответствующему периоду прошлого года он увеличился на 3,3%.</a:t>
            </a:r>
          </a:p>
          <a:p>
            <a:pPr indent="361950" algn="just"/>
            <a:r>
              <a:rPr lang="ru-RU" sz="1400" dirty="0" smtClean="0">
                <a:cs typeface="Times New Roman" pitchFamily="18" charset="0"/>
              </a:rPr>
              <a:t>Оборот общественного питания крупных и средних предприятий за 9 месяцев увеличился на 9,0% по сравнению с аналогичным периодом прошлого года и составил 5,3 млн.руб.</a:t>
            </a:r>
          </a:p>
          <a:p>
            <a:pPr algn="just"/>
            <a:r>
              <a:rPr lang="ru-RU" sz="1400" dirty="0" smtClean="0">
                <a:cs typeface="Times New Roman" pitchFamily="18" charset="0"/>
              </a:rPr>
              <a:t>          </a:t>
            </a:r>
            <a:endParaRPr lang="ru-RU" sz="1400" dirty="0">
              <a:cs typeface="Times New Roman" pitchFamily="18" charset="0"/>
            </a:endParaRPr>
          </a:p>
        </p:txBody>
      </p:sp>
      <p:graphicFrame>
        <p:nvGraphicFramePr>
          <p:cNvPr id="5" name="Таблица 4"/>
          <p:cNvGraphicFramePr>
            <a:graphicFrameLocks noGrp="1"/>
          </p:cNvGraphicFramePr>
          <p:nvPr/>
        </p:nvGraphicFramePr>
        <p:xfrm>
          <a:off x="1643042" y="3929066"/>
          <a:ext cx="6096000" cy="1908758"/>
        </p:xfrm>
        <a:graphic>
          <a:graphicData uri="http://schemas.openxmlformats.org/drawingml/2006/table">
            <a:tbl>
              <a:tblPr firstRow="1" bandRow="1">
                <a:tableStyleId>{5C22544A-7EE6-4342-B048-85BDC9FD1C3A}</a:tableStyleId>
              </a:tblPr>
              <a:tblGrid>
                <a:gridCol w="2032000"/>
                <a:gridCol w="2032000"/>
                <a:gridCol w="2032000"/>
              </a:tblGrid>
              <a:tr h="647768">
                <a:tc>
                  <a:txBody>
                    <a:bodyPr/>
                    <a:lstStyle/>
                    <a:p>
                      <a:pPr algn="ctr"/>
                      <a:r>
                        <a:rPr lang="ru-RU" sz="1050" b="0" dirty="0" smtClean="0"/>
                        <a:t>Наименование товаров и услуг</a:t>
                      </a:r>
                    </a:p>
                    <a:p>
                      <a:pPr algn="ctr"/>
                      <a:r>
                        <a:rPr lang="ru-RU" sz="1050" b="0" dirty="0" smtClean="0"/>
                        <a:t>(групп товаров и услуг)</a:t>
                      </a:r>
                      <a:endParaRPr lang="ru-RU" sz="1050" b="0" dirty="0"/>
                    </a:p>
                  </a:txBody>
                  <a:tcPr/>
                </a:tc>
                <a:tc>
                  <a:txBody>
                    <a:bodyPr/>
                    <a:lstStyle/>
                    <a:p>
                      <a:pPr algn="ctr"/>
                      <a:r>
                        <a:rPr lang="ru-RU" sz="1050" b="0" dirty="0" smtClean="0"/>
                        <a:t>Индексы цен (тарифов) к предыдущему месяцу в %</a:t>
                      </a:r>
                      <a:endParaRPr lang="ru-RU" sz="1050" b="0" dirty="0"/>
                    </a:p>
                  </a:txBody>
                  <a:tcPr/>
                </a:tc>
                <a:tc>
                  <a:txBody>
                    <a:bodyPr/>
                    <a:lstStyle/>
                    <a:p>
                      <a:pPr algn="ctr"/>
                      <a:r>
                        <a:rPr lang="ru-RU" sz="1050" b="0" dirty="0" smtClean="0"/>
                        <a:t>К соответствующему месяцу </a:t>
                      </a:r>
                      <a:r>
                        <a:rPr lang="ru-RU" sz="1050" b="0" smtClean="0"/>
                        <a:t>предыдущего года в %</a:t>
                      </a:r>
                      <a:endParaRPr lang="ru-RU" sz="1050" b="0" dirty="0"/>
                    </a:p>
                  </a:txBody>
                  <a:tcPr/>
                </a:tc>
              </a:tr>
              <a:tr h="420330">
                <a:tc>
                  <a:txBody>
                    <a:bodyPr/>
                    <a:lstStyle/>
                    <a:p>
                      <a:r>
                        <a:rPr lang="ru-RU" sz="1200" dirty="0" smtClean="0">
                          <a:latin typeface="+mn-lt"/>
                        </a:rPr>
                        <a:t>Товары</a:t>
                      </a:r>
                      <a:endParaRPr lang="ru-RU" sz="1200" dirty="0">
                        <a:latin typeface="+mn-lt"/>
                      </a:endParaRPr>
                    </a:p>
                  </a:txBody>
                  <a:tcPr/>
                </a:tc>
                <a:tc>
                  <a:txBody>
                    <a:bodyPr/>
                    <a:lstStyle/>
                    <a:p>
                      <a:pPr algn="ctr"/>
                      <a:r>
                        <a:rPr lang="ru-RU" sz="1200" dirty="0" smtClean="0">
                          <a:latin typeface="+mn-lt"/>
                        </a:rPr>
                        <a:t>99,47</a:t>
                      </a:r>
                      <a:endParaRPr lang="ru-RU" sz="1200" dirty="0">
                        <a:latin typeface="+mn-lt"/>
                      </a:endParaRPr>
                    </a:p>
                  </a:txBody>
                  <a:tcPr/>
                </a:tc>
                <a:tc>
                  <a:txBody>
                    <a:bodyPr/>
                    <a:lstStyle/>
                    <a:p>
                      <a:pPr algn="ctr"/>
                      <a:r>
                        <a:rPr lang="ru-RU" sz="1200" dirty="0" smtClean="0">
                          <a:latin typeface="+mn-lt"/>
                        </a:rPr>
                        <a:t>101,83</a:t>
                      </a:r>
                      <a:endParaRPr lang="ru-RU" sz="1200" dirty="0">
                        <a:latin typeface="+mn-lt"/>
                      </a:endParaRPr>
                    </a:p>
                  </a:txBody>
                  <a:tcPr/>
                </a:tc>
              </a:tr>
              <a:tr h="420330">
                <a:tc>
                  <a:txBody>
                    <a:bodyPr/>
                    <a:lstStyle/>
                    <a:p>
                      <a:r>
                        <a:rPr lang="ru-RU" sz="1200" dirty="0" smtClean="0">
                          <a:latin typeface="+mn-lt"/>
                        </a:rPr>
                        <a:t>Услуги</a:t>
                      </a:r>
                      <a:endParaRPr lang="ru-RU" sz="1200" dirty="0">
                        <a:latin typeface="+mn-lt"/>
                      </a:endParaRPr>
                    </a:p>
                  </a:txBody>
                  <a:tcPr/>
                </a:tc>
                <a:tc>
                  <a:txBody>
                    <a:bodyPr/>
                    <a:lstStyle/>
                    <a:p>
                      <a:pPr algn="ctr"/>
                      <a:r>
                        <a:rPr lang="ru-RU" sz="1200" dirty="0" smtClean="0">
                          <a:latin typeface="+mn-lt"/>
                        </a:rPr>
                        <a:t>99,86</a:t>
                      </a:r>
                      <a:endParaRPr lang="ru-RU" sz="1200" dirty="0">
                        <a:latin typeface="+mn-lt"/>
                      </a:endParaRPr>
                    </a:p>
                  </a:txBody>
                  <a:tcPr/>
                </a:tc>
                <a:tc>
                  <a:txBody>
                    <a:bodyPr/>
                    <a:lstStyle/>
                    <a:p>
                      <a:pPr algn="ctr"/>
                      <a:r>
                        <a:rPr lang="ru-RU" sz="1200" dirty="0" smtClean="0">
                          <a:latin typeface="+mn-lt"/>
                        </a:rPr>
                        <a:t>102,23</a:t>
                      </a:r>
                      <a:endParaRPr lang="ru-RU" sz="1200" dirty="0">
                        <a:latin typeface="+mn-lt"/>
                      </a:endParaRPr>
                    </a:p>
                  </a:txBody>
                  <a:tcPr/>
                </a:tc>
              </a:tr>
              <a:tr h="420330">
                <a:tc>
                  <a:txBody>
                    <a:bodyPr/>
                    <a:lstStyle/>
                    <a:p>
                      <a:r>
                        <a:rPr lang="ru-RU" sz="1200" dirty="0" smtClean="0">
                          <a:latin typeface="+mn-lt"/>
                        </a:rPr>
                        <a:t>Бытовые услуги</a:t>
                      </a:r>
                      <a:endParaRPr lang="ru-RU" sz="1200" dirty="0">
                        <a:latin typeface="+mn-lt"/>
                      </a:endParaRPr>
                    </a:p>
                  </a:txBody>
                  <a:tcPr/>
                </a:tc>
                <a:tc>
                  <a:txBody>
                    <a:bodyPr/>
                    <a:lstStyle/>
                    <a:p>
                      <a:pPr algn="ctr"/>
                      <a:r>
                        <a:rPr lang="ru-RU" sz="1200" dirty="0" smtClean="0">
                          <a:latin typeface="+mn-lt"/>
                        </a:rPr>
                        <a:t>100,07</a:t>
                      </a:r>
                      <a:endParaRPr lang="ru-RU" sz="1200" dirty="0">
                        <a:latin typeface="+mn-lt"/>
                      </a:endParaRPr>
                    </a:p>
                  </a:txBody>
                  <a:tcPr/>
                </a:tc>
                <a:tc>
                  <a:txBody>
                    <a:bodyPr/>
                    <a:lstStyle/>
                    <a:p>
                      <a:pPr algn="ctr"/>
                      <a:r>
                        <a:rPr lang="ru-RU" sz="1200" dirty="0" smtClean="0">
                          <a:latin typeface="+mn-lt"/>
                        </a:rPr>
                        <a:t>100,55</a:t>
                      </a:r>
                      <a:endParaRPr lang="ru-RU" sz="1200" dirty="0">
                        <a:latin typeface="+mn-lt"/>
                      </a:endParaRPr>
                    </a:p>
                  </a:txBody>
                  <a:tcPr/>
                </a:tc>
              </a:tr>
            </a:tbl>
          </a:graphicData>
        </a:graphic>
      </p:graphicFrame>
      <p:sp>
        <p:nvSpPr>
          <p:cNvPr id="6" name="TextBox 5"/>
          <p:cNvSpPr txBox="1"/>
          <p:nvPr/>
        </p:nvSpPr>
        <p:spPr>
          <a:xfrm>
            <a:off x="2786050" y="3214686"/>
            <a:ext cx="4071966" cy="523220"/>
          </a:xfrm>
          <a:prstGeom prst="rect">
            <a:avLst/>
          </a:prstGeom>
          <a:noFill/>
          <a:ln>
            <a:noFill/>
          </a:ln>
        </p:spPr>
        <p:txBody>
          <a:bodyPr wrap="square" rtlCol="0">
            <a:spAutoFit/>
          </a:bodyPr>
          <a:lstStyle/>
          <a:p>
            <a:pPr algn="ctr"/>
            <a:r>
              <a:rPr lang="ru-RU" sz="1400" b="1" i="1" dirty="0" smtClean="0">
                <a:solidFill>
                  <a:srgbClr val="002060"/>
                </a:solidFill>
                <a:ea typeface="Segoe UI Black" pitchFamily="34" charset="0"/>
                <a:cs typeface="Segoe UI Black" pitchFamily="34" charset="0"/>
              </a:rPr>
              <a:t>Сводные индексы потребительских цен по Тверской области (сентябрь 2017г.)</a:t>
            </a:r>
            <a:endParaRPr lang="ru-RU" sz="1400" b="1" i="1" dirty="0">
              <a:solidFill>
                <a:srgbClr val="002060"/>
              </a:solidFill>
              <a:ea typeface="Segoe UI Black" pitchFamily="34" charset="0"/>
              <a:cs typeface="Segoe UI Black" pitchFamily="34" charset="0"/>
            </a:endParaRPr>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0166" y="285728"/>
            <a:ext cx="6786610" cy="642942"/>
          </a:xfrm>
        </p:spPr>
        <p:txBody>
          <a:bodyPr>
            <a:normAutofit/>
          </a:bodyPr>
          <a:lstStyle/>
          <a:p>
            <a:pPr algn="ctr"/>
            <a:r>
              <a:rPr lang="ru-RU" sz="1800" dirty="0" smtClean="0"/>
              <a:t>Численность населения</a:t>
            </a:r>
            <a:br>
              <a:rPr lang="ru-RU" sz="1800" dirty="0" smtClean="0"/>
            </a:br>
            <a:endParaRPr lang="ru-RU" sz="1800" dirty="0"/>
          </a:p>
        </p:txBody>
      </p:sp>
      <p:pic>
        <p:nvPicPr>
          <p:cNvPr id="3" name="Picture 10" descr="rzhev-gerb-sovr"/>
          <p:cNvPicPr>
            <a:picLocks noChangeAspect="1" noChangeArrowheads="1"/>
          </p:cNvPicPr>
          <p:nvPr/>
        </p:nvPicPr>
        <p:blipFill>
          <a:blip r:embed="rId2" cstate="print">
            <a:lum bright="6000"/>
          </a:blip>
          <a:srcRect/>
          <a:stretch>
            <a:fillRect/>
          </a:stretch>
        </p:blipFill>
        <p:spPr bwMode="auto">
          <a:xfrm>
            <a:off x="428596" y="142853"/>
            <a:ext cx="928695" cy="928694"/>
          </a:xfrm>
          <a:prstGeom prst="rect">
            <a:avLst/>
          </a:prstGeom>
          <a:noFill/>
          <a:ln w="9525">
            <a:noFill/>
            <a:miter lim="800000"/>
            <a:headEnd/>
            <a:tailEnd/>
          </a:ln>
        </p:spPr>
      </p:pic>
      <p:sp>
        <p:nvSpPr>
          <p:cNvPr id="4" name="TextBox 3"/>
          <p:cNvSpPr txBox="1"/>
          <p:nvPr/>
        </p:nvSpPr>
        <p:spPr>
          <a:xfrm>
            <a:off x="357158" y="1071546"/>
            <a:ext cx="8501122" cy="1600438"/>
          </a:xfrm>
          <a:prstGeom prst="rect">
            <a:avLst/>
          </a:prstGeom>
          <a:noFill/>
          <a:ln>
            <a:noFill/>
          </a:ln>
        </p:spPr>
        <p:txBody>
          <a:bodyPr wrap="square" rtlCol="0">
            <a:spAutoFit/>
          </a:bodyPr>
          <a:lstStyle/>
          <a:p>
            <a:pPr indent="542925" algn="just"/>
            <a:r>
              <a:rPr lang="ru-RU" sz="1400" dirty="0" smtClean="0">
                <a:cs typeface="Times New Roman" pitchFamily="18" charset="0"/>
              </a:rPr>
              <a:t>Численность постоянного населения города Ржева на начало 2017 года составила 59 804 чел. Из них: население трудоспособного возраста – 32 856 чел. (55%), моложе трудоспособного возраста 9 403 чел. (16%), старше трудоспособного возраста 17 545 чел.(29%). По данным прогноза социально-экономического развития города Ржева численность населения планируется с ежегодным уменьшением порядка 0,3-0,5%: 2018г. -  59596 чел, 2019г.- 59304 чел., 2020г.- 59096 чел. </a:t>
            </a:r>
          </a:p>
          <a:p>
            <a:pPr indent="542925" algn="just"/>
            <a:endParaRPr lang="ru-RU" sz="1400" dirty="0" smtClean="0"/>
          </a:p>
        </p:txBody>
      </p:sp>
      <p:sp>
        <p:nvSpPr>
          <p:cNvPr id="5" name="TextBox 4"/>
          <p:cNvSpPr txBox="1"/>
          <p:nvPr/>
        </p:nvSpPr>
        <p:spPr>
          <a:xfrm>
            <a:off x="642910" y="2500306"/>
            <a:ext cx="8143932" cy="400110"/>
          </a:xfrm>
          <a:prstGeom prst="rect">
            <a:avLst/>
          </a:prstGeom>
          <a:noFill/>
          <a:ln>
            <a:noFill/>
          </a:ln>
        </p:spPr>
        <p:txBody>
          <a:bodyPr wrap="square" rtlCol="0">
            <a:spAutoFit/>
          </a:bodyPr>
          <a:lstStyle/>
          <a:p>
            <a:pPr algn="ctr"/>
            <a:r>
              <a:rPr lang="ru-RU" sz="2000" b="1" i="1" dirty="0" smtClean="0">
                <a:cs typeface="Times New Roman" pitchFamily="18" charset="0"/>
              </a:rPr>
              <a:t>Показатели естественного движения населения, чел.</a:t>
            </a:r>
          </a:p>
        </p:txBody>
      </p:sp>
      <p:graphicFrame>
        <p:nvGraphicFramePr>
          <p:cNvPr id="6" name="Таблица 5"/>
          <p:cNvGraphicFramePr>
            <a:graphicFrameLocks noGrp="1"/>
          </p:cNvGraphicFramePr>
          <p:nvPr/>
        </p:nvGraphicFramePr>
        <p:xfrm>
          <a:off x="1571604" y="3000372"/>
          <a:ext cx="6500858" cy="2786082"/>
        </p:xfrm>
        <a:graphic>
          <a:graphicData uri="http://schemas.openxmlformats.org/drawingml/2006/table">
            <a:tbl>
              <a:tblPr firstRow="1" bandRow="1">
                <a:tableStyleId>{5C22544A-7EE6-4342-B048-85BDC9FD1C3A}</a:tableStyleId>
              </a:tblPr>
              <a:tblGrid>
                <a:gridCol w="4214842"/>
                <a:gridCol w="1214446"/>
                <a:gridCol w="1071570"/>
              </a:tblGrid>
              <a:tr h="517364">
                <a:tc>
                  <a:txBody>
                    <a:bodyPr/>
                    <a:lstStyle/>
                    <a:p>
                      <a:endParaRPr lang="ru-RU" sz="1200" dirty="0" smtClean="0">
                        <a:latin typeface="+mn-lt"/>
                      </a:endParaRPr>
                    </a:p>
                    <a:p>
                      <a:pPr algn="ctr"/>
                      <a:r>
                        <a:rPr lang="ru-RU" sz="1200" dirty="0" smtClean="0">
                          <a:latin typeface="+mn-lt"/>
                        </a:rPr>
                        <a:t>Показатель</a:t>
                      </a:r>
                      <a:endParaRPr lang="ru-RU" sz="1200" dirty="0">
                        <a:solidFill>
                          <a:schemeClr val="tx2">
                            <a:lumMod val="75000"/>
                          </a:schemeClr>
                        </a:solidFill>
                        <a:latin typeface="+mn-lt"/>
                        <a:cs typeface="Times New Roman" pitchFamily="18" charset="0"/>
                      </a:endParaRPr>
                    </a:p>
                  </a:txBody>
                  <a:tcPr/>
                </a:tc>
                <a:tc>
                  <a:txBody>
                    <a:bodyPr/>
                    <a:lstStyle/>
                    <a:p>
                      <a:pPr algn="ctr"/>
                      <a:r>
                        <a:rPr lang="ru-RU" sz="1200" dirty="0" smtClean="0">
                          <a:latin typeface="+mn-lt"/>
                        </a:rPr>
                        <a:t>9 месяцев 2016</a:t>
                      </a:r>
                      <a:endParaRPr lang="ru-RU" sz="1200" dirty="0">
                        <a:solidFill>
                          <a:schemeClr val="tx2">
                            <a:lumMod val="75000"/>
                          </a:schemeClr>
                        </a:solidFill>
                        <a:latin typeface="+mn-lt"/>
                        <a:cs typeface="Times New Roman" pitchFamily="18" charset="0"/>
                      </a:endParaRPr>
                    </a:p>
                  </a:txBody>
                  <a:tcPr/>
                </a:tc>
                <a:tc>
                  <a:txBody>
                    <a:bodyPr/>
                    <a:lstStyle/>
                    <a:p>
                      <a:pPr algn="ctr"/>
                      <a:r>
                        <a:rPr lang="ru-RU" sz="1200" dirty="0" smtClean="0">
                          <a:latin typeface="+mn-lt"/>
                        </a:rPr>
                        <a:t>9 месяцев 2017</a:t>
                      </a:r>
                      <a:endParaRPr lang="ru-RU" sz="1200" dirty="0">
                        <a:solidFill>
                          <a:schemeClr val="tx2">
                            <a:lumMod val="75000"/>
                          </a:schemeClr>
                        </a:solidFill>
                        <a:latin typeface="+mn-lt"/>
                        <a:cs typeface="Times New Roman" pitchFamily="18" charset="0"/>
                      </a:endParaRPr>
                    </a:p>
                  </a:txBody>
                  <a:tcPr/>
                </a:tc>
              </a:tr>
              <a:tr h="360052">
                <a:tc>
                  <a:txBody>
                    <a:bodyPr/>
                    <a:lstStyle/>
                    <a:p>
                      <a:r>
                        <a:rPr lang="ru-RU" sz="1200" dirty="0" smtClean="0">
                          <a:latin typeface="+mn-lt"/>
                        </a:rPr>
                        <a:t>Родилось</a:t>
                      </a:r>
                      <a:endParaRPr lang="ru-RU" sz="1200" dirty="0">
                        <a:latin typeface="+mn-lt"/>
                        <a:cs typeface="Times New Roman" pitchFamily="18" charset="0"/>
                      </a:endParaRPr>
                    </a:p>
                  </a:txBody>
                  <a:tcPr/>
                </a:tc>
                <a:tc>
                  <a:txBody>
                    <a:bodyPr/>
                    <a:lstStyle/>
                    <a:p>
                      <a:pPr algn="ctr"/>
                      <a:r>
                        <a:rPr lang="ru-RU" sz="1200" dirty="0" smtClean="0">
                          <a:latin typeface="+mn-lt"/>
                        </a:rPr>
                        <a:t>462</a:t>
                      </a:r>
                      <a:endParaRPr lang="ru-RU" sz="1200" dirty="0">
                        <a:latin typeface="+mn-lt"/>
                        <a:cs typeface="Times New Roman" pitchFamily="18" charset="0"/>
                      </a:endParaRPr>
                    </a:p>
                  </a:txBody>
                  <a:tcPr/>
                </a:tc>
                <a:tc>
                  <a:txBody>
                    <a:bodyPr/>
                    <a:lstStyle/>
                    <a:p>
                      <a:pPr algn="ctr"/>
                      <a:r>
                        <a:rPr lang="ru-RU" sz="1200" dirty="0" smtClean="0">
                          <a:latin typeface="+mn-lt"/>
                        </a:rPr>
                        <a:t>403</a:t>
                      </a:r>
                      <a:endParaRPr lang="ru-RU" sz="1200" dirty="0">
                        <a:latin typeface="+mn-lt"/>
                        <a:cs typeface="Times New Roman" pitchFamily="18" charset="0"/>
                      </a:endParaRPr>
                    </a:p>
                  </a:txBody>
                  <a:tcPr/>
                </a:tc>
              </a:tr>
              <a:tr h="357190">
                <a:tc>
                  <a:txBody>
                    <a:bodyPr/>
                    <a:lstStyle/>
                    <a:p>
                      <a:r>
                        <a:rPr lang="ru-RU" sz="1200" dirty="0" smtClean="0">
                          <a:latin typeface="+mn-lt"/>
                        </a:rPr>
                        <a:t>Умерло</a:t>
                      </a:r>
                      <a:endParaRPr lang="ru-RU" sz="1200" dirty="0">
                        <a:latin typeface="+mn-lt"/>
                        <a:cs typeface="Times New Roman" pitchFamily="18" charset="0"/>
                      </a:endParaRPr>
                    </a:p>
                  </a:txBody>
                  <a:tcPr/>
                </a:tc>
                <a:tc>
                  <a:txBody>
                    <a:bodyPr/>
                    <a:lstStyle/>
                    <a:p>
                      <a:pPr algn="ctr"/>
                      <a:r>
                        <a:rPr lang="ru-RU" sz="1200" dirty="0" smtClean="0">
                          <a:latin typeface="+mn-lt"/>
                        </a:rPr>
                        <a:t>803</a:t>
                      </a:r>
                      <a:endParaRPr lang="ru-RU" sz="1200" dirty="0">
                        <a:latin typeface="+mn-lt"/>
                        <a:cs typeface="Times New Roman" pitchFamily="18" charset="0"/>
                      </a:endParaRPr>
                    </a:p>
                  </a:txBody>
                  <a:tcPr/>
                </a:tc>
                <a:tc>
                  <a:txBody>
                    <a:bodyPr/>
                    <a:lstStyle/>
                    <a:p>
                      <a:pPr algn="ctr"/>
                      <a:r>
                        <a:rPr lang="ru-RU" sz="1200" dirty="0" smtClean="0">
                          <a:latin typeface="+mn-lt"/>
                        </a:rPr>
                        <a:t>784</a:t>
                      </a:r>
                      <a:endParaRPr lang="ru-RU" sz="1200" dirty="0">
                        <a:latin typeface="+mn-lt"/>
                        <a:cs typeface="Times New Roman" pitchFamily="18" charset="0"/>
                      </a:endParaRPr>
                    </a:p>
                  </a:txBody>
                  <a:tcPr/>
                </a:tc>
              </a:tr>
              <a:tr h="337030">
                <a:tc>
                  <a:txBody>
                    <a:bodyPr/>
                    <a:lstStyle/>
                    <a:p>
                      <a:r>
                        <a:rPr lang="ru-RU" sz="1200" dirty="0" smtClean="0">
                          <a:latin typeface="+mn-lt"/>
                        </a:rPr>
                        <a:t>Коэффициент рождаемости на 1 тыс.человек</a:t>
                      </a:r>
                      <a:endParaRPr lang="ru-RU" sz="1200" dirty="0">
                        <a:latin typeface="+mn-lt"/>
                        <a:cs typeface="Times New Roman" pitchFamily="18" charset="0"/>
                      </a:endParaRPr>
                    </a:p>
                  </a:txBody>
                  <a:tcPr/>
                </a:tc>
                <a:tc>
                  <a:txBody>
                    <a:bodyPr/>
                    <a:lstStyle/>
                    <a:p>
                      <a:pPr algn="ctr"/>
                      <a:r>
                        <a:rPr lang="ru-RU" sz="1200" dirty="0" smtClean="0">
                          <a:latin typeface="+mn-lt"/>
                        </a:rPr>
                        <a:t>10,4</a:t>
                      </a:r>
                      <a:endParaRPr lang="ru-RU" sz="1200" dirty="0">
                        <a:latin typeface="+mn-lt"/>
                        <a:cs typeface="Times New Roman" pitchFamily="18" charset="0"/>
                      </a:endParaRPr>
                    </a:p>
                  </a:txBody>
                  <a:tcPr/>
                </a:tc>
                <a:tc>
                  <a:txBody>
                    <a:bodyPr/>
                    <a:lstStyle/>
                    <a:p>
                      <a:pPr algn="ctr"/>
                      <a:r>
                        <a:rPr lang="ru-RU" sz="1200" dirty="0" smtClean="0">
                          <a:latin typeface="+mn-lt"/>
                        </a:rPr>
                        <a:t>9,4</a:t>
                      </a:r>
                      <a:endParaRPr lang="ru-RU" sz="1200" dirty="0">
                        <a:latin typeface="+mn-lt"/>
                        <a:cs typeface="Times New Roman" pitchFamily="18" charset="0"/>
                      </a:endParaRPr>
                    </a:p>
                  </a:txBody>
                  <a:tcPr/>
                </a:tc>
              </a:tr>
              <a:tr h="285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mn-lt"/>
                        </a:rPr>
                        <a:t>Коэффициент смертности на 1 тыс.человек</a:t>
                      </a:r>
                      <a:endParaRPr lang="ru-RU" sz="1200" dirty="0" smtClean="0">
                        <a:latin typeface="+mn-lt"/>
                        <a:cs typeface="Times New Roman" pitchFamily="18" charset="0"/>
                      </a:endParaRPr>
                    </a:p>
                  </a:txBody>
                  <a:tcPr/>
                </a:tc>
                <a:tc>
                  <a:txBody>
                    <a:bodyPr/>
                    <a:lstStyle/>
                    <a:p>
                      <a:pPr algn="ctr"/>
                      <a:r>
                        <a:rPr lang="ru-RU" sz="1200" dirty="0" smtClean="0">
                          <a:latin typeface="+mn-lt"/>
                          <a:cs typeface="Times New Roman" pitchFamily="18" charset="0"/>
                        </a:rPr>
                        <a:t>17,5</a:t>
                      </a:r>
                      <a:endParaRPr lang="ru-RU" sz="1200" dirty="0">
                        <a:latin typeface="+mn-lt"/>
                        <a:cs typeface="Times New Roman" pitchFamily="18" charset="0"/>
                      </a:endParaRPr>
                    </a:p>
                  </a:txBody>
                  <a:tcPr/>
                </a:tc>
                <a:tc>
                  <a:txBody>
                    <a:bodyPr/>
                    <a:lstStyle/>
                    <a:p>
                      <a:pPr algn="ctr"/>
                      <a:r>
                        <a:rPr lang="ru-RU" sz="1200" dirty="0" smtClean="0">
                          <a:latin typeface="+mn-lt"/>
                          <a:cs typeface="Times New Roman" pitchFamily="18" charset="0"/>
                        </a:rPr>
                        <a:t>16,6</a:t>
                      </a:r>
                      <a:endParaRPr lang="ru-RU" sz="1200" dirty="0">
                        <a:latin typeface="+mn-lt"/>
                        <a:cs typeface="Times New Roman" pitchFamily="18" charset="0"/>
                      </a:endParaRPr>
                    </a:p>
                  </a:txBody>
                  <a:tcPr/>
                </a:tc>
              </a:tr>
              <a:tr h="277024">
                <a:tc>
                  <a:txBody>
                    <a:bodyPr/>
                    <a:lstStyle/>
                    <a:p>
                      <a:r>
                        <a:rPr lang="ru-RU" sz="1200" dirty="0" smtClean="0">
                          <a:latin typeface="+mn-lt"/>
                          <a:cs typeface="Times New Roman" pitchFamily="18" charset="0"/>
                        </a:rPr>
                        <a:t>Прибыло</a:t>
                      </a:r>
                      <a:endParaRPr lang="ru-RU" sz="1200" dirty="0">
                        <a:latin typeface="+mn-lt"/>
                        <a:cs typeface="Times New Roman" pitchFamily="18" charset="0"/>
                      </a:endParaRPr>
                    </a:p>
                  </a:txBody>
                  <a:tcPr/>
                </a:tc>
                <a:tc>
                  <a:txBody>
                    <a:bodyPr/>
                    <a:lstStyle/>
                    <a:p>
                      <a:pPr algn="ctr"/>
                      <a:r>
                        <a:rPr lang="ru-RU" sz="1200" dirty="0" smtClean="0">
                          <a:latin typeface="+mn-lt"/>
                          <a:cs typeface="Times New Roman" pitchFamily="18" charset="0"/>
                        </a:rPr>
                        <a:t>1236</a:t>
                      </a:r>
                      <a:endParaRPr lang="ru-RU" sz="1200" dirty="0">
                        <a:latin typeface="+mn-lt"/>
                        <a:cs typeface="Times New Roman" pitchFamily="18" charset="0"/>
                      </a:endParaRPr>
                    </a:p>
                  </a:txBody>
                  <a:tcPr/>
                </a:tc>
                <a:tc>
                  <a:txBody>
                    <a:bodyPr/>
                    <a:lstStyle/>
                    <a:p>
                      <a:pPr algn="ctr"/>
                      <a:r>
                        <a:rPr lang="ru-RU" sz="1200" dirty="0" smtClean="0">
                          <a:latin typeface="+mn-lt"/>
                          <a:cs typeface="Times New Roman" pitchFamily="18" charset="0"/>
                        </a:rPr>
                        <a:t>1298</a:t>
                      </a:r>
                      <a:endParaRPr lang="ru-RU" sz="1200" dirty="0">
                        <a:latin typeface="+mn-lt"/>
                        <a:cs typeface="Times New Roman" pitchFamily="18" charset="0"/>
                      </a:endParaRPr>
                    </a:p>
                  </a:txBody>
                  <a:tcPr/>
                </a:tc>
              </a:tr>
              <a:tr h="277024">
                <a:tc>
                  <a:txBody>
                    <a:bodyPr/>
                    <a:lstStyle/>
                    <a:p>
                      <a:r>
                        <a:rPr lang="ru-RU" sz="1200" dirty="0" smtClean="0">
                          <a:latin typeface="+mn-lt"/>
                          <a:cs typeface="Times New Roman" pitchFamily="18" charset="0"/>
                        </a:rPr>
                        <a:t>Убыло</a:t>
                      </a:r>
                      <a:endParaRPr lang="ru-RU" sz="1200" dirty="0">
                        <a:latin typeface="+mn-lt"/>
                        <a:cs typeface="Times New Roman" pitchFamily="18" charset="0"/>
                      </a:endParaRPr>
                    </a:p>
                  </a:txBody>
                  <a:tcPr/>
                </a:tc>
                <a:tc>
                  <a:txBody>
                    <a:bodyPr/>
                    <a:lstStyle/>
                    <a:p>
                      <a:pPr algn="ctr"/>
                      <a:r>
                        <a:rPr lang="ru-RU" sz="1200" dirty="0" smtClean="0">
                          <a:latin typeface="+mn-lt"/>
                          <a:cs typeface="Times New Roman" pitchFamily="18" charset="0"/>
                        </a:rPr>
                        <a:t>1130</a:t>
                      </a:r>
                      <a:endParaRPr lang="ru-RU" sz="1200" dirty="0">
                        <a:latin typeface="+mn-lt"/>
                        <a:cs typeface="Times New Roman" pitchFamily="18" charset="0"/>
                      </a:endParaRPr>
                    </a:p>
                  </a:txBody>
                  <a:tcPr/>
                </a:tc>
                <a:tc>
                  <a:txBody>
                    <a:bodyPr/>
                    <a:lstStyle/>
                    <a:p>
                      <a:pPr algn="ctr"/>
                      <a:r>
                        <a:rPr lang="ru-RU" sz="1200" dirty="0" smtClean="0">
                          <a:latin typeface="+mn-lt"/>
                          <a:cs typeface="Times New Roman" pitchFamily="18" charset="0"/>
                        </a:rPr>
                        <a:t>1262</a:t>
                      </a:r>
                      <a:endParaRPr lang="ru-RU" sz="1200" dirty="0">
                        <a:latin typeface="+mn-lt"/>
                        <a:cs typeface="Times New Roman" pitchFamily="18" charset="0"/>
                      </a:endParaRPr>
                    </a:p>
                  </a:txBody>
                  <a:tcPr/>
                </a:tc>
              </a:tr>
              <a:tr h="374646">
                <a:tc>
                  <a:txBody>
                    <a:bodyPr/>
                    <a:lstStyle/>
                    <a:p>
                      <a:r>
                        <a:rPr lang="ru-RU" sz="1200" dirty="0" smtClean="0">
                          <a:latin typeface="+mn-lt"/>
                          <a:cs typeface="Times New Roman" pitchFamily="18" charset="0"/>
                        </a:rPr>
                        <a:t>Миграционный прирост</a:t>
                      </a:r>
                      <a:endParaRPr lang="ru-RU" sz="1200" dirty="0">
                        <a:latin typeface="+mn-lt"/>
                        <a:cs typeface="Times New Roman" pitchFamily="18" charset="0"/>
                      </a:endParaRPr>
                    </a:p>
                  </a:txBody>
                  <a:tcPr/>
                </a:tc>
                <a:tc>
                  <a:txBody>
                    <a:bodyPr/>
                    <a:lstStyle/>
                    <a:p>
                      <a:pPr algn="ctr"/>
                      <a:r>
                        <a:rPr lang="ru-RU" sz="1200" dirty="0" smtClean="0">
                          <a:latin typeface="+mn-lt"/>
                          <a:cs typeface="Times New Roman" pitchFamily="18" charset="0"/>
                        </a:rPr>
                        <a:t>106</a:t>
                      </a:r>
                      <a:endParaRPr lang="ru-RU" sz="1200" dirty="0">
                        <a:latin typeface="+mn-lt"/>
                        <a:cs typeface="Times New Roman" pitchFamily="18" charset="0"/>
                      </a:endParaRPr>
                    </a:p>
                  </a:txBody>
                  <a:tcPr/>
                </a:tc>
                <a:tc>
                  <a:txBody>
                    <a:bodyPr/>
                    <a:lstStyle/>
                    <a:p>
                      <a:pPr algn="ctr"/>
                      <a:r>
                        <a:rPr lang="ru-RU" sz="1200" dirty="0" smtClean="0">
                          <a:latin typeface="+mn-lt"/>
                          <a:cs typeface="Times New Roman" pitchFamily="18" charset="0"/>
                        </a:rPr>
                        <a:t>36</a:t>
                      </a:r>
                      <a:endParaRPr lang="ru-RU" sz="1200" dirty="0">
                        <a:latin typeface="+mn-lt"/>
                        <a:cs typeface="Times New Roman" pitchFamily="18" charset="0"/>
                      </a:endParaRPr>
                    </a:p>
                  </a:txBody>
                  <a:tcPr/>
                </a:tc>
              </a:tr>
            </a:tbl>
          </a:graphicData>
        </a:graphic>
      </p:graphicFrame>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500042"/>
            <a:ext cx="7772400" cy="914400"/>
          </a:xfrm>
        </p:spPr>
        <p:txBody>
          <a:bodyPr/>
          <a:lstStyle/>
          <a:p>
            <a:pPr algn="ctr"/>
            <a:r>
              <a:rPr lang="ru-RU" sz="1800" b="1" dirty="0" smtClean="0"/>
              <a:t>УРОВЕНЬ БЕЗРАБОТИЦЫ</a:t>
            </a:r>
            <a:endParaRPr lang="ru-RU" sz="1800" b="1" dirty="0"/>
          </a:p>
        </p:txBody>
      </p:sp>
      <p:pic>
        <p:nvPicPr>
          <p:cNvPr id="5" name="Picture 10" descr="rzhev-gerb-sovr"/>
          <p:cNvPicPr>
            <a:picLocks noChangeAspect="1" noChangeArrowheads="1"/>
          </p:cNvPicPr>
          <p:nvPr/>
        </p:nvPicPr>
        <p:blipFill>
          <a:blip r:embed="rId2" cstate="print">
            <a:lum bright="6000"/>
          </a:blip>
          <a:srcRect/>
          <a:stretch>
            <a:fillRect/>
          </a:stretch>
        </p:blipFill>
        <p:spPr bwMode="auto">
          <a:xfrm>
            <a:off x="642910" y="214290"/>
            <a:ext cx="790575" cy="1008063"/>
          </a:xfrm>
          <a:prstGeom prst="rect">
            <a:avLst/>
          </a:prstGeom>
          <a:noFill/>
          <a:ln w="9525">
            <a:noFill/>
            <a:miter lim="800000"/>
            <a:headEnd/>
            <a:tailEnd/>
          </a:ln>
        </p:spPr>
      </p:pic>
      <p:sp>
        <p:nvSpPr>
          <p:cNvPr id="6" name="Содержимое 5"/>
          <p:cNvSpPr txBox="1">
            <a:spLocks noGrp="1"/>
          </p:cNvSpPr>
          <p:nvPr>
            <p:ph idx="1"/>
          </p:nvPr>
        </p:nvSpPr>
        <p:spPr>
          <a:xfrm>
            <a:off x="571472" y="1357298"/>
            <a:ext cx="8229632" cy="523220"/>
          </a:xfrm>
          <a:prstGeom prst="rect">
            <a:avLst/>
          </a:prstGeom>
          <a:noFill/>
          <a:ln>
            <a:noFill/>
          </a:ln>
        </p:spPr>
        <p:txBody>
          <a:bodyPr wrap="square" rtlCol="0">
            <a:spAutoFit/>
          </a:bodyPr>
          <a:lstStyle/>
          <a:p>
            <a:pPr marL="0" indent="541338" algn="just">
              <a:buNone/>
            </a:pPr>
            <a:r>
              <a:rPr lang="ru-RU" sz="1400" dirty="0" smtClean="0">
                <a:cs typeface="Times New Roman" pitchFamily="18" charset="0"/>
              </a:rPr>
              <a:t>В службе занятости зарегистрировано с начала 2017 года 2005 чел., ищущих работу, из них 236 безработных граждан.  Коэффициент напряженности на рынке труда 1,2.</a:t>
            </a:r>
          </a:p>
        </p:txBody>
      </p:sp>
      <p:sp>
        <p:nvSpPr>
          <p:cNvPr id="7" name="TextBox 6"/>
          <p:cNvSpPr txBox="1"/>
          <p:nvPr/>
        </p:nvSpPr>
        <p:spPr>
          <a:xfrm>
            <a:off x="1071538" y="2500306"/>
            <a:ext cx="3643370" cy="307777"/>
          </a:xfrm>
          <a:prstGeom prst="rect">
            <a:avLst/>
          </a:prstGeom>
          <a:noFill/>
          <a:ln>
            <a:noFill/>
          </a:ln>
        </p:spPr>
        <p:txBody>
          <a:bodyPr wrap="square" rtlCol="0">
            <a:spAutoFit/>
          </a:bodyPr>
          <a:lstStyle/>
          <a:p>
            <a:pPr algn="ctr"/>
            <a:r>
              <a:rPr lang="ru-RU" sz="1400" b="1" i="1" dirty="0" smtClean="0">
                <a:solidFill>
                  <a:srgbClr val="002060"/>
                </a:solidFill>
                <a:ea typeface="Segoe UI Black" pitchFamily="34" charset="0"/>
                <a:cs typeface="Segoe UI Black" pitchFamily="34" charset="0"/>
              </a:rPr>
              <a:t>Уровень безработицы , %</a:t>
            </a:r>
            <a:endParaRPr lang="ru-RU" sz="1400" b="1" i="1" dirty="0">
              <a:solidFill>
                <a:srgbClr val="002060"/>
              </a:solidFill>
              <a:ea typeface="Segoe UI Black" pitchFamily="34" charset="0"/>
              <a:cs typeface="Segoe UI Black" pitchFamily="34" charset="0"/>
            </a:endParaRPr>
          </a:p>
        </p:txBody>
      </p:sp>
      <p:graphicFrame>
        <p:nvGraphicFramePr>
          <p:cNvPr id="8" name="Диаграмма 7"/>
          <p:cNvGraphicFramePr/>
          <p:nvPr/>
        </p:nvGraphicFramePr>
        <p:xfrm>
          <a:off x="857224" y="2928934"/>
          <a:ext cx="3714776" cy="3500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43504" y="2500306"/>
            <a:ext cx="3786214" cy="307777"/>
          </a:xfrm>
          <a:prstGeom prst="rect">
            <a:avLst/>
          </a:prstGeom>
          <a:noFill/>
          <a:ln>
            <a:noFill/>
          </a:ln>
        </p:spPr>
        <p:txBody>
          <a:bodyPr wrap="square" rtlCol="0">
            <a:spAutoFit/>
          </a:bodyPr>
          <a:lstStyle/>
          <a:p>
            <a:pPr algn="ctr"/>
            <a:r>
              <a:rPr lang="ru-RU" sz="1400" b="1" i="1" dirty="0" smtClean="0">
                <a:solidFill>
                  <a:srgbClr val="002060"/>
                </a:solidFill>
                <a:ea typeface="Segoe UI Black" pitchFamily="34" charset="0"/>
                <a:cs typeface="Segoe UI Black" pitchFamily="34" charset="0"/>
              </a:rPr>
              <a:t>Количество вакансий, ед.</a:t>
            </a:r>
            <a:endParaRPr lang="ru-RU" sz="1400" b="1" i="1" dirty="0">
              <a:solidFill>
                <a:srgbClr val="002060"/>
              </a:solidFill>
              <a:ea typeface="Segoe UI Black" pitchFamily="34" charset="0"/>
              <a:cs typeface="Segoe UI Black" pitchFamily="34" charset="0"/>
            </a:endParaRPr>
          </a:p>
        </p:txBody>
      </p:sp>
      <p:graphicFrame>
        <p:nvGraphicFramePr>
          <p:cNvPr id="10" name="Диаграмма 9"/>
          <p:cNvGraphicFramePr/>
          <p:nvPr/>
        </p:nvGraphicFramePr>
        <p:xfrm>
          <a:off x="4881535" y="2928934"/>
          <a:ext cx="3833869" cy="35719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285728"/>
            <a:ext cx="7072362" cy="642942"/>
          </a:xfrm>
        </p:spPr>
        <p:txBody>
          <a:bodyPr>
            <a:normAutofit/>
          </a:bodyPr>
          <a:lstStyle/>
          <a:p>
            <a:pPr algn="ctr"/>
            <a:r>
              <a:rPr lang="ru-RU" sz="1700" dirty="0" smtClean="0"/>
              <a:t>Среднемесячная заработная плата, </a:t>
            </a:r>
            <a:br>
              <a:rPr lang="ru-RU" sz="1700" dirty="0" smtClean="0"/>
            </a:br>
            <a:r>
              <a:rPr lang="ru-RU" sz="1700" dirty="0" smtClean="0"/>
              <a:t>прожиточный минимум</a:t>
            </a:r>
            <a:endParaRPr lang="ru-RU" sz="1700" dirty="0"/>
          </a:p>
        </p:txBody>
      </p:sp>
      <p:pic>
        <p:nvPicPr>
          <p:cNvPr id="3" name="Picture 10" descr="rzhev-gerb-sovr"/>
          <p:cNvPicPr>
            <a:picLocks noChangeAspect="1" noChangeArrowheads="1"/>
          </p:cNvPicPr>
          <p:nvPr/>
        </p:nvPicPr>
        <p:blipFill>
          <a:blip r:embed="rId2" cstate="print">
            <a:lum bright="6000"/>
          </a:blip>
          <a:srcRect/>
          <a:stretch>
            <a:fillRect/>
          </a:stretch>
        </p:blipFill>
        <p:spPr bwMode="auto">
          <a:xfrm>
            <a:off x="642911" y="142853"/>
            <a:ext cx="714380" cy="928694"/>
          </a:xfrm>
          <a:prstGeom prst="rect">
            <a:avLst/>
          </a:prstGeom>
          <a:noFill/>
          <a:ln w="9525">
            <a:noFill/>
            <a:miter lim="800000"/>
            <a:headEnd/>
            <a:tailEnd/>
          </a:ln>
        </p:spPr>
      </p:pic>
      <p:sp>
        <p:nvSpPr>
          <p:cNvPr id="4" name="TextBox 3"/>
          <p:cNvSpPr txBox="1"/>
          <p:nvPr/>
        </p:nvSpPr>
        <p:spPr>
          <a:xfrm>
            <a:off x="642910" y="1071546"/>
            <a:ext cx="7929618" cy="2092881"/>
          </a:xfrm>
          <a:prstGeom prst="rect">
            <a:avLst/>
          </a:prstGeom>
          <a:noFill/>
          <a:ln>
            <a:noFill/>
          </a:ln>
        </p:spPr>
        <p:txBody>
          <a:bodyPr wrap="square" rtlCol="0">
            <a:spAutoFit/>
          </a:bodyPr>
          <a:lstStyle/>
          <a:p>
            <a:pPr indent="542925" algn="just"/>
            <a:r>
              <a:rPr lang="ru-RU" sz="1300" dirty="0" smtClean="0">
                <a:latin typeface="Calibri (Основной текст)"/>
              </a:rPr>
              <a:t>Фонд начисленной заработной платы всех работников по крупным и средним предприятиям города Ржева в январе-сентябре 2017 года увеличился на 5,4 % по сравнению с соответствующим периодом прошлого года и составил 3233,99 млн.руб.</a:t>
            </a:r>
            <a:r>
              <a:rPr lang="ru-RU" sz="1300" dirty="0" smtClean="0">
                <a:latin typeface="Calibri (Основной текст)"/>
                <a:ea typeface="Segoe UI Black" pitchFamily="34" charset="0"/>
                <a:cs typeface="Segoe UI Black" pitchFamily="34" charset="0"/>
              </a:rPr>
              <a:t> Рост среднемесячной заработной платы на 01.10.2017 года составил 8,5 % к </a:t>
            </a:r>
            <a:r>
              <a:rPr lang="ru-RU" sz="1300" dirty="0" smtClean="0">
                <a:latin typeface="Calibri (Основной текст)"/>
              </a:rPr>
              <a:t>соответствующему периоду 2016 года. По данным прогноза социально-экономического развития города Ржева на 2018-2020г.г. планируется рост </a:t>
            </a:r>
            <a:r>
              <a:rPr lang="ru-RU" sz="1300" dirty="0" smtClean="0">
                <a:latin typeface="Calibri (Основной текст)"/>
                <a:ea typeface="Segoe UI Black" pitchFamily="34" charset="0"/>
                <a:cs typeface="Segoe UI Black" pitchFamily="34" charset="0"/>
              </a:rPr>
              <a:t>среднемесячной заработной платы  на уровне 104,0-104,6% ежегодно.</a:t>
            </a:r>
            <a:endParaRPr lang="ru-RU" sz="1300" dirty="0" smtClean="0">
              <a:latin typeface="Calibri (Основной текст)"/>
            </a:endParaRPr>
          </a:p>
          <a:p>
            <a:pPr indent="542925" algn="just"/>
            <a:r>
              <a:rPr lang="ru-RU" sz="1300" dirty="0" smtClean="0">
                <a:latin typeface="Calibri (Основной текст)"/>
              </a:rPr>
              <a:t>Величина прожиточного минимума за 3 квартал 2017 года  по Тверской области составляет: </a:t>
            </a:r>
            <a:r>
              <a:rPr lang="ru-RU" sz="1300" dirty="0" smtClean="0"/>
              <a:t>для трудоспособного населения - 11050,61 руб.; для пенсионеров - 8507,21 руб.;</a:t>
            </a:r>
          </a:p>
          <a:p>
            <a:pPr indent="542925" algn="just"/>
            <a:endParaRPr lang="ru-RU" sz="1300" dirty="0" smtClean="0"/>
          </a:p>
          <a:p>
            <a:pPr indent="542925" algn="just"/>
            <a:endParaRPr lang="ru-RU" sz="1300" dirty="0" smtClean="0">
              <a:latin typeface="Calibri (Основной текст)"/>
            </a:endParaRPr>
          </a:p>
        </p:txBody>
      </p:sp>
      <p:sp>
        <p:nvSpPr>
          <p:cNvPr id="5" name="TextBox 4"/>
          <p:cNvSpPr txBox="1"/>
          <p:nvPr/>
        </p:nvSpPr>
        <p:spPr>
          <a:xfrm>
            <a:off x="571472" y="3000372"/>
            <a:ext cx="4071966" cy="307777"/>
          </a:xfrm>
          <a:prstGeom prst="rect">
            <a:avLst/>
          </a:prstGeom>
          <a:noFill/>
          <a:ln>
            <a:noFill/>
          </a:ln>
        </p:spPr>
        <p:txBody>
          <a:bodyPr wrap="square" rtlCol="0">
            <a:spAutoFit/>
          </a:bodyPr>
          <a:lstStyle/>
          <a:p>
            <a:pPr algn="ctr"/>
            <a:r>
              <a:rPr lang="ru-RU" sz="1400" b="1" i="1" dirty="0" smtClean="0">
                <a:solidFill>
                  <a:srgbClr val="002060"/>
                </a:solidFill>
                <a:ea typeface="Segoe UI Black" pitchFamily="34" charset="0"/>
                <a:cs typeface="Segoe UI Black" pitchFamily="34" charset="0"/>
              </a:rPr>
              <a:t>Среднесписочная численность, чел.</a:t>
            </a:r>
            <a:endParaRPr lang="ru-RU" sz="1400" b="1" i="1" dirty="0">
              <a:solidFill>
                <a:srgbClr val="002060"/>
              </a:solidFill>
              <a:ea typeface="Segoe UI Black" pitchFamily="34" charset="0"/>
              <a:cs typeface="Segoe UI Black" pitchFamily="34" charset="0"/>
            </a:endParaRPr>
          </a:p>
        </p:txBody>
      </p:sp>
      <p:sp>
        <p:nvSpPr>
          <p:cNvPr id="6" name="TextBox 5"/>
          <p:cNvSpPr txBox="1"/>
          <p:nvPr/>
        </p:nvSpPr>
        <p:spPr>
          <a:xfrm>
            <a:off x="5143504" y="2786058"/>
            <a:ext cx="3857684" cy="523220"/>
          </a:xfrm>
          <a:prstGeom prst="rect">
            <a:avLst/>
          </a:prstGeom>
          <a:noFill/>
          <a:ln>
            <a:noFill/>
          </a:ln>
        </p:spPr>
        <p:txBody>
          <a:bodyPr wrap="square" rtlCol="0">
            <a:spAutoFit/>
          </a:bodyPr>
          <a:lstStyle/>
          <a:p>
            <a:pPr algn="ctr"/>
            <a:r>
              <a:rPr lang="ru-RU" sz="1400" b="1" i="1" dirty="0" smtClean="0">
                <a:solidFill>
                  <a:srgbClr val="002060"/>
                </a:solidFill>
                <a:ea typeface="Segoe UI Black" pitchFamily="34" charset="0"/>
                <a:cs typeface="Segoe UI Black" pitchFamily="34" charset="0"/>
              </a:rPr>
              <a:t>Среднемесячная заработная плата, руб.</a:t>
            </a:r>
            <a:endParaRPr lang="ru-RU" sz="1400" b="1" i="1" dirty="0">
              <a:solidFill>
                <a:srgbClr val="002060"/>
              </a:solidFill>
              <a:ea typeface="Segoe UI Black" pitchFamily="34" charset="0"/>
              <a:cs typeface="Segoe UI Black" pitchFamily="34" charset="0"/>
            </a:endParaRPr>
          </a:p>
        </p:txBody>
      </p:sp>
      <p:graphicFrame>
        <p:nvGraphicFramePr>
          <p:cNvPr id="7" name="Диаграмма 6"/>
          <p:cNvGraphicFramePr/>
          <p:nvPr/>
        </p:nvGraphicFramePr>
        <p:xfrm>
          <a:off x="5000628" y="3214686"/>
          <a:ext cx="3571900" cy="3429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nvGraphicFramePr>
        <p:xfrm>
          <a:off x="857224" y="3214686"/>
          <a:ext cx="3429024" cy="350046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0166" y="1428736"/>
            <a:ext cx="6286544" cy="2928958"/>
          </a:xfrm>
        </p:spPr>
        <p:txBody>
          <a:bodyPr/>
          <a:lstStyle/>
          <a:p>
            <a:pPr algn="ctr"/>
            <a:r>
              <a:rPr lang="ru-RU" sz="2800" dirty="0" smtClean="0"/>
              <a:t>Общие </a:t>
            </a:r>
            <a:br>
              <a:rPr lang="ru-RU" sz="2800" dirty="0" smtClean="0"/>
            </a:br>
            <a:r>
              <a:rPr lang="ru-RU" sz="2800" dirty="0" smtClean="0"/>
              <a:t>характеристики </a:t>
            </a:r>
            <a:br>
              <a:rPr lang="ru-RU" sz="2800" dirty="0" smtClean="0"/>
            </a:br>
            <a:r>
              <a:rPr lang="ru-RU" sz="2800" dirty="0" smtClean="0"/>
              <a:t>бюджета города ржева </a:t>
            </a:r>
            <a:br>
              <a:rPr lang="ru-RU" sz="2800" dirty="0" smtClean="0"/>
            </a:br>
            <a:r>
              <a:rPr lang="ru-RU" sz="2800" dirty="0" smtClean="0"/>
              <a:t>на 2018 год </a:t>
            </a:r>
            <a:br>
              <a:rPr lang="ru-RU" sz="2800" dirty="0" smtClean="0"/>
            </a:br>
            <a:r>
              <a:rPr lang="ru-RU" sz="2800" dirty="0" smtClean="0"/>
              <a:t>и на плановый период </a:t>
            </a:r>
            <a:br>
              <a:rPr lang="ru-RU" sz="2800" dirty="0" smtClean="0"/>
            </a:br>
            <a:r>
              <a:rPr lang="ru-RU" sz="2800" dirty="0" smtClean="0"/>
              <a:t>2019-2020 годов</a:t>
            </a:r>
            <a:endParaRPr lang="ru-RU" sz="2800" dirty="0"/>
          </a:p>
        </p:txBody>
      </p:sp>
      <p:pic>
        <p:nvPicPr>
          <p:cNvPr id="3" name="Picture 7" descr="SROl2zSweoh8Vecz1ou5n6hjq2dvxiU4"/>
          <p:cNvPicPr>
            <a:picLocks noChangeAspect="1" noChangeArrowheads="1"/>
          </p:cNvPicPr>
          <p:nvPr/>
        </p:nvPicPr>
        <p:blipFill>
          <a:blip r:embed="rId2"/>
          <a:srcRect/>
          <a:stretch>
            <a:fillRect/>
          </a:stretch>
        </p:blipFill>
        <p:spPr bwMode="auto">
          <a:xfrm>
            <a:off x="5643570" y="4572008"/>
            <a:ext cx="3000396" cy="1728788"/>
          </a:xfrm>
          <a:prstGeom prst="rect">
            <a:avLst/>
          </a:prstGeom>
          <a:noFill/>
          <a:ln w="9525">
            <a:noFill/>
            <a:miter lim="800000"/>
            <a:headEnd/>
            <a:tailEnd/>
          </a:ln>
        </p:spPr>
      </p:pic>
      <p:pic>
        <p:nvPicPr>
          <p:cNvPr id="4" name="Picture 10" descr="rzhev-gerb-sovr"/>
          <p:cNvPicPr>
            <a:picLocks noChangeAspect="1" noChangeArrowheads="1"/>
          </p:cNvPicPr>
          <p:nvPr/>
        </p:nvPicPr>
        <p:blipFill>
          <a:blip r:embed="rId3">
            <a:lum bright="6000"/>
          </a:blip>
          <a:srcRect/>
          <a:stretch>
            <a:fillRect/>
          </a:stretch>
        </p:blipFill>
        <p:spPr bwMode="auto">
          <a:xfrm>
            <a:off x="642910" y="142852"/>
            <a:ext cx="790575" cy="1008063"/>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0166" y="214290"/>
            <a:ext cx="7143800" cy="1000132"/>
          </a:xfrm>
        </p:spPr>
        <p:txBody>
          <a:bodyPr/>
          <a:lstStyle/>
          <a:p>
            <a:pPr algn="ctr"/>
            <a:r>
              <a:rPr lang="ru-RU" sz="2000" dirty="0" smtClean="0"/>
              <a:t>Составление проекта бюджета города Ржева на 2018 год и на плановый период 2019-2020 годов основано на: </a:t>
            </a:r>
            <a:endParaRPr lang="ru-RU" sz="2000" dirty="0"/>
          </a:p>
        </p:txBody>
      </p:sp>
      <p:pic>
        <p:nvPicPr>
          <p:cNvPr id="9" name="Picture 10" descr="rzhev-gerb-sovr"/>
          <p:cNvPicPr>
            <a:picLocks noChangeAspect="1" noChangeArrowheads="1"/>
          </p:cNvPicPr>
          <p:nvPr/>
        </p:nvPicPr>
        <p:blipFill>
          <a:blip r:embed="rId2">
            <a:lum bright="6000"/>
          </a:blip>
          <a:srcRect/>
          <a:stretch>
            <a:fillRect/>
          </a:stretch>
        </p:blipFill>
        <p:spPr bwMode="auto">
          <a:xfrm>
            <a:off x="642910" y="214290"/>
            <a:ext cx="790575" cy="1008063"/>
          </a:xfrm>
          <a:prstGeom prst="rect">
            <a:avLst/>
          </a:prstGeom>
          <a:noFill/>
          <a:ln w="9525">
            <a:noFill/>
            <a:miter lim="800000"/>
            <a:headEnd/>
            <a:tailEnd/>
          </a:ln>
        </p:spPr>
      </p:pic>
      <p:graphicFrame>
        <p:nvGraphicFramePr>
          <p:cNvPr id="10" name="Схема 9"/>
          <p:cNvGraphicFramePr/>
          <p:nvPr/>
        </p:nvGraphicFramePr>
        <p:xfrm>
          <a:off x="571472" y="1500174"/>
          <a:ext cx="8358246"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285728"/>
            <a:ext cx="7429552" cy="1000132"/>
          </a:xfrm>
        </p:spPr>
        <p:txBody>
          <a:bodyPr/>
          <a:lstStyle/>
          <a:p>
            <a:pPr algn="ctr"/>
            <a:r>
              <a:rPr lang="ru-RU" sz="1700" dirty="0" smtClean="0"/>
              <a:t>Основные задачи и приоритетные направления </a:t>
            </a:r>
            <a:br>
              <a:rPr lang="ru-RU" sz="1700" dirty="0" smtClean="0"/>
            </a:br>
            <a:r>
              <a:rPr lang="ru-RU" sz="1700" dirty="0" smtClean="0"/>
              <a:t>бюджетной политики города Ржева </a:t>
            </a:r>
            <a:br>
              <a:rPr lang="ru-RU" sz="1700" dirty="0" smtClean="0"/>
            </a:br>
            <a:r>
              <a:rPr lang="ru-RU" sz="1700" dirty="0" smtClean="0"/>
              <a:t>на 2018 год и на плановый период 2019-2020 годов</a:t>
            </a:r>
            <a:endParaRPr lang="ru-RU" sz="1700" dirty="0"/>
          </a:p>
        </p:txBody>
      </p:sp>
      <p:graphicFrame>
        <p:nvGraphicFramePr>
          <p:cNvPr id="3" name="Group 39"/>
          <p:cNvGraphicFramePr>
            <a:graphicFrameLocks noGrp="1"/>
          </p:cNvGraphicFramePr>
          <p:nvPr/>
        </p:nvGraphicFramePr>
        <p:xfrm>
          <a:off x="500035" y="1571612"/>
          <a:ext cx="8286808" cy="4363212"/>
        </p:xfrm>
        <a:graphic>
          <a:graphicData uri="http://schemas.openxmlformats.org/drawingml/2006/table">
            <a:tbl>
              <a:tblPr/>
              <a:tblGrid>
                <a:gridCol w="428627"/>
                <a:gridCol w="7858181"/>
              </a:tblGrid>
              <a:tr h="500066">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1" u="none" strike="noStrike" cap="none" normalizeH="0" baseline="0" dirty="0" smtClean="0">
                          <a:ln>
                            <a:noFill/>
                          </a:ln>
                          <a:solidFill>
                            <a:srgbClr val="660033"/>
                          </a:solidFill>
                          <a:effectLst/>
                          <a:latin typeface="Lucida Calligraphy" pitchFamily="66" charset="0"/>
                          <a:ea typeface="MS Mincho" pitchFamily="49" charset="-128"/>
                          <a:cs typeface="Times New Roman" pitchFamily="18" charset="0"/>
                        </a:rPr>
                        <a:t>V</a:t>
                      </a:r>
                      <a:endParaRPr kumimoji="0" lang="ru-RU" sz="1800" b="0" i="1" u="none" strike="noStrike" cap="none" normalizeH="0" baseline="0" dirty="0" smtClean="0">
                        <a:ln>
                          <a:noFill/>
                        </a:ln>
                        <a:solidFill>
                          <a:srgbClr val="660033"/>
                        </a:solidFill>
                        <a:effectLst/>
                        <a:latin typeface="+mn-lt"/>
                        <a:ea typeface="MS Mincho" pitchFamily="49" charset="-128"/>
                        <a:cs typeface="Times New Roman" pitchFamily="18"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0">
                          <a:srgbClr val="FFEFD1"/>
                        </a:gs>
                        <a:gs pos="64999">
                          <a:srgbClr val="F0EBD5"/>
                        </a:gs>
                        <a:gs pos="100000">
                          <a:srgbClr val="D1C39F"/>
                        </a:gs>
                      </a:gsLst>
                      <a:lin ang="5400000" scaled="0"/>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660033"/>
                          </a:solidFill>
                          <a:effectLst/>
                          <a:latin typeface="+mn-lt"/>
                          <a:cs typeface="Times New Roman" pitchFamily="18" charset="0"/>
                        </a:rPr>
                        <a:t>Обеспечение сбалансированности и долгосрочной устойчивости бюджета города</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0">
                          <a:srgbClr val="FFEFD1"/>
                        </a:gs>
                        <a:gs pos="64999">
                          <a:srgbClr val="F0EBD5"/>
                        </a:gs>
                        <a:gs pos="100000">
                          <a:srgbClr val="D1C39F"/>
                        </a:gs>
                      </a:gsLst>
                      <a:lin ang="5400000" scaled="0"/>
                    </a:grad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1" u="none" strike="noStrike" cap="none" normalizeH="0" baseline="0" dirty="0" smtClean="0">
                          <a:ln>
                            <a:noFill/>
                          </a:ln>
                          <a:solidFill>
                            <a:srgbClr val="320032"/>
                          </a:solidFill>
                          <a:effectLst/>
                          <a:latin typeface="Lucida Calligraphy" pitchFamily="66" charset="0"/>
                          <a:ea typeface="MS Mincho" pitchFamily="49" charset="-128"/>
                          <a:cs typeface="Times New Roman" pitchFamily="18" charset="0"/>
                        </a:rPr>
                        <a:t>V</a:t>
                      </a:r>
                      <a:endParaRPr kumimoji="0" lang="ru-RU" sz="1800" b="0" i="1" u="none" strike="noStrike" cap="none" normalizeH="0" baseline="0" dirty="0" smtClean="0">
                        <a:ln>
                          <a:noFill/>
                        </a:ln>
                        <a:solidFill>
                          <a:srgbClr val="320032"/>
                        </a:solidFill>
                        <a:effectLst/>
                        <a:latin typeface="+mn-lt"/>
                        <a:ea typeface="MS Mincho" pitchFamily="49" charset="-128"/>
                        <a:cs typeface="Times New Roman" pitchFamily="18" charset="0"/>
                      </a:endParaRPr>
                    </a:p>
                  </a:txBody>
                  <a:tcPr marL="90000" marR="90000" marT="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FFEFD1"/>
                        </a:gs>
                        <a:gs pos="64999">
                          <a:srgbClr val="F0EBD5"/>
                        </a:gs>
                        <a:gs pos="100000">
                          <a:srgbClr val="D1C39F"/>
                        </a:gs>
                      </a:gsLst>
                      <a:lin ang="5400000" scaled="0"/>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54"/>
                          </a:solidFill>
                          <a:effectLst/>
                          <a:latin typeface="+mn-lt"/>
                          <a:cs typeface="Times New Roman" pitchFamily="18" charset="0"/>
                        </a:rPr>
                        <a:t>Проведение политики сдерживания роста бюджетных расходов при безусловном исполнении действующих расходных обязательств</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FFEFD1"/>
                        </a:gs>
                        <a:gs pos="64999">
                          <a:srgbClr val="F0EBD5"/>
                        </a:gs>
                        <a:gs pos="100000">
                          <a:srgbClr val="D1C39F"/>
                        </a:gs>
                      </a:gsLst>
                      <a:lin ang="5400000" scaled="0"/>
                    </a:gradFill>
                  </a:tcPr>
                </a:tc>
              </a:tr>
              <a:tr h="938359">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1" u="none" strike="noStrike" cap="none" normalizeH="0" baseline="0" dirty="0" smtClean="0">
                          <a:ln>
                            <a:noFill/>
                          </a:ln>
                          <a:solidFill>
                            <a:srgbClr val="660033"/>
                          </a:solidFill>
                          <a:effectLst/>
                          <a:latin typeface="Lucida Calligraphy" pitchFamily="66" charset="0"/>
                          <a:ea typeface="MS Mincho" pitchFamily="49" charset="-128"/>
                          <a:cs typeface="Times New Roman" pitchFamily="18" charset="0"/>
                        </a:rPr>
                        <a:t>V</a:t>
                      </a:r>
                      <a:endParaRPr kumimoji="0" lang="ru-RU" sz="1800" b="0" i="1" u="none" strike="noStrike" cap="none" normalizeH="0" baseline="0" dirty="0" smtClean="0">
                        <a:ln>
                          <a:noFill/>
                        </a:ln>
                        <a:solidFill>
                          <a:srgbClr val="660033"/>
                        </a:solidFill>
                        <a:effectLst/>
                        <a:latin typeface="+mn-lt"/>
                        <a:ea typeface="MS Mincho" pitchFamily="49" charset="-128"/>
                        <a:cs typeface="Times New Roman" pitchFamily="18"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FFEFD1"/>
                        </a:gs>
                        <a:gs pos="64999">
                          <a:srgbClr val="F0EBD5"/>
                        </a:gs>
                        <a:gs pos="100000">
                          <a:srgbClr val="D1C39F"/>
                        </a:gs>
                      </a:gsLst>
                      <a:lin ang="5400000" scaled="0"/>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660033"/>
                          </a:solidFill>
                          <a:effectLst/>
                          <a:latin typeface="+mn-lt"/>
                          <a:cs typeface="Times New Roman" pitchFamily="18" charset="0"/>
                        </a:rPr>
                        <a:t>Концентрация финансовых ресурсов на приоритетных направлениях расходования бюджетных средств, в том числе в рамках исполнения указов Президента РФ и адресного решения социальных проблем</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FFEFD1"/>
                        </a:gs>
                        <a:gs pos="64999">
                          <a:srgbClr val="F0EBD5"/>
                        </a:gs>
                        <a:gs pos="100000">
                          <a:srgbClr val="D1C39F"/>
                        </a:gs>
                      </a:gsLst>
                      <a:lin ang="5400000" scaled="0"/>
                    </a:gradFill>
                  </a:tcPr>
                </a:tc>
              </a:tr>
              <a:tr h="1138270">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1" u="none" strike="noStrike" cap="none" normalizeH="0" baseline="0" dirty="0" smtClean="0">
                          <a:ln>
                            <a:noFill/>
                          </a:ln>
                          <a:solidFill>
                            <a:srgbClr val="320032"/>
                          </a:solidFill>
                          <a:effectLst/>
                          <a:latin typeface="Lucida Calligraphy" pitchFamily="66" charset="0"/>
                          <a:ea typeface="MS Mincho" pitchFamily="49" charset="-128"/>
                          <a:cs typeface="Times New Roman" pitchFamily="18" charset="0"/>
                        </a:rPr>
                        <a:t>V</a:t>
                      </a:r>
                      <a:endParaRPr kumimoji="0" lang="ru-RU" sz="1800" b="0" i="1" u="none" strike="noStrike" cap="none" normalizeH="0" baseline="0" dirty="0" smtClean="0">
                        <a:ln>
                          <a:noFill/>
                        </a:ln>
                        <a:solidFill>
                          <a:srgbClr val="320032"/>
                        </a:solidFill>
                        <a:effectLst/>
                        <a:latin typeface="+mn-lt"/>
                        <a:ea typeface="MS Mincho" pitchFamily="49" charset="-128"/>
                        <a:cs typeface="Times New Roman" pitchFamily="18"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FFEFD1"/>
                        </a:gs>
                        <a:gs pos="64999">
                          <a:srgbClr val="F0EBD5"/>
                        </a:gs>
                        <a:gs pos="100000">
                          <a:srgbClr val="D1C39F"/>
                        </a:gs>
                      </a:gsLst>
                      <a:lin ang="5400000" scaled="0"/>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54"/>
                          </a:solidFill>
                          <a:effectLst/>
                          <a:latin typeface="+mn-lt"/>
                          <a:cs typeface="Times New Roman" pitchFamily="18" charset="0"/>
                        </a:rPr>
                        <a:t>Повышение эффективности расходования бюджетных средств, сокращение неэффективных расходов, в том числе в сфере муниципального управления, выявление и использование резервов для достижения планируемых результатов</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FFEFD1"/>
                        </a:gs>
                        <a:gs pos="64999">
                          <a:srgbClr val="F0EBD5"/>
                        </a:gs>
                        <a:gs pos="100000">
                          <a:srgbClr val="D1C39F"/>
                        </a:gs>
                      </a:gsLst>
                      <a:lin ang="5400000" scaled="0"/>
                    </a:gradFill>
                  </a:tcPr>
                </a:tc>
              </a:tr>
              <a:tr h="504804">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1" u="none" strike="noStrike" cap="none" normalizeH="0" baseline="0" dirty="0" smtClean="0">
                          <a:ln>
                            <a:noFill/>
                          </a:ln>
                          <a:solidFill>
                            <a:srgbClr val="660033"/>
                          </a:solidFill>
                          <a:effectLst/>
                          <a:latin typeface="Lucida Calligraphy" pitchFamily="66" charset="0"/>
                          <a:ea typeface="MS Mincho" pitchFamily="49" charset="-128"/>
                          <a:cs typeface="Times New Roman" pitchFamily="18" charset="0"/>
                        </a:rPr>
                        <a:t>V</a:t>
                      </a:r>
                      <a:endParaRPr kumimoji="0" lang="ru-RU" sz="1800" b="0" i="1" u="none" strike="noStrike" cap="none" normalizeH="0" baseline="0" dirty="0" smtClean="0">
                        <a:ln>
                          <a:noFill/>
                        </a:ln>
                        <a:solidFill>
                          <a:srgbClr val="660033"/>
                        </a:solidFill>
                        <a:effectLst/>
                        <a:latin typeface="+mn-lt"/>
                        <a:ea typeface="MS Mincho" pitchFamily="49" charset="-128"/>
                        <a:cs typeface="Times New Roman" pitchFamily="18"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FFEFD1"/>
                        </a:gs>
                        <a:gs pos="64999">
                          <a:srgbClr val="F0EBD5"/>
                        </a:gs>
                        <a:gs pos="100000">
                          <a:srgbClr val="D1C39F"/>
                        </a:gs>
                      </a:gsLst>
                      <a:lin ang="5400000" scaled="0"/>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660033"/>
                          </a:solidFill>
                          <a:effectLst/>
                          <a:latin typeface="+mn-lt"/>
                          <a:cs typeface="Times New Roman" pitchFamily="18" charset="0"/>
                        </a:rPr>
                        <a:t>Повышение качества и доступности предоставляемых муниципальных услуг</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FFEFD1"/>
                        </a:gs>
                        <a:gs pos="64999">
                          <a:srgbClr val="F0EBD5"/>
                        </a:gs>
                        <a:gs pos="100000">
                          <a:srgbClr val="D1C39F"/>
                        </a:gs>
                      </a:gsLst>
                      <a:lin ang="5400000" scaled="0"/>
                    </a:gradFill>
                  </a:tcPr>
                </a:tc>
              </a:tr>
              <a:tr h="619219">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1" u="none" strike="noStrike" cap="none" normalizeH="0" baseline="0" dirty="0" smtClean="0">
                          <a:ln>
                            <a:noFill/>
                          </a:ln>
                          <a:solidFill>
                            <a:srgbClr val="320032"/>
                          </a:solidFill>
                          <a:effectLst/>
                          <a:latin typeface="Lucida Calligraphy" pitchFamily="66" charset="0"/>
                          <a:ea typeface="MS Mincho" pitchFamily="49" charset="-128"/>
                          <a:cs typeface="Times New Roman" pitchFamily="18" charset="0"/>
                        </a:rPr>
                        <a:t>V</a:t>
                      </a:r>
                      <a:endParaRPr kumimoji="0" lang="ru-RU" sz="1800" b="0" i="1" u="none" strike="noStrike" cap="none" normalizeH="0" baseline="0" dirty="0" smtClean="0">
                        <a:ln>
                          <a:noFill/>
                        </a:ln>
                        <a:solidFill>
                          <a:srgbClr val="320032"/>
                        </a:solidFill>
                        <a:effectLst/>
                        <a:latin typeface="+mn-lt"/>
                        <a:ea typeface="MS Mincho" pitchFamily="49" charset="-128"/>
                        <a:cs typeface="Times New Roman" pitchFamily="18"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FFEFD1"/>
                        </a:gs>
                        <a:gs pos="64999">
                          <a:srgbClr val="F0EBD5"/>
                        </a:gs>
                        <a:gs pos="100000">
                          <a:srgbClr val="D1C39F"/>
                        </a:gs>
                      </a:gsLst>
                      <a:lin ang="5400000" scaled="0"/>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54"/>
                          </a:solidFill>
                          <a:effectLst/>
                          <a:latin typeface="+mn-lt"/>
                          <a:cs typeface="Times New Roman" pitchFamily="18" charset="0"/>
                        </a:rPr>
                        <a:t>Развитие программно-целевого планирования, повышение качества муниципальных программ</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FFEFD1"/>
                        </a:gs>
                        <a:gs pos="64999">
                          <a:srgbClr val="F0EBD5"/>
                        </a:gs>
                        <a:gs pos="100000">
                          <a:srgbClr val="D1C39F"/>
                        </a:gs>
                      </a:gsLst>
                      <a:lin ang="5400000" scaled="0"/>
                    </a:gradFill>
                  </a:tcPr>
                </a:tc>
              </a:tr>
            </a:tbl>
          </a:graphicData>
        </a:graphic>
      </p:graphicFrame>
      <p:pic>
        <p:nvPicPr>
          <p:cNvPr id="4" name="Picture 10" descr="rzhev-gerb-sovr"/>
          <p:cNvPicPr>
            <a:picLocks noChangeAspect="1" noChangeArrowheads="1"/>
          </p:cNvPicPr>
          <p:nvPr/>
        </p:nvPicPr>
        <p:blipFill>
          <a:blip r:embed="rId2">
            <a:lum bright="6000"/>
          </a:blip>
          <a:srcRect/>
          <a:stretch>
            <a:fillRect/>
          </a:stretch>
        </p:blipFill>
        <p:spPr bwMode="auto">
          <a:xfrm>
            <a:off x="642910" y="214290"/>
            <a:ext cx="790575" cy="1008063"/>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357166"/>
            <a:ext cx="7072362" cy="714380"/>
          </a:xfrm>
        </p:spPr>
        <p:txBody>
          <a:bodyPr/>
          <a:lstStyle/>
          <a:p>
            <a:pPr algn="ctr"/>
            <a:r>
              <a:rPr lang="ru-RU" sz="1800" dirty="0" smtClean="0"/>
              <a:t>Основные мероприятия по повышению доходов бюджета города ржева</a:t>
            </a:r>
            <a:endParaRPr lang="ru-RU" sz="1800" dirty="0"/>
          </a:p>
        </p:txBody>
      </p:sp>
      <p:pic>
        <p:nvPicPr>
          <p:cNvPr id="3" name="Picture 10" descr="rzhev-gerb-sovr"/>
          <p:cNvPicPr>
            <a:picLocks noChangeAspect="1" noChangeArrowheads="1"/>
          </p:cNvPicPr>
          <p:nvPr/>
        </p:nvPicPr>
        <p:blipFill>
          <a:blip r:embed="rId2">
            <a:lum bright="6000"/>
          </a:blip>
          <a:srcRect/>
          <a:stretch>
            <a:fillRect/>
          </a:stretch>
        </p:blipFill>
        <p:spPr bwMode="auto">
          <a:xfrm>
            <a:off x="642910" y="214290"/>
            <a:ext cx="790575" cy="1008063"/>
          </a:xfrm>
          <a:prstGeom prst="rect">
            <a:avLst/>
          </a:prstGeom>
          <a:noFill/>
          <a:ln w="9525">
            <a:noFill/>
            <a:miter lim="800000"/>
            <a:headEnd/>
            <a:tailEnd/>
          </a:ln>
        </p:spPr>
      </p:pic>
      <p:graphicFrame>
        <p:nvGraphicFramePr>
          <p:cNvPr id="4" name="Group 44"/>
          <p:cNvGraphicFramePr>
            <a:graphicFrameLocks noGrp="1"/>
          </p:cNvGraphicFramePr>
          <p:nvPr/>
        </p:nvGraphicFramePr>
        <p:xfrm>
          <a:off x="428596" y="1321941"/>
          <a:ext cx="8501122" cy="5226531"/>
        </p:xfrm>
        <a:graphic>
          <a:graphicData uri="http://schemas.openxmlformats.org/drawingml/2006/table">
            <a:tbl>
              <a:tblPr/>
              <a:tblGrid>
                <a:gridCol w="8501122"/>
              </a:tblGrid>
              <a:tr h="528719">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pPr>
                      <a:r>
                        <a:rPr kumimoji="0" lang="ru-RU" sz="1200" b="1" i="0" u="none" strike="noStrike" cap="none" normalizeH="0" baseline="0" dirty="0" smtClean="0">
                          <a:ln>
                            <a:noFill/>
                          </a:ln>
                          <a:solidFill>
                            <a:srgbClr val="006600"/>
                          </a:solidFill>
                          <a:effectLst/>
                          <a:latin typeface="+mn-lt"/>
                          <a:cs typeface="Arial" charset="0"/>
                        </a:rPr>
                        <a:t>Проведение работы по увеличению налоговой базы и снижению задолженности по платежам в бюджет:</a:t>
                      </a:r>
                      <a:endParaRPr kumimoji="0" lang="ru-RU" sz="1200" b="0" i="0" u="none" strike="noStrike" cap="none" normalizeH="0" baseline="0" dirty="0" smtClean="0">
                        <a:ln>
                          <a:noFill/>
                        </a:ln>
                        <a:solidFill>
                          <a:srgbClr val="006600"/>
                        </a:solidFill>
                        <a:effectLst/>
                        <a:latin typeface="+mn-lt"/>
                        <a:cs typeface="Arial" charset="0"/>
                      </a:endParaRPr>
                    </a:p>
                  </a:txBody>
                  <a:tcPr marL="252000" marR="252000" marT="36000" marB="36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4142">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ru-RU" sz="1200" b="1" i="0" u="none" strike="noStrike" cap="none" normalizeH="0" baseline="0" dirty="0" smtClean="0">
                          <a:ln>
                            <a:noFill/>
                          </a:ln>
                          <a:solidFill>
                            <a:srgbClr val="990000"/>
                          </a:solidFill>
                          <a:effectLst/>
                          <a:latin typeface="+mn-lt"/>
                          <a:cs typeface="Arial" charset="0"/>
                        </a:rPr>
                        <a:t> Создание эффективной и стабильно функционирующей системы местных налогов, обеспечивающей рост налогооблагаемой базы в среднесрочной и долгосрочной перспективе;</a:t>
                      </a:r>
                      <a:endParaRPr kumimoji="0" lang="ru-RU" sz="1200" b="0" i="0" u="none" strike="noStrike" cap="none" normalizeH="0" baseline="0" dirty="0" smtClean="0">
                        <a:ln>
                          <a:noFill/>
                        </a:ln>
                        <a:solidFill>
                          <a:srgbClr val="990000"/>
                        </a:solidFill>
                        <a:effectLst/>
                        <a:latin typeface="+mn-lt"/>
                        <a:cs typeface="Arial" charset="0"/>
                      </a:endParaRPr>
                    </a:p>
                  </a:txBody>
                  <a:tcPr marL="252000" marR="252000" marT="36000" marB="360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5230">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ru-RU" sz="1200" b="1" i="0" u="none" strike="noStrike" cap="none" normalizeH="0" baseline="0" dirty="0" smtClean="0">
                          <a:ln>
                            <a:noFill/>
                          </a:ln>
                          <a:solidFill>
                            <a:srgbClr val="990000"/>
                          </a:solidFill>
                          <a:effectLst/>
                          <a:latin typeface="+mn-lt"/>
                          <a:cs typeface="Times New Roman" pitchFamily="18" charset="0"/>
                        </a:rPr>
                        <a:t> </a:t>
                      </a:r>
                      <a:r>
                        <a:rPr kumimoji="0" lang="ru-RU" sz="1200" b="1" i="0" u="none" strike="noStrike" cap="none" normalizeH="0" baseline="0" dirty="0" smtClean="0">
                          <a:ln>
                            <a:noFill/>
                          </a:ln>
                          <a:solidFill>
                            <a:srgbClr val="990000"/>
                          </a:solidFill>
                          <a:effectLst/>
                          <a:latin typeface="+mn-lt"/>
                          <a:cs typeface="Arial" charset="0"/>
                        </a:rPr>
                        <a:t>Принятие мер, направленных на  повышение собираемости земельного налога и налога на имущество физических лиц, в том числе за счет:</a:t>
                      </a:r>
                    </a:p>
                    <a:p>
                      <a:pPr marL="454025" marR="0" lvl="1"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200" b="1" i="0" u="none" strike="noStrike" cap="none" normalizeH="0" baseline="0" dirty="0" smtClean="0">
                          <a:ln>
                            <a:noFill/>
                          </a:ln>
                          <a:solidFill>
                            <a:schemeClr val="tx1"/>
                          </a:solidFill>
                          <a:effectLst/>
                          <a:latin typeface="+mn-lt"/>
                          <a:cs typeface="Arial" charset="0"/>
                        </a:rPr>
                        <a:t>       </a:t>
                      </a:r>
                      <a:r>
                        <a:rPr kumimoji="0" lang="ru-RU" sz="1200" b="0" i="0" u="none" strike="noStrike" cap="none" normalizeH="0" baseline="0" dirty="0" smtClean="0">
                          <a:ln>
                            <a:noFill/>
                          </a:ln>
                          <a:solidFill>
                            <a:srgbClr val="261300"/>
                          </a:solidFill>
                          <a:effectLst/>
                          <a:latin typeface="+mn-lt"/>
                          <a:cs typeface="Arial" charset="0"/>
                        </a:rPr>
                        <a:t>продолжения работы комиссии по укреплению налоговой дисциплины; </a:t>
                      </a:r>
                    </a:p>
                    <a:p>
                      <a:pPr marL="454025" marR="0" lvl="1"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200" b="0" i="0" u="none" strike="noStrike" cap="none" normalizeH="0" baseline="0" dirty="0" smtClean="0">
                          <a:ln>
                            <a:noFill/>
                          </a:ln>
                          <a:solidFill>
                            <a:srgbClr val="261300"/>
                          </a:solidFill>
                          <a:effectLst/>
                          <a:latin typeface="+mn-lt"/>
                          <a:cs typeface="Arial" charset="0"/>
                        </a:rPr>
                        <a:t>       совершенствования информационного взаимодействия с федеральной налоговой службой, органами, осуществляющими деятельность в сфере регистрации объектов налогообложения недвижимости;  </a:t>
                      </a:r>
                    </a:p>
                    <a:p>
                      <a:pPr marL="454025" marR="0" lvl="1"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200" b="0" i="0" u="none" strike="noStrike" cap="none" normalizeH="0" baseline="0" dirty="0" smtClean="0">
                          <a:ln>
                            <a:noFill/>
                          </a:ln>
                          <a:solidFill>
                            <a:srgbClr val="261300"/>
                          </a:solidFill>
                          <a:effectLst/>
                          <a:latin typeface="+mn-lt"/>
                          <a:cs typeface="Arial" charset="0"/>
                        </a:rPr>
                        <a:t>       проведения муниципального земельного контроля;</a:t>
                      </a:r>
                    </a:p>
                  </a:txBody>
                  <a:tcPr marL="252000" marR="252000" marT="36000" marB="360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6919">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ru-RU" sz="1200" b="1" i="0" u="none" strike="noStrike" cap="none" normalizeH="0" baseline="0" dirty="0" smtClean="0">
                          <a:ln>
                            <a:noFill/>
                          </a:ln>
                          <a:solidFill>
                            <a:srgbClr val="990000"/>
                          </a:solidFill>
                          <a:effectLst/>
                          <a:latin typeface="+mn-lt"/>
                          <a:cs typeface="Arial" charset="0"/>
                        </a:rPr>
                        <a:t> Обеспечение оптимальных условий для ведения бизнеса на территории города Ржева;</a:t>
                      </a:r>
                      <a:endParaRPr kumimoji="0" lang="ru-RU" sz="1200" b="0" i="0" u="none" strike="noStrike" cap="none" normalizeH="0" baseline="0" dirty="0" smtClean="0">
                        <a:ln>
                          <a:noFill/>
                        </a:ln>
                        <a:solidFill>
                          <a:srgbClr val="990000"/>
                        </a:solidFill>
                        <a:effectLst/>
                        <a:latin typeface="+mn-lt"/>
                        <a:cs typeface="Arial" charset="0"/>
                      </a:endParaRPr>
                    </a:p>
                  </a:txBody>
                  <a:tcPr marL="252000" marR="252000" marT="36000" marB="360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7000">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ru-RU" sz="1200" b="1" i="0" u="none" strike="noStrike" cap="none" normalizeH="0" baseline="0" dirty="0" smtClean="0">
                          <a:ln>
                            <a:noFill/>
                          </a:ln>
                          <a:solidFill>
                            <a:srgbClr val="990000"/>
                          </a:solidFill>
                          <a:effectLst/>
                          <a:latin typeface="+mn-lt"/>
                          <a:cs typeface="Arial" charset="0"/>
                        </a:rPr>
                        <a:t> Увеличение доходов от использования и продажи имущества, за счет повышения эффективности управления муниципальной собственностью</a:t>
                      </a:r>
                      <a:r>
                        <a:rPr kumimoji="0" lang="ru-RU" sz="1200" b="0" i="0" u="none" strike="noStrike" cap="none" normalizeH="0" baseline="0" dirty="0" smtClean="0">
                          <a:ln>
                            <a:noFill/>
                          </a:ln>
                          <a:solidFill>
                            <a:srgbClr val="990000"/>
                          </a:solidFill>
                          <a:effectLst/>
                          <a:latin typeface="+mn-lt"/>
                          <a:cs typeface="Arial" charset="0"/>
                        </a:rPr>
                        <a:t>:</a:t>
                      </a:r>
                    </a:p>
                    <a:p>
                      <a:pPr marL="454025" marR="0" lvl="1"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200" b="1" i="0" u="none" strike="noStrike" cap="none" normalizeH="0" baseline="0" dirty="0" smtClean="0">
                          <a:ln>
                            <a:noFill/>
                          </a:ln>
                          <a:solidFill>
                            <a:schemeClr val="tx1"/>
                          </a:solidFill>
                          <a:effectLst/>
                          <a:latin typeface="+mn-lt"/>
                          <a:cs typeface="Arial" charset="0"/>
                        </a:rPr>
                        <a:t>       </a:t>
                      </a:r>
                      <a:r>
                        <a:rPr kumimoji="0" lang="ru-RU" sz="1200" b="0" i="0" u="none" strike="noStrike" cap="none" normalizeH="0" baseline="0" dirty="0" smtClean="0">
                          <a:ln>
                            <a:noFill/>
                          </a:ln>
                          <a:solidFill>
                            <a:srgbClr val="2A1500"/>
                          </a:solidFill>
                          <a:effectLst/>
                          <a:latin typeface="+mn-lt"/>
                          <a:cs typeface="Arial" charset="0"/>
                        </a:rPr>
                        <a:t>принятия мер по повышению эффективности работы муниципальных предприятий; </a:t>
                      </a:r>
                    </a:p>
                    <a:p>
                      <a:pPr marL="454025" marR="0" lvl="1"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200" b="0" i="0" u="none" strike="noStrike" cap="none" normalizeH="0" baseline="0" dirty="0" smtClean="0">
                          <a:ln>
                            <a:noFill/>
                          </a:ln>
                          <a:solidFill>
                            <a:srgbClr val="2A1500"/>
                          </a:solidFill>
                          <a:effectLst/>
                          <a:latin typeface="+mn-lt"/>
                          <a:cs typeface="Arial" charset="0"/>
                        </a:rPr>
                        <a:t>       активизации работы по организации и проведению торгов по предоставлению права на заключение договоров аренды муниципального имущества;</a:t>
                      </a:r>
                    </a:p>
                    <a:p>
                      <a:pPr marL="454025" marR="0" lvl="1"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200" b="0" i="0" u="none" strike="noStrike" cap="none" normalizeH="0" baseline="0" dirty="0" smtClean="0">
                          <a:ln>
                            <a:noFill/>
                          </a:ln>
                          <a:solidFill>
                            <a:srgbClr val="2A1500"/>
                          </a:solidFill>
                          <a:effectLst/>
                          <a:latin typeface="+mn-lt"/>
                          <a:cs typeface="Arial" charset="0"/>
                        </a:rPr>
                        <a:t>       усиления проверочной работы по выявлению нецелевого, незаконно используемого имущества  и земельных участков, а также неиспользуемых или неэффективно используемых объектов муниципальной собственности; </a:t>
                      </a:r>
                    </a:p>
                    <a:p>
                      <a:pPr marL="454025" marR="0" lvl="1"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200" b="0" i="0" u="none" strike="noStrike" cap="none" normalizeH="0" baseline="0" dirty="0" smtClean="0">
                          <a:ln>
                            <a:noFill/>
                          </a:ln>
                          <a:solidFill>
                            <a:srgbClr val="2A1500"/>
                          </a:solidFill>
                          <a:effectLst/>
                          <a:latin typeface="+mn-lt"/>
                          <a:cs typeface="Arial" charset="0"/>
                        </a:rPr>
                        <a:t>       проведения претензионно-исковой работы;</a:t>
                      </a:r>
                    </a:p>
                  </a:txBody>
                  <a:tcPr marL="252000" marR="252000" marT="36000" marB="360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591">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pPr>
                      <a:r>
                        <a:rPr kumimoji="0" lang="ru-RU" sz="1200" b="1" i="0" u="none" strike="noStrike" cap="none" normalizeH="0" baseline="0" dirty="0" smtClean="0">
                          <a:ln>
                            <a:noFill/>
                          </a:ln>
                          <a:solidFill>
                            <a:srgbClr val="003300"/>
                          </a:solidFill>
                          <a:effectLst/>
                          <a:latin typeface="+mn-lt"/>
                          <a:cs typeface="Arial" charset="0"/>
                        </a:rPr>
                        <a:t>Повышение эффективности налоговой политики:</a:t>
                      </a:r>
                    </a:p>
                    <a:p>
                      <a:pPr marL="0" marR="0" lvl="0" indent="0" algn="just" defTabSz="914400" rtl="0" eaLnBrk="1" fontAlgn="base" latinLnBrk="0" hangingPunct="1">
                        <a:lnSpc>
                          <a:spcPct val="100000"/>
                        </a:lnSpc>
                        <a:spcBef>
                          <a:spcPct val="0"/>
                        </a:spcBef>
                        <a:spcAft>
                          <a:spcPct val="0"/>
                        </a:spcAft>
                        <a:buClrTx/>
                        <a:buSzTx/>
                        <a:buFont typeface="+mj-lt"/>
                        <a:buNone/>
                        <a:tabLst/>
                      </a:pPr>
                      <a:endParaRPr kumimoji="0" lang="ru-RU" sz="1200" b="1" i="0" u="none" strike="noStrike" cap="none" normalizeH="0" baseline="0" dirty="0" smtClean="0">
                        <a:ln>
                          <a:noFill/>
                        </a:ln>
                        <a:solidFill>
                          <a:srgbClr val="006600"/>
                        </a:solidFill>
                        <a:effectLst/>
                        <a:latin typeface="+mn-lt"/>
                        <a:cs typeface="Arial"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ru-RU" sz="1200" b="1" i="0" u="none" strike="noStrike" cap="none" normalizeH="0" baseline="0" dirty="0" smtClean="0">
                          <a:ln>
                            <a:noFill/>
                          </a:ln>
                          <a:solidFill>
                            <a:srgbClr val="990000"/>
                          </a:solidFill>
                          <a:effectLst/>
                          <a:latin typeface="+mn-lt"/>
                          <a:cs typeface="Arial" charset="0"/>
                        </a:rPr>
                        <a:t> Продолжение работы по оптимизации налоговых льгот и освобождений.</a:t>
                      </a:r>
                    </a:p>
                  </a:txBody>
                  <a:tcPr marL="252000" marR="252000" marT="36000" marB="36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214290"/>
            <a:ext cx="7072362" cy="642942"/>
          </a:xfrm>
        </p:spPr>
        <p:txBody>
          <a:bodyPr/>
          <a:lstStyle/>
          <a:p>
            <a:pPr algn="ctr"/>
            <a:r>
              <a:rPr lang="ru-RU" sz="2000" dirty="0" smtClean="0"/>
              <a:t>Основные параметры бюджета города ржева в 2016-2017 годах и на 2018-2020 годы</a:t>
            </a:r>
            <a:endParaRPr lang="ru-RU" sz="2000" dirty="0"/>
          </a:p>
        </p:txBody>
      </p:sp>
      <p:pic>
        <p:nvPicPr>
          <p:cNvPr id="3" name="Picture 10" descr="rzhev-gerb-sovr"/>
          <p:cNvPicPr>
            <a:picLocks noChangeAspect="1" noChangeArrowheads="1"/>
          </p:cNvPicPr>
          <p:nvPr/>
        </p:nvPicPr>
        <p:blipFill>
          <a:blip r:embed="rId2">
            <a:lum bright="6000"/>
          </a:blip>
          <a:srcRect/>
          <a:stretch>
            <a:fillRect/>
          </a:stretch>
        </p:blipFill>
        <p:spPr bwMode="auto">
          <a:xfrm>
            <a:off x="214282" y="214290"/>
            <a:ext cx="790575" cy="1008063"/>
          </a:xfrm>
          <a:prstGeom prst="rect">
            <a:avLst/>
          </a:prstGeom>
          <a:noFill/>
          <a:ln w="9525">
            <a:noFill/>
            <a:miter lim="800000"/>
            <a:headEnd/>
            <a:tailEnd/>
          </a:ln>
        </p:spPr>
      </p:pic>
      <p:graphicFrame>
        <p:nvGraphicFramePr>
          <p:cNvPr id="4" name="Group 154"/>
          <p:cNvGraphicFramePr>
            <a:graphicFrameLocks noGrp="1"/>
          </p:cNvGraphicFramePr>
          <p:nvPr/>
        </p:nvGraphicFramePr>
        <p:xfrm>
          <a:off x="142844" y="1285860"/>
          <a:ext cx="8858313" cy="5429289"/>
        </p:xfrm>
        <a:graphic>
          <a:graphicData uri="http://schemas.openxmlformats.org/drawingml/2006/table">
            <a:tbl>
              <a:tblPr/>
              <a:tblGrid>
                <a:gridCol w="2903144"/>
                <a:gridCol w="1042154"/>
                <a:gridCol w="1116593"/>
                <a:gridCol w="1042154"/>
                <a:gridCol w="893276"/>
                <a:gridCol w="967714"/>
                <a:gridCol w="893278"/>
              </a:tblGrid>
              <a:tr h="504024">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Наименование показателя</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980"/>
                      </a:srgbClr>
                    </a:solid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mn-lt"/>
                          <a:cs typeface="Arial" charset="0"/>
                        </a:rPr>
                        <a:t>Факт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mn-lt"/>
                          <a:cs typeface="Arial" charset="0"/>
                        </a:rPr>
                        <a:t>за 2016 год</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980"/>
                      </a:srgbClr>
                    </a:solid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mn-lt"/>
                          <a:cs typeface="Arial" charset="0"/>
                        </a:rPr>
                        <a:t>Утвержден-ный план на 2017 год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900" b="1" i="1" u="none" strike="noStrike" cap="none" normalizeH="0" baseline="0" dirty="0" smtClean="0">
                          <a:ln>
                            <a:noFill/>
                          </a:ln>
                          <a:solidFill>
                            <a:schemeClr val="tx1"/>
                          </a:solidFill>
                          <a:effectLst/>
                          <a:latin typeface="+mn-lt"/>
                          <a:cs typeface="Arial" charset="0"/>
                        </a:rPr>
                        <a:t>(решение Ржевской городской Думы № 137 от 27.12.2016)</a:t>
                      </a:r>
                      <a:endParaRPr kumimoji="0" lang="ru-RU" sz="900" b="1" i="0" u="none" strike="noStrike" cap="none" normalizeH="0" baseline="0" dirty="0" smtClean="0">
                        <a:ln>
                          <a:noFill/>
                        </a:ln>
                        <a:solidFill>
                          <a:schemeClr val="tx1"/>
                        </a:solidFill>
                        <a:effectLst/>
                        <a:latin typeface="+mn-lt"/>
                        <a:cs typeface="Arial" charset="0"/>
                      </a:endParaRP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980"/>
                      </a:srgbClr>
                    </a:solid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mn-lt"/>
                          <a:cs typeface="Arial" charset="0"/>
                        </a:rPr>
                        <a:t>Уточненный план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mn-lt"/>
                          <a:cs typeface="Arial" charset="0"/>
                        </a:rPr>
                        <a:t>на 2017 год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900" b="1" i="1" u="none" strike="noStrike" cap="none" normalizeH="0" baseline="0" dirty="0" smtClean="0">
                          <a:ln>
                            <a:noFill/>
                          </a:ln>
                          <a:solidFill>
                            <a:schemeClr val="tx1"/>
                          </a:solidFill>
                          <a:effectLst/>
                          <a:latin typeface="+mn-lt"/>
                          <a:cs typeface="Arial" charset="0"/>
                        </a:rPr>
                        <a:t>(в ред. от 09.10.2017)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980"/>
                      </a:srgb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mn-lt"/>
                          <a:cs typeface="Arial" charset="0"/>
                        </a:rPr>
                        <a:t>Основные прогнозные параметры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980"/>
                      </a:srgbClr>
                    </a:solidFill>
                  </a:tcPr>
                </a:tc>
                <a:tc hMerge="1">
                  <a:txBody>
                    <a:bodyPr/>
                    <a:lstStyle/>
                    <a:p>
                      <a:endParaRPr lang="ru-RU"/>
                    </a:p>
                  </a:txBody>
                  <a:tcPr/>
                </a:tc>
                <a:tc hMerge="1">
                  <a:txBody>
                    <a:bodyPr/>
                    <a:lstStyle/>
                    <a:p>
                      <a:endParaRPr lang="ru-RU"/>
                    </a:p>
                  </a:txBody>
                  <a:tcPr/>
                </a:tc>
              </a:tr>
              <a:tr h="74824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mn-lt"/>
                          <a:cs typeface="Arial" charset="0"/>
                        </a:rPr>
                        <a:t>на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mn-lt"/>
                          <a:cs typeface="Arial" charset="0"/>
                        </a:rPr>
                        <a:t>2018 год</a:t>
                      </a:r>
                      <a:endParaRPr kumimoji="0" lang="ru-RU" sz="1100" b="1" i="0" u="none" strike="noStrike" cap="none" normalizeH="0" baseline="0" dirty="0" smtClean="0">
                        <a:ln>
                          <a:noFill/>
                        </a:ln>
                        <a:solidFill>
                          <a:schemeClr val="tx1"/>
                        </a:solidFill>
                        <a:effectLst/>
                        <a:latin typeface="+mn-lt"/>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98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mn-lt"/>
                          <a:cs typeface="Arial" charset="0"/>
                        </a:rPr>
                        <a:t>на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mn-lt"/>
                          <a:cs typeface="Arial" charset="0"/>
                        </a:rPr>
                        <a:t>2019 год</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98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mn-lt"/>
                          <a:cs typeface="Arial" charset="0"/>
                        </a:rPr>
                        <a:t>на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mn-lt"/>
                          <a:cs typeface="Arial" charset="0"/>
                        </a:rPr>
                        <a:t>2020 год</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980"/>
                      </a:srgbClr>
                    </a:solidFill>
                  </a:tcPr>
                </a:tc>
              </a:tr>
              <a:tr h="2574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mn-lt"/>
                          <a:cs typeface="Arial" charset="0"/>
                        </a:rPr>
                        <a:t>Доходы всего</a:t>
                      </a:r>
                    </a:p>
                  </a:txBody>
                  <a:tcPr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itchFamily="18" charset="0"/>
                        </a:rPr>
                        <a:t>1 036 536,6</a:t>
                      </a:r>
                    </a:p>
                  </a:txBody>
                  <a:tcPr marL="55052" marR="5505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848 948,6</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1 065 148,0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865 529,6</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840 619,7</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826 645,0</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Arial" charset="0"/>
                        </a:rPr>
                        <a:t>   Налоговые и неналоговые доходы</a:t>
                      </a:r>
                    </a:p>
                  </a:txBody>
                  <a:tcPr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sng" strike="noStrike" cap="none" normalizeH="0" baseline="0" dirty="0" smtClean="0">
                          <a:ln>
                            <a:noFill/>
                          </a:ln>
                          <a:solidFill>
                            <a:schemeClr val="tx1"/>
                          </a:solidFill>
                          <a:effectLst/>
                          <a:latin typeface="+mn-lt"/>
                          <a:cs typeface="Times New Roman" pitchFamily="18" charset="0"/>
                        </a:rPr>
                        <a:t>376 995,7</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sng" strike="noStrike" cap="none" normalizeH="0" baseline="0" dirty="0" smtClean="0">
                          <a:ln>
                            <a:noFill/>
                          </a:ln>
                          <a:solidFill>
                            <a:schemeClr val="tx1"/>
                          </a:solidFill>
                          <a:effectLst/>
                          <a:latin typeface="+mn-lt"/>
                          <a:cs typeface="Arial" charset="0"/>
                        </a:rPr>
                        <a:t>459 806,3</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sng" strike="noStrike" cap="none" normalizeH="0" baseline="0" dirty="0" smtClean="0">
                          <a:ln>
                            <a:noFill/>
                          </a:ln>
                          <a:solidFill>
                            <a:schemeClr val="tx1"/>
                          </a:solidFill>
                          <a:effectLst/>
                          <a:latin typeface="+mn-lt"/>
                          <a:cs typeface="Arial" charset="0"/>
                        </a:rPr>
                        <a:t>477 266,3</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sng" strike="noStrike" cap="none" normalizeH="0" baseline="0" dirty="0" smtClean="0">
                          <a:ln>
                            <a:noFill/>
                          </a:ln>
                          <a:solidFill>
                            <a:schemeClr val="tx1"/>
                          </a:solidFill>
                          <a:effectLst/>
                          <a:latin typeface="+mn-lt"/>
                          <a:cs typeface="Arial" charset="0"/>
                        </a:rPr>
                        <a:t>472 645,5</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sng" strike="noStrike" cap="none" normalizeH="0" baseline="0" dirty="0" smtClean="0">
                          <a:ln>
                            <a:noFill/>
                          </a:ln>
                          <a:solidFill>
                            <a:schemeClr val="tx1"/>
                          </a:solidFill>
                          <a:effectLst/>
                          <a:latin typeface="+mn-lt"/>
                          <a:cs typeface="Arial" charset="0"/>
                        </a:rPr>
                        <a:t>450 018,0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sng" strike="noStrike" cap="none" normalizeH="0" baseline="0" dirty="0" smtClean="0">
                          <a:ln>
                            <a:noFill/>
                          </a:ln>
                          <a:solidFill>
                            <a:schemeClr val="tx1"/>
                          </a:solidFill>
                          <a:effectLst/>
                          <a:latin typeface="+mn-lt"/>
                          <a:cs typeface="Arial" charset="0"/>
                        </a:rPr>
                        <a:t>439 965,0</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142">
                <a:tc>
                  <a:txBody>
                    <a:bodyPr/>
                    <a:lstStyle/>
                    <a:p>
                      <a:pPr marL="454025" marR="0" lvl="1" indent="0" algn="l" defTabSz="914400" rtl="0" eaLnBrk="0" fontAlgn="base" latinLnBrk="0" hangingPunct="0">
                        <a:lnSpc>
                          <a:spcPct val="100000"/>
                        </a:lnSpc>
                        <a:spcBef>
                          <a:spcPct val="20000"/>
                        </a:spcBef>
                        <a:spcAft>
                          <a:spcPct val="0"/>
                        </a:spcAft>
                        <a:buClrTx/>
                        <a:buSzTx/>
                        <a:buFontTx/>
                        <a:buNone/>
                        <a:tabLst/>
                      </a:pPr>
                      <a:r>
                        <a:rPr kumimoji="0" lang="ru-RU" sz="1050" b="0" i="1" u="none" strike="noStrike" cap="none" normalizeH="0" baseline="0" dirty="0" smtClean="0">
                          <a:ln>
                            <a:noFill/>
                          </a:ln>
                          <a:solidFill>
                            <a:schemeClr val="tx1"/>
                          </a:solidFill>
                          <a:effectLst/>
                          <a:latin typeface="+mn-lt"/>
                          <a:cs typeface="Arial" charset="0"/>
                        </a:rPr>
                        <a:t>Налоговые и неналоговые доходы без дополнительного норматива</a:t>
                      </a:r>
                    </a:p>
                  </a:txBody>
                  <a:tcPr marL="0" marR="36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1" u="none" strike="noStrike" cap="none" normalizeH="0" baseline="0" dirty="0" smtClean="0">
                          <a:ln>
                            <a:noFill/>
                          </a:ln>
                          <a:solidFill>
                            <a:schemeClr val="tx1"/>
                          </a:solidFill>
                          <a:effectLst/>
                          <a:latin typeface="+mn-lt"/>
                          <a:cs typeface="Times New Roman" pitchFamily="18" charset="0"/>
                        </a:rPr>
                        <a:t>330 571,4</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1" u="none" strike="noStrike" cap="none" normalizeH="0" baseline="0" dirty="0" smtClean="0">
                          <a:ln>
                            <a:noFill/>
                          </a:ln>
                          <a:solidFill>
                            <a:schemeClr val="tx1"/>
                          </a:solidFill>
                          <a:effectLst/>
                          <a:latin typeface="+mn-lt"/>
                          <a:cs typeface="Arial" charset="0"/>
                        </a:rPr>
                        <a:t>317 815,3</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1" u="none" strike="noStrike" cap="none" normalizeH="0" baseline="0" dirty="0" smtClean="0">
                          <a:ln>
                            <a:noFill/>
                          </a:ln>
                          <a:solidFill>
                            <a:schemeClr val="tx1"/>
                          </a:solidFill>
                          <a:effectLst/>
                          <a:latin typeface="+mn-lt"/>
                          <a:cs typeface="Arial" charset="0"/>
                        </a:rPr>
                        <a:t>335 275,3</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1" u="none" strike="noStrike" cap="none" normalizeH="0" baseline="0" dirty="0" smtClean="0">
                          <a:ln>
                            <a:noFill/>
                          </a:ln>
                          <a:solidFill>
                            <a:schemeClr val="tx1"/>
                          </a:solidFill>
                          <a:effectLst/>
                          <a:latin typeface="+mn-lt"/>
                          <a:cs typeface="Arial" charset="0"/>
                        </a:rPr>
                        <a:t>328 832,0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1" u="none" strike="noStrike" cap="none" normalizeH="0" baseline="0" dirty="0" smtClean="0">
                          <a:ln>
                            <a:noFill/>
                          </a:ln>
                          <a:solidFill>
                            <a:schemeClr val="tx1"/>
                          </a:solidFill>
                          <a:effectLst/>
                          <a:latin typeface="+mn-lt"/>
                          <a:cs typeface="Arial" charset="0"/>
                        </a:rPr>
                        <a:t>325 841,0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1" u="none" strike="noStrike" cap="none" normalizeH="0" baseline="0" dirty="0" smtClean="0">
                          <a:ln>
                            <a:noFill/>
                          </a:ln>
                          <a:solidFill>
                            <a:schemeClr val="tx1"/>
                          </a:solidFill>
                          <a:effectLst/>
                          <a:latin typeface="+mn-lt"/>
                          <a:cs typeface="Arial" charset="0"/>
                        </a:rPr>
                        <a:t>337 448,0</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9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Arial" charset="0"/>
                        </a:rPr>
                        <a:t>   Безвозмездные поступления</a:t>
                      </a:r>
                    </a:p>
                  </a:txBody>
                  <a:tcPr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sng" strike="noStrike" cap="none" normalizeH="0" baseline="0" dirty="0" smtClean="0">
                          <a:ln>
                            <a:noFill/>
                          </a:ln>
                          <a:solidFill>
                            <a:schemeClr val="tx1"/>
                          </a:solidFill>
                          <a:effectLst/>
                          <a:latin typeface="+mn-lt"/>
                          <a:cs typeface="Times New Roman" pitchFamily="18" charset="0"/>
                        </a:rPr>
                        <a:t>659 540,9</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sng" strike="noStrike" cap="none" normalizeH="0" baseline="0" dirty="0" smtClean="0">
                          <a:ln>
                            <a:noFill/>
                          </a:ln>
                          <a:solidFill>
                            <a:schemeClr val="tx1"/>
                          </a:solidFill>
                          <a:effectLst/>
                          <a:latin typeface="+mn-lt"/>
                          <a:cs typeface="Arial" charset="0"/>
                        </a:rPr>
                        <a:t>389 142,3</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sng" strike="noStrike" cap="none" normalizeH="0" baseline="0" dirty="0" smtClean="0">
                          <a:ln>
                            <a:noFill/>
                          </a:ln>
                          <a:solidFill>
                            <a:schemeClr val="tx1"/>
                          </a:solidFill>
                          <a:effectLst/>
                          <a:latin typeface="+mn-lt"/>
                          <a:cs typeface="Arial" charset="0"/>
                        </a:rPr>
                        <a:t>587 881,7</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sng" strike="noStrike" cap="none" normalizeH="0" baseline="0" dirty="0" smtClean="0">
                          <a:ln>
                            <a:noFill/>
                          </a:ln>
                          <a:solidFill>
                            <a:schemeClr val="tx1"/>
                          </a:solidFill>
                          <a:effectLst/>
                          <a:latin typeface="+mn-lt"/>
                          <a:cs typeface="Arial" charset="0"/>
                        </a:rPr>
                        <a:t>392 884,1</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sng" strike="noStrike" cap="none" normalizeH="0" baseline="0" dirty="0" smtClean="0">
                          <a:ln>
                            <a:noFill/>
                          </a:ln>
                          <a:solidFill>
                            <a:schemeClr val="tx1"/>
                          </a:solidFill>
                          <a:effectLst/>
                          <a:latin typeface="+mn-lt"/>
                          <a:cs typeface="Arial" charset="0"/>
                        </a:rPr>
                        <a:t>390 601,7</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sng" strike="noStrike" cap="none" normalizeH="0" baseline="0" dirty="0" smtClean="0">
                          <a:ln>
                            <a:noFill/>
                          </a:ln>
                          <a:solidFill>
                            <a:schemeClr val="tx1"/>
                          </a:solidFill>
                          <a:effectLst/>
                          <a:latin typeface="+mn-lt"/>
                          <a:cs typeface="Arial" charset="0"/>
                        </a:rPr>
                        <a:t>386 680,0</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814">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Arial" charset="0"/>
                        </a:rPr>
                        <a:t>         Дотации (и субсидии на выравнивание)</a:t>
                      </a:r>
                    </a:p>
                  </a:txBody>
                  <a:tcPr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Times New Roman" pitchFamily="18" charset="0"/>
                        </a:rPr>
                        <a:t>76 602,0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9 758,0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9 758,0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0,0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0,0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0,0</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976">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Arial" charset="0"/>
                        </a:rPr>
                        <a:t>         Целевые средства</a:t>
                      </a:r>
                    </a:p>
                  </a:txBody>
                  <a:tcPr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Times New Roman" pitchFamily="18" charset="0"/>
                        </a:rPr>
                        <a:t>580 889,1</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378 131,3</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575 371,2</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391 334,1</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389 051,7</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385 130,0</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976">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Arial" charset="0"/>
                        </a:rPr>
                        <a:t>         Доходы от иной деятельности</a:t>
                      </a:r>
                    </a:p>
                  </a:txBody>
                  <a:tcPr marR="72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Times New Roman" pitchFamily="18" charset="0"/>
                        </a:rPr>
                        <a:t>2 049,8</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1 253,0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2 752,5</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1 550,0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1 550,0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1 550,0</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4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mn-lt"/>
                          <a:cs typeface="Arial" charset="0"/>
                        </a:rPr>
                        <a:t>Расходы всего</a:t>
                      </a:r>
                    </a:p>
                  </a:txBody>
                  <a:tcPr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1 022 418,6</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856 426,6</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1 100 770,7</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872 452,0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830 619,7</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sz="1100" b="1" i="0" u="none" strike="noStrike" cap="none" normalizeH="0" baseline="0" dirty="0" smtClean="0">
                          <a:ln>
                            <a:noFill/>
                          </a:ln>
                          <a:solidFill>
                            <a:schemeClr val="tx1"/>
                          </a:solidFill>
                          <a:effectLst/>
                          <a:latin typeface="+mn-lt"/>
                          <a:cs typeface="Arial" charset="0"/>
                        </a:rPr>
                        <a:t>826 645,0</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831">
                <a:tc>
                  <a:txBody>
                    <a:bodyPr/>
                    <a:lstStyle/>
                    <a:p>
                      <a:pPr marL="454025" marR="0" lvl="1" indent="0" algn="l" defTabSz="914400" rtl="0" eaLnBrk="0" fontAlgn="base" latinLnBrk="0" hangingPunct="0">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за счет средств местного бюджета</a:t>
                      </a:r>
                    </a:p>
                  </a:txBody>
                  <a:tcPr marL="0" marR="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423 232,7</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473 463,3</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519 009,8</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475 205,9</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435 653,0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435 598,0</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831">
                <a:tc>
                  <a:txBody>
                    <a:bodyPr/>
                    <a:lstStyle/>
                    <a:p>
                      <a:pPr marL="454025" marR="0" lvl="1" indent="0" algn="l" defTabSz="914400" rtl="0" eaLnBrk="0" fontAlgn="base" latinLnBrk="0" hangingPunct="0">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за счет средств областного бюджета</a:t>
                      </a:r>
                    </a:p>
                  </a:txBody>
                  <a:tcPr marL="0" marR="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559 346,2</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376 431,8</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567 779,0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387 993,5</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385 923,0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382 478,6</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0503">
                <a:tc>
                  <a:txBody>
                    <a:bodyPr/>
                    <a:lstStyle/>
                    <a:p>
                      <a:pPr marL="454025" marR="0" lvl="1" indent="0" algn="l" defTabSz="914400" rtl="0" eaLnBrk="0" fontAlgn="base" latinLnBrk="0" hangingPunct="0">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за счет средств </a:t>
                      </a:r>
                    </a:p>
                    <a:p>
                      <a:pPr marL="454025" marR="0" lvl="1" indent="0" algn="l" defTabSz="914400" rtl="0" eaLnBrk="0" fontAlgn="base" latinLnBrk="0" hangingPunct="0">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федерального бюджета</a:t>
                      </a:r>
                    </a:p>
                  </a:txBody>
                  <a:tcPr marL="0" marR="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34 419,6</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1 699,5</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7 592,2</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3 340,6</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3 128,7</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2 651,4</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0503">
                <a:tc>
                  <a:txBody>
                    <a:bodyPr/>
                    <a:lstStyle/>
                    <a:p>
                      <a:pPr marL="454025" marR="0" lvl="1" indent="0" algn="l" defTabSz="914400" rtl="0" eaLnBrk="0" fontAlgn="base" latinLnBrk="0" hangingPunct="0">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за счет средств </a:t>
                      </a:r>
                    </a:p>
                    <a:p>
                      <a:pPr marL="454025" marR="0" lvl="1" indent="0" algn="l" defTabSz="914400" rtl="0" eaLnBrk="0" fontAlgn="base" latinLnBrk="0" hangingPunct="0">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предпринимательской деятельности</a:t>
                      </a:r>
                    </a:p>
                  </a:txBody>
                  <a:tcPr marL="0" marR="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5 420,1</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4 832,0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sz="1100" b="0" i="0" u="none" strike="noStrike" cap="none" normalizeH="0" baseline="0" dirty="0" smtClean="0">
                          <a:ln>
                            <a:noFill/>
                          </a:ln>
                          <a:solidFill>
                            <a:schemeClr val="tx1"/>
                          </a:solidFill>
                          <a:effectLst/>
                          <a:latin typeface="+mn-lt"/>
                          <a:cs typeface="Arial" charset="0"/>
                        </a:rPr>
                        <a:t>6 389,7</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5 912,0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5 915,0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5 917,0</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4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mn-lt"/>
                          <a:cs typeface="Arial" charset="0"/>
                        </a:rPr>
                        <a:t>Дефицит (-) Профицит (+)</a:t>
                      </a:r>
                    </a:p>
                  </a:txBody>
                  <a:tcPr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+14 188,0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-7 478,0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-35 622,7</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-6 922,4</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+10 000,0</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831">
                <a:tc>
                  <a:txBody>
                    <a:bodyPr/>
                    <a:lstStyle/>
                    <a:p>
                      <a:pPr marL="454025" marR="0" lvl="1" indent="0" algn="l" defTabSz="914400" rtl="0" eaLnBrk="0" fontAlgn="base" latinLnBrk="0" hangingPunct="0">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mn-lt"/>
                          <a:cs typeface="Arial" charset="0"/>
                        </a:rPr>
                        <a:t>%</a:t>
                      </a:r>
                    </a:p>
                  </a:txBody>
                  <a:tcPr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2,4</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10,6</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Arial" charset="0"/>
                        </a:rPr>
                        <a:t>2,1</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sz="1100" b="1" i="0" u="none" strike="noStrike" cap="none" normalizeH="0" baseline="0" dirty="0" smtClean="0">
                          <a:ln>
                            <a:noFill/>
                          </a:ln>
                          <a:solidFill>
                            <a:schemeClr val="tx1"/>
                          </a:solidFill>
                          <a:effectLst/>
                          <a:latin typeface="+mn-lt"/>
                          <a:cs typeface="Arial" charset="0"/>
                        </a:rPr>
                        <a:t>—</a:t>
                      </a:r>
                    </a:p>
                  </a:txBody>
                  <a:tcPr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sz="1100" b="1" i="0" u="none" strike="noStrike" cap="none" normalizeH="0" baseline="0" dirty="0" smtClean="0">
                          <a:ln>
                            <a:noFill/>
                          </a:ln>
                          <a:solidFill>
                            <a:schemeClr val="tx1"/>
                          </a:solidFill>
                          <a:effectLst/>
                          <a:latin typeface="+mn-lt"/>
                          <a:cs typeface="Arial" charset="0"/>
                        </a:rPr>
                        <a:t>—</a:t>
                      </a:r>
                    </a:p>
                  </a:txBody>
                  <a:tcPr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556042"/>
          <p:cNvSpPr txBox="1">
            <a:spLocks noChangeArrowheads="1"/>
          </p:cNvSpPr>
          <p:nvPr/>
        </p:nvSpPr>
        <p:spPr bwMode="auto">
          <a:xfrm>
            <a:off x="7715272" y="928670"/>
            <a:ext cx="1285884" cy="338554"/>
          </a:xfrm>
          <a:prstGeom prst="rect">
            <a:avLst/>
          </a:prstGeom>
          <a:noFill/>
          <a:ln w="9525">
            <a:noFill/>
            <a:miter lim="800000"/>
            <a:headEnd/>
            <a:tailEnd/>
          </a:ln>
        </p:spPr>
        <p:txBody>
          <a:bodyPr wrap="square">
            <a:spAutoFit/>
          </a:bodyPr>
          <a:lstStyle/>
          <a:p>
            <a:pPr>
              <a:defRPr/>
            </a:pPr>
            <a:r>
              <a:rPr lang="ru-RU" sz="1600" dirty="0"/>
              <a:t>(тыс. руб.)</a:t>
            </a:r>
          </a:p>
        </p:txBody>
      </p:sp>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214290"/>
            <a:ext cx="7072362" cy="642942"/>
          </a:xfrm>
        </p:spPr>
        <p:txBody>
          <a:bodyPr/>
          <a:lstStyle/>
          <a:p>
            <a:pPr algn="ctr"/>
            <a:r>
              <a:rPr lang="ru-RU" sz="2000" dirty="0" smtClean="0"/>
              <a:t>Основные параметры </a:t>
            </a:r>
            <a:br>
              <a:rPr lang="ru-RU" sz="2000" dirty="0" smtClean="0"/>
            </a:br>
            <a:r>
              <a:rPr lang="ru-RU" sz="2000" dirty="0" smtClean="0"/>
              <a:t>бюджета города ржева в 2016-2020 годах</a:t>
            </a:r>
            <a:endParaRPr lang="ru-RU" sz="2000" dirty="0"/>
          </a:p>
        </p:txBody>
      </p:sp>
      <p:pic>
        <p:nvPicPr>
          <p:cNvPr id="3" name="Picture 10" descr="rzhev-gerb-sovr"/>
          <p:cNvPicPr>
            <a:picLocks noChangeAspect="1" noChangeArrowheads="1"/>
          </p:cNvPicPr>
          <p:nvPr/>
        </p:nvPicPr>
        <p:blipFill>
          <a:blip r:embed="rId2">
            <a:lum bright="6000"/>
          </a:blip>
          <a:srcRect/>
          <a:stretch>
            <a:fillRect/>
          </a:stretch>
        </p:blipFill>
        <p:spPr bwMode="auto">
          <a:xfrm>
            <a:off x="500034" y="214290"/>
            <a:ext cx="714379" cy="857256"/>
          </a:xfrm>
          <a:prstGeom prst="rect">
            <a:avLst/>
          </a:prstGeom>
          <a:noFill/>
          <a:ln w="9525">
            <a:noFill/>
            <a:miter lim="800000"/>
            <a:headEnd/>
            <a:tailEnd/>
          </a:ln>
        </p:spPr>
      </p:pic>
      <p:sp>
        <p:nvSpPr>
          <p:cNvPr id="5" name="TextBox 556042"/>
          <p:cNvSpPr txBox="1">
            <a:spLocks noChangeArrowheads="1"/>
          </p:cNvSpPr>
          <p:nvPr/>
        </p:nvSpPr>
        <p:spPr bwMode="auto">
          <a:xfrm>
            <a:off x="7715272" y="928670"/>
            <a:ext cx="1285884" cy="338554"/>
          </a:xfrm>
          <a:prstGeom prst="rect">
            <a:avLst/>
          </a:prstGeom>
          <a:noFill/>
          <a:ln w="9525">
            <a:noFill/>
            <a:miter lim="800000"/>
            <a:headEnd/>
            <a:tailEnd/>
          </a:ln>
        </p:spPr>
        <p:txBody>
          <a:bodyPr wrap="square">
            <a:spAutoFit/>
          </a:bodyPr>
          <a:lstStyle/>
          <a:p>
            <a:pPr>
              <a:defRPr/>
            </a:pPr>
            <a:r>
              <a:rPr lang="ru-RU" sz="1600" dirty="0"/>
              <a:t>(тыс. руб.)</a:t>
            </a:r>
          </a:p>
        </p:txBody>
      </p:sp>
      <p:graphicFrame>
        <p:nvGraphicFramePr>
          <p:cNvPr id="6" name="Object 8"/>
          <p:cNvGraphicFramePr>
            <a:graphicFrameLocks noChangeAspect="1"/>
          </p:cNvGraphicFramePr>
          <p:nvPr/>
        </p:nvGraphicFramePr>
        <p:xfrm>
          <a:off x="80080" y="857232"/>
          <a:ext cx="9063920" cy="57150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3929066"/>
            <a:ext cx="7000924" cy="642942"/>
          </a:xfrm>
        </p:spPr>
        <p:txBody>
          <a:bodyPr/>
          <a:lstStyle/>
          <a:p>
            <a:pPr algn="ctr"/>
            <a:r>
              <a:rPr lang="ru-RU" sz="2400" dirty="0" smtClean="0"/>
              <a:t>Бюджет для граждан —</a:t>
            </a:r>
            <a:endParaRPr lang="ru-RU" sz="2400" dirty="0"/>
          </a:p>
        </p:txBody>
      </p:sp>
      <p:pic>
        <p:nvPicPr>
          <p:cNvPr id="4" name="Picture 7" descr="5121752-2"/>
          <p:cNvPicPr>
            <a:picLocks noChangeAspect="1" noChangeArrowheads="1"/>
          </p:cNvPicPr>
          <p:nvPr/>
        </p:nvPicPr>
        <p:blipFill>
          <a:blip r:embed="rId2">
            <a:lum bright="16000" contrast="15000"/>
          </a:blip>
          <a:srcRect/>
          <a:stretch>
            <a:fillRect/>
          </a:stretch>
        </p:blipFill>
        <p:spPr bwMode="auto">
          <a:xfrm>
            <a:off x="142844" y="214290"/>
            <a:ext cx="8786874" cy="3429024"/>
          </a:xfrm>
          <a:prstGeom prst="rect">
            <a:avLst/>
          </a:prstGeom>
          <a:noFill/>
          <a:ln w="9525">
            <a:noFill/>
            <a:miter lim="800000"/>
            <a:headEnd/>
            <a:tailEnd/>
          </a:ln>
        </p:spPr>
      </p:pic>
      <p:sp>
        <p:nvSpPr>
          <p:cNvPr id="5" name="Содержимое 2"/>
          <p:cNvSpPr txBox="1">
            <a:spLocks/>
          </p:cNvSpPr>
          <p:nvPr/>
        </p:nvSpPr>
        <p:spPr>
          <a:xfrm>
            <a:off x="500034" y="4500570"/>
            <a:ext cx="8258204" cy="1357322"/>
          </a:xfrm>
          <a:prstGeom prst="rect">
            <a:avLst/>
          </a:prstGeom>
        </p:spPr>
        <p:txBody>
          <a:bodyPr vert="horz" lIns="100584" tIns="45720" anchor="b">
            <a:normAutofit/>
          </a:bodyPr>
          <a:lstStyle/>
          <a:p>
            <a:pPr marL="0" marR="0" lvl="0" indent="0" algn="ctr" defTabSz="914400" rtl="0" eaLnBrk="1" fontAlgn="auto" latinLnBrk="0" hangingPunct="1">
              <a:lnSpc>
                <a:spcPct val="100000"/>
              </a:lnSpc>
              <a:spcBef>
                <a:spcPts val="0"/>
              </a:spcBef>
              <a:spcAft>
                <a:spcPts val="0"/>
              </a:spcAft>
              <a:buClr>
                <a:schemeClr val="tx2"/>
              </a:buClr>
              <a:buSzPct val="95000"/>
              <a:buFont typeface="Wingdings"/>
              <a:buNone/>
              <a:tabLst/>
              <a:defRPr/>
            </a:pPr>
            <a:r>
              <a:rPr kumimoji="0" lang="ru-RU" sz="2000" b="0" i="0" u="none" strike="noStrike" kern="1200" cap="none" spc="0" normalizeH="0" baseline="0" noProof="0" dirty="0" smtClean="0">
                <a:ln>
                  <a:noFill/>
                </a:ln>
                <a:solidFill>
                  <a:schemeClr val="tx2">
                    <a:lumMod val="75000"/>
                  </a:schemeClr>
                </a:solidFill>
                <a:effectLst/>
                <a:uLnTx/>
                <a:uFillTx/>
                <a:latin typeface="+mn-lt"/>
                <a:ea typeface="+mn-ea"/>
                <a:cs typeface="+mn-cs"/>
              </a:rPr>
              <a:t>   аналитический документ, содержащий основные положения решения о бюджете города Ржева на 2018 год и на плановый период 2019 и 2020 годов в доступной для широкого круга заинтересованных пользователей форме</a:t>
            </a:r>
            <a:endParaRPr kumimoji="0" lang="ru-RU" sz="2000" b="0" i="0" u="none" strike="noStrike" kern="1200" cap="none" spc="0" normalizeH="0" baseline="0" noProof="0" dirty="0">
              <a:ln>
                <a:noFill/>
              </a:ln>
              <a:solidFill>
                <a:schemeClr val="tx2">
                  <a:lumMod val="75000"/>
                </a:schemeClr>
              </a:solidFill>
              <a:effectLst/>
              <a:uLnTx/>
              <a:uFillTx/>
              <a:latin typeface="+mn-lt"/>
              <a:ea typeface="+mn-ea"/>
              <a:cs typeface="+mn-cs"/>
            </a:endParaRPr>
          </a:p>
        </p:txBody>
      </p:sp>
      <p:pic>
        <p:nvPicPr>
          <p:cNvPr id="6" name="Picture 10" descr="rzhev-gerb-sovr"/>
          <p:cNvPicPr>
            <a:picLocks noChangeAspect="1" noChangeArrowheads="1"/>
          </p:cNvPicPr>
          <p:nvPr/>
        </p:nvPicPr>
        <p:blipFill>
          <a:blip r:embed="rId3">
            <a:lum bright="6000"/>
          </a:blip>
          <a:srcRect/>
          <a:stretch>
            <a:fillRect/>
          </a:stretch>
        </p:blipFill>
        <p:spPr bwMode="auto">
          <a:xfrm>
            <a:off x="642910" y="214290"/>
            <a:ext cx="790575" cy="1008063"/>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357298"/>
            <a:ext cx="7715304" cy="2714644"/>
          </a:xfrm>
        </p:spPr>
        <p:txBody>
          <a:bodyPr/>
          <a:lstStyle/>
          <a:p>
            <a:pPr algn="ctr"/>
            <a:r>
              <a:rPr lang="ru-RU" sz="3200" dirty="0" smtClean="0"/>
              <a:t>Доходы </a:t>
            </a:r>
            <a:br>
              <a:rPr lang="ru-RU" sz="3200" dirty="0" smtClean="0"/>
            </a:br>
            <a:r>
              <a:rPr lang="ru-RU" sz="3200" dirty="0" smtClean="0"/>
              <a:t>бюджета города ржева </a:t>
            </a:r>
            <a:br>
              <a:rPr lang="ru-RU" sz="3200" dirty="0" smtClean="0"/>
            </a:br>
            <a:r>
              <a:rPr lang="ru-RU" sz="3200" dirty="0" smtClean="0"/>
              <a:t>на 2018 год </a:t>
            </a:r>
            <a:br>
              <a:rPr lang="ru-RU" sz="3200" dirty="0" smtClean="0"/>
            </a:br>
            <a:r>
              <a:rPr lang="ru-RU" sz="3200" dirty="0" smtClean="0"/>
              <a:t>и на плановый период </a:t>
            </a:r>
            <a:br>
              <a:rPr lang="ru-RU" sz="3200" dirty="0" smtClean="0"/>
            </a:br>
            <a:r>
              <a:rPr lang="ru-RU" sz="3200" dirty="0" smtClean="0"/>
              <a:t>2019-2020 годов</a:t>
            </a:r>
            <a:endParaRPr lang="ru-RU" sz="3200" dirty="0"/>
          </a:p>
        </p:txBody>
      </p:sp>
      <p:pic>
        <p:nvPicPr>
          <p:cNvPr id="4" name="Picture 10" descr="rzhev-gerb-sovr"/>
          <p:cNvPicPr>
            <a:picLocks noChangeAspect="1" noChangeArrowheads="1"/>
          </p:cNvPicPr>
          <p:nvPr/>
        </p:nvPicPr>
        <p:blipFill>
          <a:blip r:embed="rId2">
            <a:lum bright="6000"/>
          </a:blip>
          <a:srcRect/>
          <a:stretch>
            <a:fillRect/>
          </a:stretch>
        </p:blipFill>
        <p:spPr bwMode="auto">
          <a:xfrm>
            <a:off x="642911" y="142853"/>
            <a:ext cx="714380" cy="928694"/>
          </a:xfrm>
          <a:prstGeom prst="rect">
            <a:avLst/>
          </a:prstGeom>
          <a:noFill/>
          <a:ln w="9525">
            <a:noFill/>
            <a:miter lim="800000"/>
            <a:headEnd/>
            <a:tailEnd/>
          </a:ln>
        </p:spPr>
      </p:pic>
      <p:pic>
        <p:nvPicPr>
          <p:cNvPr id="10" name="Picture 12" descr="RT_1844912157"/>
          <p:cNvPicPr>
            <a:picLocks noChangeAspect="1" noChangeArrowheads="1"/>
          </p:cNvPicPr>
          <p:nvPr/>
        </p:nvPicPr>
        <p:blipFill>
          <a:blip r:embed="rId3">
            <a:lum bright="12000" contrast="12000"/>
          </a:blip>
          <a:srcRect/>
          <a:stretch>
            <a:fillRect/>
          </a:stretch>
        </p:blipFill>
        <p:spPr bwMode="auto">
          <a:xfrm>
            <a:off x="5357818" y="4286256"/>
            <a:ext cx="3286148" cy="2000264"/>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0166" y="285728"/>
            <a:ext cx="7143800" cy="571504"/>
          </a:xfrm>
        </p:spPr>
        <p:txBody>
          <a:bodyPr/>
          <a:lstStyle/>
          <a:p>
            <a:pPr algn="ctr"/>
            <a:r>
              <a:rPr lang="ru-RU" sz="2000" dirty="0" smtClean="0"/>
              <a:t>Доходы бюджета города Ржева</a:t>
            </a:r>
            <a:endParaRPr lang="ru-RU" sz="2000" dirty="0"/>
          </a:p>
        </p:txBody>
      </p:sp>
      <p:pic>
        <p:nvPicPr>
          <p:cNvPr id="9" name="Picture 10" descr="rzhev-gerb-sovr"/>
          <p:cNvPicPr>
            <a:picLocks noChangeAspect="1" noChangeArrowheads="1"/>
          </p:cNvPicPr>
          <p:nvPr/>
        </p:nvPicPr>
        <p:blipFill>
          <a:blip r:embed="rId2">
            <a:lum bright="6000"/>
          </a:blip>
          <a:srcRect/>
          <a:stretch>
            <a:fillRect/>
          </a:stretch>
        </p:blipFill>
        <p:spPr bwMode="auto">
          <a:xfrm>
            <a:off x="642910" y="214290"/>
            <a:ext cx="790575" cy="1008063"/>
          </a:xfrm>
          <a:prstGeom prst="rect">
            <a:avLst/>
          </a:prstGeom>
          <a:noFill/>
          <a:ln w="9525">
            <a:noFill/>
            <a:miter lim="800000"/>
            <a:headEnd/>
            <a:tailEnd/>
          </a:ln>
        </p:spPr>
      </p:pic>
      <p:sp>
        <p:nvSpPr>
          <p:cNvPr id="10" name="Заголовок 1"/>
          <p:cNvSpPr txBox="1">
            <a:spLocks/>
          </p:cNvSpPr>
          <p:nvPr/>
        </p:nvSpPr>
        <p:spPr>
          <a:xfrm>
            <a:off x="2143108" y="1285860"/>
            <a:ext cx="4857784" cy="357190"/>
          </a:xfrm>
          <a:prstGeom prst="rect">
            <a:avLst/>
          </a:prstGeom>
          <a:solidFill>
            <a:schemeClr val="bg2"/>
          </a:solidFill>
          <a:ln>
            <a:noFill/>
          </a:ln>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формируются в соответствии с </a:t>
            </a:r>
            <a:endParaRPr kumimoji="0" lang="ru-RU" sz="16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11" name="AutoShape 18"/>
          <p:cNvSpPr>
            <a:spLocks noChangeArrowheads="1"/>
          </p:cNvSpPr>
          <p:nvPr/>
        </p:nvSpPr>
        <p:spPr bwMode="auto">
          <a:xfrm>
            <a:off x="714348" y="1785926"/>
            <a:ext cx="2500330" cy="503238"/>
          </a:xfrm>
          <a:prstGeom prst="roundRect">
            <a:avLst>
              <a:gd name="adj" fmla="val 16667"/>
            </a:avLst>
          </a:prstGeom>
          <a:solidFill>
            <a:schemeClr val="accent2">
              <a:lumMod val="60000"/>
              <a:lumOff val="40000"/>
              <a:alpha val="47000"/>
            </a:schemeClr>
          </a:solidFill>
          <a:ln w="9525">
            <a:solidFill>
              <a:schemeClr val="tx2"/>
            </a:solidFill>
            <a:round/>
            <a:headEnd/>
            <a:tailEnd/>
          </a:ln>
        </p:spPr>
        <p:txBody>
          <a:bodyPr wrap="none" anchor="ctr"/>
          <a:lstStyle/>
          <a:p>
            <a:pPr algn="ctr" defTabSz="914400"/>
            <a:r>
              <a:rPr lang="ru-RU" sz="1200" dirty="0">
                <a:latin typeface="+mj-lt"/>
              </a:rPr>
              <a:t>Бюджетным законодательством </a:t>
            </a:r>
          </a:p>
          <a:p>
            <a:pPr algn="ctr" defTabSz="914400"/>
            <a:r>
              <a:rPr lang="ru-RU" sz="1200" dirty="0">
                <a:latin typeface="+mj-lt"/>
              </a:rPr>
              <a:t>Российской Федерации </a:t>
            </a:r>
          </a:p>
        </p:txBody>
      </p:sp>
      <p:sp>
        <p:nvSpPr>
          <p:cNvPr id="12" name="AutoShape 19"/>
          <p:cNvSpPr>
            <a:spLocks noChangeArrowheads="1"/>
          </p:cNvSpPr>
          <p:nvPr/>
        </p:nvSpPr>
        <p:spPr bwMode="auto">
          <a:xfrm>
            <a:off x="3571868" y="1928802"/>
            <a:ext cx="2143140" cy="504825"/>
          </a:xfrm>
          <a:prstGeom prst="roundRect">
            <a:avLst>
              <a:gd name="adj" fmla="val 16667"/>
            </a:avLst>
          </a:prstGeom>
          <a:solidFill>
            <a:schemeClr val="accent2">
              <a:lumMod val="60000"/>
              <a:lumOff val="40000"/>
              <a:alpha val="47000"/>
            </a:schemeClr>
          </a:solidFill>
          <a:ln w="9525">
            <a:solidFill>
              <a:schemeClr val="tx2"/>
            </a:solidFill>
            <a:round/>
            <a:headEnd/>
            <a:tailEnd/>
          </a:ln>
        </p:spPr>
        <p:txBody>
          <a:bodyPr wrap="none" anchor="ctr" anchorCtr="1"/>
          <a:lstStyle/>
          <a:p>
            <a:pPr algn="ctr" defTabSz="914400"/>
            <a:r>
              <a:rPr lang="ru-RU" sz="1200" dirty="0">
                <a:latin typeface="+mj-lt"/>
              </a:rPr>
              <a:t>Законодательством </a:t>
            </a:r>
          </a:p>
          <a:p>
            <a:pPr algn="ctr" defTabSz="914400"/>
            <a:r>
              <a:rPr lang="ru-RU" sz="1200" dirty="0">
                <a:latin typeface="+mj-lt"/>
              </a:rPr>
              <a:t>о налогах и сборах </a:t>
            </a:r>
          </a:p>
        </p:txBody>
      </p:sp>
      <p:sp>
        <p:nvSpPr>
          <p:cNvPr id="13" name="AutoShape 20"/>
          <p:cNvSpPr>
            <a:spLocks noChangeArrowheads="1"/>
          </p:cNvSpPr>
          <p:nvPr/>
        </p:nvSpPr>
        <p:spPr bwMode="auto">
          <a:xfrm>
            <a:off x="6072198" y="2071678"/>
            <a:ext cx="2286016" cy="504825"/>
          </a:xfrm>
          <a:prstGeom prst="roundRect">
            <a:avLst>
              <a:gd name="adj" fmla="val 16667"/>
            </a:avLst>
          </a:prstGeom>
          <a:solidFill>
            <a:schemeClr val="accent2">
              <a:lumMod val="60000"/>
              <a:lumOff val="40000"/>
              <a:alpha val="47000"/>
            </a:schemeClr>
          </a:solidFill>
          <a:ln w="9525">
            <a:solidFill>
              <a:schemeClr val="tx2"/>
            </a:solidFill>
            <a:round/>
            <a:headEnd/>
            <a:tailEnd/>
          </a:ln>
        </p:spPr>
        <p:txBody>
          <a:bodyPr wrap="none" anchor="ctr" anchorCtr="1"/>
          <a:lstStyle/>
          <a:p>
            <a:pPr algn="ctr" defTabSz="914400"/>
            <a:r>
              <a:rPr lang="ru-RU" sz="1200" dirty="0">
                <a:latin typeface="+mj-lt"/>
              </a:rPr>
              <a:t>Законодательством об иных </a:t>
            </a:r>
          </a:p>
          <a:p>
            <a:pPr algn="ctr" defTabSz="914400"/>
            <a:r>
              <a:rPr lang="ru-RU" sz="1200" dirty="0">
                <a:latin typeface="+mj-lt"/>
              </a:rPr>
              <a:t>обязательных платежах </a:t>
            </a:r>
          </a:p>
        </p:txBody>
      </p:sp>
      <p:pic>
        <p:nvPicPr>
          <p:cNvPr id="14" name="Picture 20" descr="1309344"/>
          <p:cNvPicPr>
            <a:picLocks noChangeAspect="1" noChangeArrowheads="1"/>
          </p:cNvPicPr>
          <p:nvPr/>
        </p:nvPicPr>
        <p:blipFill>
          <a:blip r:embed="rId3"/>
          <a:stretch>
            <a:fillRect/>
          </a:stretch>
        </p:blipFill>
        <p:spPr bwMode="auto">
          <a:xfrm>
            <a:off x="857224" y="2428868"/>
            <a:ext cx="1857388" cy="1571636"/>
          </a:xfrm>
          <a:prstGeom prst="rect">
            <a:avLst/>
          </a:prstGeom>
          <a:noFill/>
          <a:ln>
            <a:noFill/>
          </a:ln>
        </p:spPr>
      </p:pic>
      <p:pic>
        <p:nvPicPr>
          <p:cNvPr id="15" name="Picture 25" descr="aSANT4GJpNU"/>
          <p:cNvPicPr>
            <a:picLocks noChangeAspect="1" noChangeArrowheads="1"/>
          </p:cNvPicPr>
          <p:nvPr/>
        </p:nvPicPr>
        <p:blipFill>
          <a:blip r:embed="rId4"/>
          <a:stretch>
            <a:fillRect/>
          </a:stretch>
        </p:blipFill>
        <p:spPr bwMode="auto">
          <a:xfrm>
            <a:off x="3714744" y="2571744"/>
            <a:ext cx="1785950" cy="1571636"/>
          </a:xfrm>
          <a:prstGeom prst="rect">
            <a:avLst/>
          </a:prstGeom>
          <a:noFill/>
          <a:ln>
            <a:noFill/>
          </a:ln>
        </p:spPr>
      </p:pic>
      <p:pic>
        <p:nvPicPr>
          <p:cNvPr id="16" name="Picture 26" descr="21967_227x227"/>
          <p:cNvPicPr>
            <a:picLocks noChangeAspect="1" noChangeArrowheads="1"/>
          </p:cNvPicPr>
          <p:nvPr/>
        </p:nvPicPr>
        <p:blipFill>
          <a:blip r:embed="rId5"/>
          <a:stretch>
            <a:fillRect/>
          </a:stretch>
        </p:blipFill>
        <p:spPr bwMode="auto">
          <a:xfrm>
            <a:off x="6143636" y="2643182"/>
            <a:ext cx="2071702" cy="1788569"/>
          </a:xfrm>
          <a:prstGeom prst="rect">
            <a:avLst/>
          </a:prstGeom>
          <a:noFill/>
          <a:ln>
            <a:noFill/>
          </a:ln>
        </p:spPr>
      </p:pic>
      <p:sp>
        <p:nvSpPr>
          <p:cNvPr id="17" name="Заголовок 1"/>
          <p:cNvSpPr txBox="1">
            <a:spLocks/>
          </p:cNvSpPr>
          <p:nvPr/>
        </p:nvSpPr>
        <p:spPr>
          <a:xfrm>
            <a:off x="2786050" y="4500570"/>
            <a:ext cx="3500462" cy="357190"/>
          </a:xfrm>
          <a:prstGeom prst="rect">
            <a:avLst/>
          </a:prstGeom>
          <a:solidFill>
            <a:schemeClr val="bg2"/>
          </a:solidFill>
          <a:ln>
            <a:noFill/>
          </a:ln>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На основе: </a:t>
            </a:r>
            <a:endParaRPr kumimoji="0" lang="ru-RU" sz="16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18" name="AutoShape 21"/>
          <p:cNvSpPr>
            <a:spLocks noChangeArrowheads="1"/>
          </p:cNvSpPr>
          <p:nvPr/>
        </p:nvSpPr>
        <p:spPr bwMode="auto">
          <a:xfrm>
            <a:off x="785786" y="5072074"/>
            <a:ext cx="2214578" cy="719137"/>
          </a:xfrm>
          <a:prstGeom prst="roundRect">
            <a:avLst>
              <a:gd name="adj" fmla="val 16667"/>
            </a:avLst>
          </a:prstGeom>
          <a:solidFill>
            <a:srgbClr val="969696">
              <a:alpha val="47058"/>
            </a:srgbClr>
          </a:solidFill>
          <a:ln w="9525">
            <a:solidFill>
              <a:schemeClr val="tx2"/>
            </a:solidFill>
            <a:round/>
            <a:headEnd/>
            <a:tailEnd/>
          </a:ln>
        </p:spPr>
        <p:txBody>
          <a:bodyPr wrap="none" anchor="ctr"/>
          <a:lstStyle/>
          <a:p>
            <a:pPr algn="ctr" defTabSz="914400"/>
            <a:r>
              <a:rPr lang="ru-RU" sz="1200" dirty="0"/>
              <a:t>Показателей  прогноза </a:t>
            </a:r>
          </a:p>
          <a:p>
            <a:pPr algn="ctr" defTabSz="914400"/>
            <a:r>
              <a:rPr lang="ru-RU" sz="1200" dirty="0"/>
              <a:t>социально-экономического </a:t>
            </a:r>
          </a:p>
          <a:p>
            <a:pPr algn="ctr" defTabSz="914400"/>
            <a:r>
              <a:rPr lang="ru-RU" sz="1200" dirty="0"/>
              <a:t>развития города Ржева</a:t>
            </a:r>
          </a:p>
        </p:txBody>
      </p:sp>
      <p:sp>
        <p:nvSpPr>
          <p:cNvPr id="19" name="AutoShape 22"/>
          <p:cNvSpPr>
            <a:spLocks noChangeArrowheads="1"/>
          </p:cNvSpPr>
          <p:nvPr/>
        </p:nvSpPr>
        <p:spPr bwMode="auto">
          <a:xfrm>
            <a:off x="3286116" y="5357826"/>
            <a:ext cx="2571768" cy="785818"/>
          </a:xfrm>
          <a:prstGeom prst="roundRect">
            <a:avLst>
              <a:gd name="adj" fmla="val 16667"/>
            </a:avLst>
          </a:prstGeom>
          <a:solidFill>
            <a:srgbClr val="969696">
              <a:alpha val="47058"/>
            </a:srgbClr>
          </a:solidFill>
          <a:ln w="9525">
            <a:solidFill>
              <a:schemeClr val="tx2"/>
            </a:solidFill>
            <a:round/>
            <a:headEnd/>
            <a:tailEnd/>
          </a:ln>
        </p:spPr>
        <p:txBody>
          <a:bodyPr wrap="none" anchor="ctr"/>
          <a:lstStyle/>
          <a:p>
            <a:pPr algn="ctr" defTabSz="914400"/>
            <a:r>
              <a:rPr lang="ru-RU" sz="1200" dirty="0"/>
              <a:t>Прогнозных расчетов, </a:t>
            </a:r>
          </a:p>
          <a:p>
            <a:pPr algn="ctr" defTabSz="914400"/>
            <a:r>
              <a:rPr lang="ru-RU" sz="1200" dirty="0"/>
              <a:t>предоставленных главными </a:t>
            </a:r>
          </a:p>
          <a:p>
            <a:pPr algn="ctr" defTabSz="914400"/>
            <a:r>
              <a:rPr lang="ru-RU" sz="1200" dirty="0"/>
              <a:t>администраторами доходов </a:t>
            </a:r>
          </a:p>
          <a:p>
            <a:pPr algn="ctr" defTabSz="914400"/>
            <a:r>
              <a:rPr lang="ru-RU" sz="1200" dirty="0"/>
              <a:t>бюджета города Ржева</a:t>
            </a:r>
          </a:p>
        </p:txBody>
      </p:sp>
      <p:sp>
        <p:nvSpPr>
          <p:cNvPr id="20" name="AutoShape 23"/>
          <p:cNvSpPr>
            <a:spLocks noChangeArrowheads="1"/>
          </p:cNvSpPr>
          <p:nvPr/>
        </p:nvSpPr>
        <p:spPr bwMode="auto">
          <a:xfrm>
            <a:off x="6143637" y="5572140"/>
            <a:ext cx="2286016" cy="719137"/>
          </a:xfrm>
          <a:prstGeom prst="roundRect">
            <a:avLst>
              <a:gd name="adj" fmla="val 16667"/>
            </a:avLst>
          </a:prstGeom>
          <a:solidFill>
            <a:srgbClr val="969696">
              <a:alpha val="47058"/>
            </a:srgbClr>
          </a:solidFill>
          <a:ln w="9525">
            <a:solidFill>
              <a:schemeClr val="tx2"/>
            </a:solidFill>
            <a:round/>
            <a:headEnd/>
            <a:tailEnd/>
          </a:ln>
        </p:spPr>
        <p:txBody>
          <a:bodyPr wrap="none" anchor="ctr"/>
          <a:lstStyle/>
          <a:p>
            <a:pPr algn="ctr" defTabSz="914400"/>
            <a:r>
              <a:rPr lang="ru-RU" sz="1200" dirty="0"/>
              <a:t>Показателей статистической </a:t>
            </a:r>
          </a:p>
          <a:p>
            <a:pPr algn="ctr" defTabSz="914400"/>
            <a:r>
              <a:rPr lang="ru-RU" sz="1200" dirty="0"/>
              <a:t>и налоговой отчетности </a:t>
            </a:r>
          </a:p>
          <a:p>
            <a:pPr algn="ctr" defTabSz="914400"/>
            <a:r>
              <a:rPr lang="ru-RU" sz="1200" dirty="0"/>
              <a:t>по городу Ржеву</a:t>
            </a:r>
          </a:p>
        </p:txBody>
      </p:sp>
    </p:spTree>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0166" y="142852"/>
            <a:ext cx="7143800" cy="714380"/>
          </a:xfrm>
        </p:spPr>
        <p:txBody>
          <a:bodyPr/>
          <a:lstStyle/>
          <a:p>
            <a:pPr algn="ctr"/>
            <a:r>
              <a:rPr lang="ru-RU" sz="2000" dirty="0" smtClean="0"/>
              <a:t>Доходные источники бюджета города Ржева в 2017-2020 годах</a:t>
            </a:r>
            <a:endParaRPr lang="ru-RU" sz="2000" dirty="0"/>
          </a:p>
        </p:txBody>
      </p:sp>
      <p:pic>
        <p:nvPicPr>
          <p:cNvPr id="9" name="Picture 10" descr="rzhev-gerb-sovr"/>
          <p:cNvPicPr>
            <a:picLocks noChangeAspect="1" noChangeArrowheads="1"/>
          </p:cNvPicPr>
          <p:nvPr/>
        </p:nvPicPr>
        <p:blipFill>
          <a:blip r:embed="rId2">
            <a:lum bright="6000"/>
          </a:blip>
          <a:srcRect/>
          <a:stretch>
            <a:fillRect/>
          </a:stretch>
        </p:blipFill>
        <p:spPr bwMode="auto">
          <a:xfrm>
            <a:off x="642910" y="142852"/>
            <a:ext cx="714380" cy="865211"/>
          </a:xfrm>
          <a:prstGeom prst="rect">
            <a:avLst/>
          </a:prstGeom>
          <a:noFill/>
          <a:ln w="9525">
            <a:noFill/>
            <a:miter lim="800000"/>
            <a:headEnd/>
            <a:tailEnd/>
          </a:ln>
        </p:spPr>
      </p:pic>
      <p:sp>
        <p:nvSpPr>
          <p:cNvPr id="21" name="Прямоугольник 12"/>
          <p:cNvSpPr>
            <a:spLocks noChangeArrowheads="1"/>
          </p:cNvSpPr>
          <p:nvPr/>
        </p:nvSpPr>
        <p:spPr bwMode="auto">
          <a:xfrm>
            <a:off x="357158" y="1000108"/>
            <a:ext cx="4143404" cy="522634"/>
          </a:xfrm>
          <a:prstGeom prst="rect">
            <a:avLst/>
          </a:prstGeom>
          <a:solidFill>
            <a:srgbClr val="666633">
              <a:alpha val="30000"/>
            </a:srgbClr>
          </a:solidFill>
          <a:ln w="9525">
            <a:noFill/>
            <a:miter lim="800000"/>
            <a:headEnd/>
            <a:tailEnd/>
          </a:ln>
        </p:spPr>
        <p:txBody>
          <a:bodyPr wrap="square" lIns="90802" tIns="45430" rIns="90802" bIns="45430">
            <a:spAutoFit/>
          </a:bodyPr>
          <a:lstStyle/>
          <a:p>
            <a:pPr algn="ctr">
              <a:defRPr/>
            </a:pPr>
            <a:r>
              <a:rPr lang="ru-RU" sz="1400" b="1" dirty="0">
                <a:effectLst>
                  <a:outerShdw blurRad="38100" dist="38100" dir="2700000" algn="tl">
                    <a:srgbClr val="FFFFFF"/>
                  </a:outerShdw>
                </a:effectLst>
                <a:latin typeface="+mj-lt"/>
              </a:rPr>
              <a:t>Налоговые доходы</a:t>
            </a:r>
          </a:p>
          <a:p>
            <a:pPr algn="ctr">
              <a:defRPr/>
            </a:pPr>
            <a:r>
              <a:rPr lang="ru-RU" sz="1400" dirty="0">
                <a:effectLst>
                  <a:outerShdw blurRad="38100" dist="38100" dir="2700000" algn="tl">
                    <a:srgbClr val="FFFFFF"/>
                  </a:outerShdw>
                </a:effectLst>
                <a:latin typeface="+mj-lt"/>
              </a:rPr>
              <a:t> </a:t>
            </a:r>
            <a:r>
              <a:rPr lang="ru-RU" sz="1400" b="1" i="1" dirty="0">
                <a:effectLst>
                  <a:outerShdw blurRad="38100" dist="38100" dir="2700000" algn="tl">
                    <a:srgbClr val="FFFFFF"/>
                  </a:outerShdw>
                </a:effectLst>
                <a:latin typeface="+mj-lt"/>
              </a:rPr>
              <a:t>(ст.61.2 БК РФ)</a:t>
            </a:r>
          </a:p>
        </p:txBody>
      </p:sp>
      <p:sp>
        <p:nvSpPr>
          <p:cNvPr id="22" name="Прямоугольник 12"/>
          <p:cNvSpPr>
            <a:spLocks noChangeArrowheads="1"/>
          </p:cNvSpPr>
          <p:nvPr/>
        </p:nvSpPr>
        <p:spPr bwMode="auto">
          <a:xfrm>
            <a:off x="4572000" y="1000108"/>
            <a:ext cx="2736850" cy="522634"/>
          </a:xfrm>
          <a:prstGeom prst="rect">
            <a:avLst/>
          </a:prstGeom>
          <a:solidFill>
            <a:schemeClr val="tx2">
              <a:lumMod val="20000"/>
              <a:lumOff val="80000"/>
            </a:schemeClr>
          </a:solidFill>
          <a:ln w="9525">
            <a:noFill/>
            <a:miter lim="800000"/>
            <a:headEnd/>
            <a:tailEnd/>
          </a:ln>
        </p:spPr>
        <p:txBody>
          <a:bodyPr lIns="90802" tIns="45430" rIns="90802" bIns="45430">
            <a:spAutoFit/>
          </a:bodyPr>
          <a:lstStyle/>
          <a:p>
            <a:pPr algn="ctr">
              <a:defRPr/>
            </a:pPr>
            <a:r>
              <a:rPr lang="ru-RU" sz="1400" b="1" dirty="0">
                <a:effectLst>
                  <a:outerShdw blurRad="38100" dist="38100" dir="2700000" algn="tl">
                    <a:srgbClr val="FFFFFF"/>
                  </a:outerShdw>
                </a:effectLst>
                <a:latin typeface="+mj-lt"/>
              </a:rPr>
              <a:t>Неналоговые доходы</a:t>
            </a:r>
          </a:p>
          <a:p>
            <a:pPr algn="ctr">
              <a:defRPr/>
            </a:pPr>
            <a:r>
              <a:rPr lang="ru-RU" sz="1400" dirty="0">
                <a:effectLst>
                  <a:outerShdw blurRad="38100" dist="38100" dir="2700000" algn="tl">
                    <a:srgbClr val="FFFFFF"/>
                  </a:outerShdw>
                </a:effectLst>
                <a:latin typeface="+mj-lt"/>
              </a:rPr>
              <a:t> </a:t>
            </a:r>
            <a:r>
              <a:rPr lang="ru-RU" sz="1400" b="1" i="1" dirty="0">
                <a:effectLst>
                  <a:outerShdw blurRad="38100" dist="38100" dir="2700000" algn="tl">
                    <a:srgbClr val="FFFFFF"/>
                  </a:outerShdw>
                </a:effectLst>
                <a:latin typeface="+mj-lt"/>
              </a:rPr>
              <a:t>(ст.62 БК РФ)</a:t>
            </a:r>
          </a:p>
        </p:txBody>
      </p:sp>
      <p:sp>
        <p:nvSpPr>
          <p:cNvPr id="23" name="Прямоугольник 12"/>
          <p:cNvSpPr>
            <a:spLocks noChangeArrowheads="1"/>
          </p:cNvSpPr>
          <p:nvPr/>
        </p:nvSpPr>
        <p:spPr bwMode="auto">
          <a:xfrm>
            <a:off x="7358082" y="1000108"/>
            <a:ext cx="1692275" cy="671513"/>
          </a:xfrm>
          <a:prstGeom prst="rect">
            <a:avLst/>
          </a:prstGeom>
          <a:solidFill>
            <a:schemeClr val="accent3">
              <a:lumMod val="60000"/>
              <a:lumOff val="40000"/>
            </a:schemeClr>
          </a:solidFill>
          <a:ln w="9525">
            <a:noFill/>
            <a:miter lim="800000"/>
            <a:headEnd/>
            <a:tailEnd/>
          </a:ln>
        </p:spPr>
        <p:txBody>
          <a:bodyPr lIns="90802" tIns="45430" rIns="90802" bIns="45430">
            <a:spAutoFit/>
          </a:bodyPr>
          <a:lstStyle/>
          <a:p>
            <a:pPr algn="ctr">
              <a:defRPr/>
            </a:pPr>
            <a:r>
              <a:rPr lang="ru-RU" sz="1300" b="1" dirty="0">
                <a:effectLst>
                  <a:outerShdw blurRad="38100" dist="38100" dir="2700000" algn="tl">
                    <a:srgbClr val="FFFFFF"/>
                  </a:outerShdw>
                </a:effectLst>
                <a:latin typeface="Georgia" pitchFamily="18" charset="0"/>
              </a:rPr>
              <a:t>Безвозмездные поступления</a:t>
            </a:r>
          </a:p>
          <a:p>
            <a:pPr algn="ctr">
              <a:defRPr/>
            </a:pPr>
            <a:r>
              <a:rPr lang="ru-RU" sz="1200" b="1" i="1" dirty="0">
                <a:effectLst>
                  <a:outerShdw blurRad="38100" dist="38100" dir="2700000" algn="tl">
                    <a:srgbClr val="FFFFFF"/>
                  </a:outerShdw>
                </a:effectLst>
                <a:latin typeface="Georgia" pitchFamily="18" charset="0"/>
              </a:rPr>
              <a:t>(ст.41 БК РФ</a:t>
            </a:r>
            <a:r>
              <a:rPr lang="ru-RU" sz="1200" b="1" i="1" dirty="0">
                <a:latin typeface="Georgia" pitchFamily="18" charset="0"/>
              </a:rPr>
              <a:t>)</a:t>
            </a:r>
          </a:p>
        </p:txBody>
      </p:sp>
      <p:sp>
        <p:nvSpPr>
          <p:cNvPr id="24" name="Прямоугольник 12"/>
          <p:cNvSpPr>
            <a:spLocks noChangeArrowheads="1"/>
          </p:cNvSpPr>
          <p:nvPr/>
        </p:nvSpPr>
        <p:spPr bwMode="auto">
          <a:xfrm>
            <a:off x="357158" y="1571612"/>
            <a:ext cx="2954367" cy="5000783"/>
          </a:xfrm>
          <a:prstGeom prst="rect">
            <a:avLst/>
          </a:prstGeom>
          <a:solidFill>
            <a:srgbClr val="666633">
              <a:alpha val="30000"/>
            </a:srgbClr>
          </a:solidFill>
          <a:ln w="9525">
            <a:noFill/>
            <a:miter lim="800000"/>
            <a:headEnd/>
            <a:tailEnd/>
          </a:ln>
        </p:spPr>
        <p:txBody>
          <a:bodyPr wrap="square" lIns="90802" tIns="45430" rIns="90802" bIns="45430">
            <a:spAutoFit/>
          </a:bodyPr>
          <a:lstStyle/>
          <a:p>
            <a:pPr algn="ctr">
              <a:defRPr/>
            </a:pPr>
            <a:r>
              <a:rPr lang="ru-RU" sz="1100" b="1" dirty="0">
                <a:solidFill>
                  <a:srgbClr val="800000"/>
                </a:solidFill>
              </a:rPr>
              <a:t>Доходы в виде отчислений</a:t>
            </a:r>
            <a:r>
              <a:rPr lang="ru-RU" sz="1100" b="1" dirty="0"/>
              <a:t> </a:t>
            </a:r>
            <a:r>
              <a:rPr lang="ru-RU" sz="1100" b="1" dirty="0">
                <a:effectLst>
                  <a:outerShdw blurRad="38100" dist="38100" dir="2700000" algn="tl">
                    <a:srgbClr val="FFFFFF"/>
                  </a:outerShdw>
                </a:effectLst>
              </a:rPr>
              <a:t>от федеральных и региональных налогов и сборов</a:t>
            </a:r>
            <a:r>
              <a:rPr lang="ru-RU" sz="1100" b="1" dirty="0"/>
              <a:t> </a:t>
            </a:r>
            <a:r>
              <a:rPr lang="ru-RU" sz="1100" b="1" dirty="0">
                <a:solidFill>
                  <a:srgbClr val="800000"/>
                </a:solidFill>
              </a:rPr>
              <a:t>по нормативам, установленным в соответствии с бюджетным законодательством</a:t>
            </a:r>
            <a:r>
              <a:rPr lang="ru-RU" sz="1100" b="1" dirty="0"/>
              <a:t>:</a:t>
            </a:r>
          </a:p>
          <a:p>
            <a:pPr algn="ctr">
              <a:defRPr/>
            </a:pPr>
            <a:endParaRPr lang="ru-RU" sz="500" b="1" dirty="0"/>
          </a:p>
          <a:p>
            <a:pPr eaLnBrk="0" hangingPunct="0">
              <a:buFontTx/>
              <a:buChar char="•"/>
              <a:defRPr/>
            </a:pPr>
            <a:r>
              <a:rPr lang="ru-RU" sz="1100" dirty="0"/>
              <a:t> </a:t>
            </a:r>
            <a:r>
              <a:rPr lang="ru-RU" sz="1000" dirty="0"/>
              <a:t>Налога на доходы физических лиц </a:t>
            </a:r>
          </a:p>
          <a:p>
            <a:pPr eaLnBrk="0" hangingPunct="0">
              <a:defRPr/>
            </a:pPr>
            <a:r>
              <a:rPr lang="ru-RU" sz="1000" dirty="0">
                <a:solidFill>
                  <a:srgbClr val="800000"/>
                </a:solidFill>
              </a:rPr>
              <a:t>(</a:t>
            </a:r>
            <a:r>
              <a:rPr lang="ru-RU" sz="1000" dirty="0" smtClean="0">
                <a:solidFill>
                  <a:srgbClr val="800000"/>
                </a:solidFill>
              </a:rPr>
              <a:t>2017г</a:t>
            </a:r>
            <a:r>
              <a:rPr lang="ru-RU" sz="1000" dirty="0">
                <a:solidFill>
                  <a:srgbClr val="800000"/>
                </a:solidFill>
              </a:rPr>
              <a:t>. </a:t>
            </a:r>
            <a:r>
              <a:rPr lang="ru-RU" sz="1000" dirty="0" smtClean="0">
                <a:solidFill>
                  <a:srgbClr val="800000"/>
                </a:solidFill>
              </a:rPr>
              <a:t>— </a:t>
            </a:r>
            <a:r>
              <a:rPr lang="ru-RU" sz="1000" dirty="0">
                <a:solidFill>
                  <a:srgbClr val="800000"/>
                </a:solidFill>
              </a:rPr>
              <a:t>по нормативу </a:t>
            </a:r>
            <a:r>
              <a:rPr lang="ru-RU" sz="1000" dirty="0" smtClean="0">
                <a:solidFill>
                  <a:srgbClr val="800000"/>
                </a:solidFill>
              </a:rPr>
              <a:t>36,1%, </a:t>
            </a:r>
            <a:endParaRPr lang="ru-RU" sz="1000" dirty="0">
              <a:solidFill>
                <a:srgbClr val="800000"/>
              </a:solidFill>
            </a:endParaRPr>
          </a:p>
          <a:p>
            <a:pPr eaLnBrk="0" hangingPunct="0">
              <a:defRPr/>
            </a:pPr>
            <a:r>
              <a:rPr lang="ru-RU" sz="1000" dirty="0" smtClean="0">
                <a:solidFill>
                  <a:srgbClr val="800000"/>
                </a:solidFill>
              </a:rPr>
              <a:t>2018г</a:t>
            </a:r>
            <a:r>
              <a:rPr lang="ru-RU" sz="1000" dirty="0">
                <a:solidFill>
                  <a:srgbClr val="800000"/>
                </a:solidFill>
              </a:rPr>
              <a:t>. </a:t>
            </a:r>
            <a:r>
              <a:rPr lang="ru-RU" sz="1000" dirty="0" smtClean="0">
                <a:solidFill>
                  <a:srgbClr val="800000"/>
                </a:solidFill>
              </a:rPr>
              <a:t>— 32,9%, </a:t>
            </a:r>
            <a:endParaRPr lang="ru-RU" sz="1000" dirty="0">
              <a:solidFill>
                <a:srgbClr val="800000"/>
              </a:solidFill>
            </a:endParaRPr>
          </a:p>
          <a:p>
            <a:pPr eaLnBrk="0" hangingPunct="0">
              <a:defRPr/>
            </a:pPr>
            <a:r>
              <a:rPr lang="ru-RU" sz="1000" dirty="0" smtClean="0">
                <a:solidFill>
                  <a:srgbClr val="800000"/>
                </a:solidFill>
              </a:rPr>
              <a:t>2019г</a:t>
            </a:r>
            <a:r>
              <a:rPr lang="ru-RU" sz="1000" dirty="0">
                <a:solidFill>
                  <a:srgbClr val="800000"/>
                </a:solidFill>
              </a:rPr>
              <a:t>. </a:t>
            </a:r>
            <a:r>
              <a:rPr lang="ru-RU" sz="1000" dirty="0" smtClean="0">
                <a:solidFill>
                  <a:srgbClr val="800000"/>
                </a:solidFill>
              </a:rPr>
              <a:t>— 29,89%, </a:t>
            </a:r>
            <a:endParaRPr lang="ru-RU" sz="1000" dirty="0">
              <a:solidFill>
                <a:srgbClr val="800000"/>
              </a:solidFill>
            </a:endParaRPr>
          </a:p>
          <a:p>
            <a:pPr eaLnBrk="0" hangingPunct="0">
              <a:defRPr/>
            </a:pPr>
            <a:r>
              <a:rPr lang="ru-RU" sz="1000" dirty="0" smtClean="0">
                <a:solidFill>
                  <a:srgbClr val="800000"/>
                </a:solidFill>
              </a:rPr>
              <a:t>2020г. — 26,82%);</a:t>
            </a:r>
            <a:endParaRPr lang="ru-RU" sz="1000" dirty="0">
              <a:solidFill>
                <a:srgbClr val="800000"/>
              </a:solidFill>
            </a:endParaRPr>
          </a:p>
          <a:p>
            <a:pPr eaLnBrk="0" hangingPunct="0">
              <a:defRPr/>
            </a:pPr>
            <a:endParaRPr lang="ru-RU" sz="500" dirty="0">
              <a:solidFill>
                <a:srgbClr val="800000"/>
              </a:solidFill>
            </a:endParaRPr>
          </a:p>
          <a:p>
            <a:pPr eaLnBrk="0" hangingPunct="0">
              <a:buFont typeface="Arial" pitchFamily="34" charset="0"/>
              <a:buChar char="•"/>
              <a:defRPr/>
            </a:pPr>
            <a:r>
              <a:rPr lang="ru-RU" sz="1000" dirty="0" smtClean="0"/>
              <a:t> Доходов </a:t>
            </a:r>
            <a:r>
              <a:rPr lang="ru-RU" sz="1000" dirty="0"/>
              <a:t>от уплаты акцизов на дизельное топливо, </a:t>
            </a:r>
            <a:r>
              <a:rPr lang="ru-RU" sz="1000" dirty="0" smtClean="0"/>
              <a:t>моторные </a:t>
            </a:r>
            <a:r>
              <a:rPr lang="ru-RU" sz="1000" dirty="0"/>
              <a:t>масла, автомобильный и прямогонный бензин;</a:t>
            </a:r>
          </a:p>
          <a:p>
            <a:pPr eaLnBrk="0" hangingPunct="0">
              <a:defRPr/>
            </a:pPr>
            <a:r>
              <a:rPr lang="ru-RU" sz="1000" dirty="0" smtClean="0">
                <a:solidFill>
                  <a:srgbClr val="800000"/>
                </a:solidFill>
              </a:rPr>
              <a:t>(2017г. — по нормативу 0,088%;</a:t>
            </a:r>
          </a:p>
          <a:p>
            <a:pPr eaLnBrk="0" hangingPunct="0">
              <a:defRPr/>
            </a:pPr>
            <a:r>
              <a:rPr lang="ru-RU" sz="1000" dirty="0" smtClean="0">
                <a:solidFill>
                  <a:srgbClr val="800000"/>
                </a:solidFill>
              </a:rPr>
              <a:t>2018-2020гг. — 0,0862%:</a:t>
            </a:r>
          </a:p>
          <a:p>
            <a:pPr eaLnBrk="0" hangingPunct="0">
              <a:defRPr/>
            </a:pPr>
            <a:endParaRPr lang="ru-RU" sz="600" dirty="0">
              <a:solidFill>
                <a:srgbClr val="800000"/>
              </a:solidFill>
            </a:endParaRPr>
          </a:p>
          <a:p>
            <a:pPr eaLnBrk="0" hangingPunct="0">
              <a:defRPr/>
            </a:pPr>
            <a:r>
              <a:rPr lang="ru-RU" sz="1000" dirty="0">
                <a:solidFill>
                  <a:srgbClr val="800000"/>
                </a:solidFill>
              </a:rPr>
              <a:t>По нормативу — 100%:</a:t>
            </a:r>
          </a:p>
          <a:p>
            <a:pPr eaLnBrk="0" hangingPunct="0">
              <a:buFontTx/>
              <a:buChar char="•"/>
              <a:defRPr/>
            </a:pPr>
            <a:r>
              <a:rPr lang="ru-RU" sz="1000" dirty="0"/>
              <a:t> Единого налога на вмененный доход для отдельных видов деятельности;</a:t>
            </a:r>
          </a:p>
          <a:p>
            <a:pPr eaLnBrk="0" hangingPunct="0">
              <a:buFontTx/>
              <a:buChar char="•"/>
              <a:defRPr/>
            </a:pPr>
            <a:r>
              <a:rPr lang="ru-RU" sz="1000" dirty="0"/>
              <a:t> Единого сельскохозяйственного налога;</a:t>
            </a:r>
          </a:p>
          <a:p>
            <a:pPr eaLnBrk="0" hangingPunct="0">
              <a:buFontTx/>
              <a:buChar char="•"/>
              <a:defRPr/>
            </a:pPr>
            <a:r>
              <a:rPr lang="ru-RU" sz="1000" dirty="0"/>
              <a:t> Налога, взимаемого в связи с применением патентной системы налогообложения;</a:t>
            </a:r>
          </a:p>
          <a:p>
            <a:pPr eaLnBrk="0" hangingPunct="0">
              <a:buFontTx/>
              <a:buChar char="•"/>
              <a:defRPr/>
            </a:pPr>
            <a:r>
              <a:rPr lang="ru-RU" sz="1000" dirty="0"/>
              <a:t> Государственной пошлины;</a:t>
            </a:r>
          </a:p>
          <a:p>
            <a:pPr eaLnBrk="0" hangingPunct="0">
              <a:buFontTx/>
              <a:buChar char="•"/>
              <a:defRPr/>
            </a:pPr>
            <a:endParaRPr lang="ru-RU" sz="600" dirty="0"/>
          </a:p>
          <a:p>
            <a:pPr>
              <a:defRPr/>
            </a:pPr>
            <a:r>
              <a:rPr lang="ru-RU" sz="1000" dirty="0">
                <a:solidFill>
                  <a:srgbClr val="800000"/>
                </a:solidFill>
              </a:rPr>
              <a:t>По нормативу — 90%:</a:t>
            </a:r>
          </a:p>
          <a:p>
            <a:pPr>
              <a:buFontTx/>
              <a:buChar char="•"/>
              <a:defRPr/>
            </a:pPr>
            <a:r>
              <a:rPr lang="ru-RU" sz="1000" dirty="0"/>
              <a:t> Единого налога на вмененный доход для отдельных видов деятельности (за налоговые периоды, истекшие до 1 января 2011 года)</a:t>
            </a:r>
          </a:p>
        </p:txBody>
      </p:sp>
      <p:sp>
        <p:nvSpPr>
          <p:cNvPr id="25" name="Прямоугольник 12"/>
          <p:cNvSpPr>
            <a:spLocks noChangeArrowheads="1"/>
          </p:cNvSpPr>
          <p:nvPr/>
        </p:nvSpPr>
        <p:spPr bwMode="auto">
          <a:xfrm>
            <a:off x="3357554" y="1571612"/>
            <a:ext cx="1143008" cy="2246183"/>
          </a:xfrm>
          <a:prstGeom prst="rect">
            <a:avLst/>
          </a:prstGeom>
          <a:solidFill>
            <a:srgbClr val="666633">
              <a:alpha val="30000"/>
            </a:srgbClr>
          </a:solidFill>
          <a:ln w="9525">
            <a:noFill/>
            <a:miter lim="800000"/>
            <a:headEnd/>
            <a:tailEnd/>
          </a:ln>
        </p:spPr>
        <p:txBody>
          <a:bodyPr wrap="square" lIns="90802" tIns="45430" rIns="90802" bIns="45430">
            <a:spAutoFit/>
          </a:bodyPr>
          <a:lstStyle/>
          <a:p>
            <a:pPr algn="ctr">
              <a:defRPr/>
            </a:pPr>
            <a:r>
              <a:rPr lang="ru-RU" sz="1000" b="1" dirty="0">
                <a:effectLst>
                  <a:outerShdw blurRad="38100" dist="38100" dir="2700000" algn="tl">
                    <a:srgbClr val="FFFFFF"/>
                  </a:outerShdw>
                </a:effectLst>
              </a:rPr>
              <a:t>Местные налоги</a:t>
            </a:r>
            <a:r>
              <a:rPr lang="ru-RU" sz="1000" b="1" dirty="0"/>
              <a:t>,</a:t>
            </a:r>
          </a:p>
          <a:p>
            <a:pPr algn="ctr">
              <a:defRPr/>
            </a:pPr>
            <a:r>
              <a:rPr lang="ru-RU" sz="1000" b="1" dirty="0">
                <a:solidFill>
                  <a:srgbClr val="800000"/>
                </a:solidFill>
              </a:rPr>
              <a:t>полностью зачисляемые</a:t>
            </a:r>
            <a:r>
              <a:rPr lang="ru-RU" sz="1000" dirty="0">
                <a:solidFill>
                  <a:srgbClr val="800000"/>
                </a:solidFill>
              </a:rPr>
              <a:t> </a:t>
            </a:r>
          </a:p>
          <a:p>
            <a:pPr algn="ctr">
              <a:defRPr/>
            </a:pPr>
            <a:r>
              <a:rPr lang="ru-RU" sz="1000" b="1" dirty="0">
                <a:solidFill>
                  <a:srgbClr val="800000"/>
                </a:solidFill>
              </a:rPr>
              <a:t>в бюджет города</a:t>
            </a:r>
            <a:r>
              <a:rPr lang="ru-RU" sz="1000" b="1" dirty="0"/>
              <a:t>:</a:t>
            </a:r>
          </a:p>
          <a:p>
            <a:pPr algn="ctr">
              <a:defRPr/>
            </a:pPr>
            <a:endParaRPr lang="ru-RU" sz="1000" b="1" dirty="0"/>
          </a:p>
          <a:p>
            <a:pPr eaLnBrk="0" hangingPunct="0">
              <a:buFontTx/>
              <a:buChar char="•"/>
              <a:defRPr/>
            </a:pPr>
            <a:r>
              <a:rPr lang="ru-RU" sz="1000" dirty="0"/>
              <a:t> Налог на имущество физических лиц;</a:t>
            </a:r>
          </a:p>
          <a:p>
            <a:pPr eaLnBrk="0" hangingPunct="0">
              <a:buFontTx/>
              <a:buChar char="•"/>
              <a:defRPr/>
            </a:pPr>
            <a:endParaRPr lang="ru-RU" sz="1000" dirty="0"/>
          </a:p>
          <a:p>
            <a:pPr eaLnBrk="0" hangingPunct="0">
              <a:buFontTx/>
              <a:buChar char="•"/>
              <a:defRPr/>
            </a:pPr>
            <a:r>
              <a:rPr lang="ru-RU" sz="1000" dirty="0"/>
              <a:t> Земельный налог</a:t>
            </a:r>
          </a:p>
        </p:txBody>
      </p:sp>
      <p:sp>
        <p:nvSpPr>
          <p:cNvPr id="26" name="Прямоугольник 12"/>
          <p:cNvSpPr>
            <a:spLocks noChangeArrowheads="1"/>
          </p:cNvSpPr>
          <p:nvPr/>
        </p:nvSpPr>
        <p:spPr bwMode="auto">
          <a:xfrm>
            <a:off x="4572000" y="1571612"/>
            <a:ext cx="2714644" cy="4400619"/>
          </a:xfrm>
          <a:prstGeom prst="rect">
            <a:avLst/>
          </a:prstGeom>
          <a:solidFill>
            <a:schemeClr val="tx2">
              <a:lumMod val="20000"/>
              <a:lumOff val="80000"/>
            </a:schemeClr>
          </a:solidFill>
          <a:ln w="9525">
            <a:noFill/>
            <a:miter lim="800000"/>
            <a:headEnd/>
            <a:tailEnd/>
          </a:ln>
        </p:spPr>
        <p:txBody>
          <a:bodyPr wrap="square" lIns="90802" tIns="45430" rIns="90802" bIns="45430">
            <a:spAutoFit/>
          </a:bodyPr>
          <a:lstStyle/>
          <a:p>
            <a:pPr>
              <a:defRPr/>
            </a:pPr>
            <a:r>
              <a:rPr lang="ru-RU" sz="1000" dirty="0">
                <a:solidFill>
                  <a:srgbClr val="800000"/>
                </a:solidFill>
                <a:cs typeface="Times New Roman" pitchFamily="18" charset="0"/>
              </a:rPr>
              <a:t>По нормативу — 55%:</a:t>
            </a:r>
          </a:p>
          <a:p>
            <a:pPr>
              <a:buFontTx/>
              <a:buChar char="•"/>
              <a:defRPr/>
            </a:pPr>
            <a:r>
              <a:rPr lang="ru-RU" sz="1000" dirty="0">
                <a:cs typeface="Times New Roman" pitchFamily="18" charset="0"/>
              </a:rPr>
              <a:t> Плата за негативное воздействие на окружающую среду;</a:t>
            </a:r>
          </a:p>
          <a:p>
            <a:pPr>
              <a:defRPr/>
            </a:pPr>
            <a:endParaRPr lang="ru-RU" sz="500" dirty="0" smtClean="0">
              <a:solidFill>
                <a:srgbClr val="800000"/>
              </a:solidFill>
              <a:cs typeface="Times New Roman" pitchFamily="18" charset="0"/>
            </a:endParaRPr>
          </a:p>
          <a:p>
            <a:pPr>
              <a:defRPr/>
            </a:pPr>
            <a:r>
              <a:rPr lang="ru-RU" sz="1000" dirty="0" smtClean="0">
                <a:solidFill>
                  <a:srgbClr val="800000"/>
                </a:solidFill>
                <a:cs typeface="Times New Roman" pitchFamily="18" charset="0"/>
              </a:rPr>
              <a:t>По </a:t>
            </a:r>
            <a:r>
              <a:rPr lang="ru-RU" sz="1000" dirty="0">
                <a:solidFill>
                  <a:srgbClr val="800000"/>
                </a:solidFill>
                <a:cs typeface="Times New Roman" pitchFamily="18" charset="0"/>
              </a:rPr>
              <a:t>нормативу — 50%:</a:t>
            </a:r>
          </a:p>
          <a:p>
            <a:pPr>
              <a:buFont typeface="Arial" pitchFamily="34" charset="0"/>
              <a:buChar char="•"/>
              <a:defRPr/>
            </a:pPr>
            <a:r>
              <a:rPr lang="ru-RU" sz="1000" dirty="0">
                <a:cs typeface="Times New Roman" pitchFamily="18" charset="0"/>
              </a:rPr>
              <a:t> </a:t>
            </a:r>
            <a:r>
              <a:rPr lang="ru-RU" sz="1000" dirty="0" smtClean="0">
                <a:cs typeface="Times New Roman" pitchFamily="18" charset="0"/>
              </a:rPr>
              <a:t>Штрафы </a:t>
            </a:r>
            <a:r>
              <a:rPr lang="ru-RU" sz="1000" dirty="0">
                <a:cs typeface="Times New Roman" pitchFamily="18" charset="0"/>
              </a:rPr>
              <a:t>за нарушение </a:t>
            </a:r>
            <a:r>
              <a:rPr lang="ru-RU" sz="1000" dirty="0"/>
              <a:t>законодательства о налогах и </a:t>
            </a:r>
            <a:r>
              <a:rPr lang="ru-RU" sz="1000" dirty="0" smtClean="0"/>
              <a:t>сборах;</a:t>
            </a:r>
          </a:p>
          <a:p>
            <a:pPr>
              <a:buFont typeface="Arial" pitchFamily="34" charset="0"/>
              <a:buChar char="•"/>
              <a:defRPr/>
            </a:pPr>
            <a:r>
              <a:rPr lang="ru-RU" sz="1000" dirty="0" smtClean="0"/>
              <a:t> Штрафы за </a:t>
            </a:r>
            <a:r>
              <a:rPr lang="ru-RU" sz="1000" dirty="0"/>
              <a:t>административные правонарушения в области налогов и сборов; </a:t>
            </a:r>
          </a:p>
          <a:p>
            <a:pPr>
              <a:defRPr/>
            </a:pPr>
            <a:endParaRPr lang="ru-RU" sz="500" dirty="0">
              <a:solidFill>
                <a:srgbClr val="800000"/>
              </a:solidFill>
            </a:endParaRPr>
          </a:p>
          <a:p>
            <a:pPr>
              <a:defRPr/>
            </a:pPr>
            <a:r>
              <a:rPr lang="ru-RU" sz="1000" dirty="0">
                <a:solidFill>
                  <a:srgbClr val="800000"/>
                </a:solidFill>
              </a:rPr>
              <a:t>По нормативу — 100%:</a:t>
            </a:r>
            <a:endParaRPr lang="ru-RU" sz="1000" dirty="0"/>
          </a:p>
          <a:p>
            <a:pPr>
              <a:buFontTx/>
              <a:buChar char="•"/>
              <a:defRPr/>
            </a:pPr>
            <a:r>
              <a:rPr lang="ru-RU" sz="1000" dirty="0"/>
              <a:t> </a:t>
            </a:r>
            <a:r>
              <a:rPr lang="ru-RU" sz="1000" dirty="0">
                <a:solidFill>
                  <a:srgbClr val="003300"/>
                </a:solidFill>
              </a:rPr>
              <a:t>Доходы в виде арендной платы за землю;</a:t>
            </a:r>
          </a:p>
          <a:p>
            <a:pPr>
              <a:buFontTx/>
              <a:buChar char="•"/>
              <a:defRPr/>
            </a:pPr>
            <a:r>
              <a:rPr lang="ru-RU" sz="1000" dirty="0">
                <a:solidFill>
                  <a:srgbClr val="003300"/>
                </a:solidFill>
              </a:rPr>
              <a:t> Доходы от сдачи в аренду имущества в муниципальной собственности;</a:t>
            </a:r>
          </a:p>
          <a:p>
            <a:pPr>
              <a:buFontTx/>
              <a:buChar char="•"/>
              <a:defRPr/>
            </a:pPr>
            <a:r>
              <a:rPr lang="ru-RU" sz="1000" dirty="0">
                <a:solidFill>
                  <a:srgbClr val="003300"/>
                </a:solidFill>
              </a:rPr>
              <a:t> Доходы от перечисления части прибыли муниципальных унитарных предприятий; </a:t>
            </a:r>
          </a:p>
          <a:p>
            <a:pPr>
              <a:buFontTx/>
              <a:buChar char="•"/>
              <a:defRPr/>
            </a:pPr>
            <a:r>
              <a:rPr lang="ru-RU" sz="1000" dirty="0">
                <a:solidFill>
                  <a:srgbClr val="003300"/>
                </a:solidFill>
              </a:rPr>
              <a:t> Доходы от оказания платных услуг казенными учреждениями и компенсаций затрат бюджета городского округа;</a:t>
            </a:r>
          </a:p>
          <a:p>
            <a:pPr>
              <a:buFontTx/>
              <a:buChar char="•"/>
              <a:defRPr/>
            </a:pPr>
            <a:r>
              <a:rPr lang="ru-RU" sz="1000" dirty="0">
                <a:solidFill>
                  <a:srgbClr val="003300"/>
                </a:solidFill>
              </a:rPr>
              <a:t> Доходы от продажи муниципального имущества;</a:t>
            </a:r>
          </a:p>
          <a:p>
            <a:pPr>
              <a:buFontTx/>
              <a:buChar char="•"/>
              <a:defRPr/>
            </a:pPr>
            <a:r>
              <a:rPr lang="ru-RU" sz="1000" dirty="0">
                <a:solidFill>
                  <a:srgbClr val="003300"/>
                </a:solidFill>
              </a:rPr>
              <a:t> Доходы от продажи земли;</a:t>
            </a:r>
          </a:p>
          <a:p>
            <a:pPr>
              <a:buFontTx/>
              <a:buChar char="•"/>
              <a:defRPr/>
            </a:pPr>
            <a:r>
              <a:rPr lang="ru-RU" sz="1000" dirty="0">
                <a:solidFill>
                  <a:srgbClr val="003300"/>
                </a:solidFill>
              </a:rPr>
              <a:t> Прочие штрафы, санкции, возмещение ущерба;</a:t>
            </a:r>
          </a:p>
          <a:p>
            <a:pPr>
              <a:buFontTx/>
              <a:buChar char="•"/>
              <a:defRPr/>
            </a:pPr>
            <a:r>
              <a:rPr lang="ru-RU" sz="1000" dirty="0">
                <a:solidFill>
                  <a:srgbClr val="003300"/>
                </a:solidFill>
              </a:rPr>
              <a:t> Прочие неналоговые доходы</a:t>
            </a:r>
          </a:p>
        </p:txBody>
      </p:sp>
      <p:sp>
        <p:nvSpPr>
          <p:cNvPr id="27" name="Прямоугольник 12"/>
          <p:cNvSpPr>
            <a:spLocks noChangeArrowheads="1"/>
          </p:cNvSpPr>
          <p:nvPr/>
        </p:nvSpPr>
        <p:spPr bwMode="auto">
          <a:xfrm>
            <a:off x="7358082" y="1714488"/>
            <a:ext cx="1643074" cy="2553960"/>
          </a:xfrm>
          <a:prstGeom prst="rect">
            <a:avLst/>
          </a:prstGeom>
          <a:solidFill>
            <a:schemeClr val="accent3">
              <a:lumMod val="60000"/>
              <a:lumOff val="40000"/>
            </a:schemeClr>
          </a:solidFill>
          <a:ln w="9525">
            <a:noFill/>
            <a:miter lim="800000"/>
            <a:headEnd/>
            <a:tailEnd/>
          </a:ln>
        </p:spPr>
        <p:txBody>
          <a:bodyPr wrap="square" lIns="90802" tIns="45430" rIns="90802" bIns="45430">
            <a:spAutoFit/>
          </a:bodyPr>
          <a:lstStyle/>
          <a:p>
            <a:pPr>
              <a:buFontTx/>
              <a:buChar char="•"/>
              <a:defRPr/>
            </a:pPr>
            <a:r>
              <a:rPr lang="ru-RU" sz="1000" b="1" dirty="0"/>
              <a:t> </a:t>
            </a:r>
            <a:r>
              <a:rPr lang="ru-RU" sz="1000" b="1" dirty="0">
                <a:effectLst>
                  <a:outerShdw blurRad="38100" dist="38100" dir="2700000" algn="tl">
                    <a:srgbClr val="FFFFFF"/>
                  </a:outerShdw>
                </a:effectLst>
              </a:rPr>
              <a:t>Межбюджетные трансферты  (МБТ):</a:t>
            </a:r>
          </a:p>
          <a:p>
            <a:pPr>
              <a:defRPr/>
            </a:pPr>
            <a:r>
              <a:rPr lang="ru-RU" sz="1000" dirty="0"/>
              <a:t>— дотации,</a:t>
            </a:r>
          </a:p>
          <a:p>
            <a:pPr>
              <a:defRPr/>
            </a:pPr>
            <a:r>
              <a:rPr lang="ru-RU" sz="1000" dirty="0"/>
              <a:t>— субсидии,</a:t>
            </a:r>
          </a:p>
          <a:p>
            <a:pPr>
              <a:defRPr/>
            </a:pPr>
            <a:r>
              <a:rPr lang="ru-RU" sz="1000" dirty="0"/>
              <a:t>— субвенции,</a:t>
            </a:r>
          </a:p>
          <a:p>
            <a:pPr>
              <a:defRPr/>
            </a:pPr>
            <a:r>
              <a:rPr lang="ru-RU" sz="1000" dirty="0"/>
              <a:t>— иные межбюджетные трансферты;</a:t>
            </a:r>
          </a:p>
          <a:p>
            <a:pPr>
              <a:defRPr/>
            </a:pPr>
            <a:endParaRPr lang="ru-RU" sz="1000" dirty="0"/>
          </a:p>
          <a:p>
            <a:pPr>
              <a:buFontTx/>
              <a:buChar char="•"/>
              <a:defRPr/>
            </a:pPr>
            <a:r>
              <a:rPr lang="ru-RU" sz="1000" b="1" dirty="0"/>
              <a:t> </a:t>
            </a:r>
            <a:r>
              <a:rPr lang="ru-RU" sz="1000" b="1" dirty="0">
                <a:effectLst>
                  <a:outerShdw blurRad="38100" dist="38100" dir="2700000" algn="tl">
                    <a:srgbClr val="FFFFFF"/>
                  </a:outerShdw>
                </a:effectLst>
              </a:rPr>
              <a:t>Безвозмездные поступления от физических и юридических лиц</a:t>
            </a:r>
            <a:r>
              <a:rPr lang="ru-RU" sz="1000" b="1" dirty="0"/>
              <a:t> </a:t>
            </a:r>
            <a:r>
              <a:rPr lang="ru-RU" sz="1000" dirty="0" smtClean="0"/>
              <a:t>(гранты, </a:t>
            </a:r>
          </a:p>
          <a:p>
            <a:pPr>
              <a:defRPr/>
            </a:pPr>
            <a:r>
              <a:rPr lang="ru-RU" sz="1000" dirty="0" smtClean="0"/>
              <a:t>денежные </a:t>
            </a:r>
            <a:r>
              <a:rPr lang="ru-RU" sz="1000" dirty="0"/>
              <a:t>пожертвования)</a:t>
            </a:r>
          </a:p>
        </p:txBody>
      </p:sp>
    </p:spTree>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142852"/>
            <a:ext cx="6500858" cy="642942"/>
          </a:xfrm>
        </p:spPr>
        <p:txBody>
          <a:bodyPr/>
          <a:lstStyle/>
          <a:p>
            <a:pPr algn="ctr"/>
            <a:r>
              <a:rPr lang="ru-RU" sz="2000" dirty="0" smtClean="0"/>
              <a:t>Доходы бюджета города ржева </a:t>
            </a:r>
            <a:br>
              <a:rPr lang="ru-RU" sz="2000" dirty="0" smtClean="0"/>
            </a:br>
            <a:r>
              <a:rPr lang="ru-RU" sz="2000" dirty="0" smtClean="0"/>
              <a:t>2016-2020 годы</a:t>
            </a:r>
            <a:endParaRPr lang="ru-RU" sz="2000" dirty="0"/>
          </a:p>
        </p:txBody>
      </p:sp>
      <p:pic>
        <p:nvPicPr>
          <p:cNvPr id="3" name="Picture 10" descr="rzhev-gerb-sovr"/>
          <p:cNvPicPr>
            <a:picLocks noChangeAspect="1" noChangeArrowheads="1"/>
          </p:cNvPicPr>
          <p:nvPr/>
        </p:nvPicPr>
        <p:blipFill>
          <a:blip r:embed="rId2">
            <a:lum bright="6000"/>
          </a:blip>
          <a:srcRect/>
          <a:stretch>
            <a:fillRect/>
          </a:stretch>
        </p:blipFill>
        <p:spPr bwMode="auto">
          <a:xfrm>
            <a:off x="642910" y="142852"/>
            <a:ext cx="714379" cy="857256"/>
          </a:xfrm>
          <a:prstGeom prst="rect">
            <a:avLst/>
          </a:prstGeom>
          <a:noFill/>
          <a:ln w="9525">
            <a:noFill/>
            <a:miter lim="800000"/>
            <a:headEnd/>
            <a:tailEnd/>
          </a:ln>
        </p:spPr>
      </p:pic>
      <p:sp>
        <p:nvSpPr>
          <p:cNvPr id="5" name="TextBox 556042"/>
          <p:cNvSpPr txBox="1">
            <a:spLocks noChangeArrowheads="1"/>
          </p:cNvSpPr>
          <p:nvPr/>
        </p:nvSpPr>
        <p:spPr bwMode="auto">
          <a:xfrm>
            <a:off x="7715272" y="714356"/>
            <a:ext cx="1285884" cy="338554"/>
          </a:xfrm>
          <a:prstGeom prst="rect">
            <a:avLst/>
          </a:prstGeom>
          <a:noFill/>
          <a:ln w="9525">
            <a:noFill/>
            <a:miter lim="800000"/>
            <a:headEnd/>
            <a:tailEnd/>
          </a:ln>
        </p:spPr>
        <p:txBody>
          <a:bodyPr wrap="square">
            <a:spAutoFit/>
          </a:bodyPr>
          <a:lstStyle/>
          <a:p>
            <a:pPr>
              <a:defRPr/>
            </a:pPr>
            <a:r>
              <a:rPr lang="ru-RU" sz="1600" dirty="0"/>
              <a:t>(тыс. руб.)</a:t>
            </a:r>
          </a:p>
        </p:txBody>
      </p:sp>
      <p:graphicFrame>
        <p:nvGraphicFramePr>
          <p:cNvPr id="7" name="Object 12" descr="_70"/>
          <p:cNvGraphicFramePr>
            <a:graphicFrameLocks noChangeAspect="1"/>
          </p:cNvGraphicFramePr>
          <p:nvPr/>
        </p:nvGraphicFramePr>
        <p:xfrm>
          <a:off x="0" y="1071546"/>
          <a:ext cx="9001156" cy="578645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142852"/>
            <a:ext cx="7429552" cy="642942"/>
          </a:xfrm>
        </p:spPr>
        <p:txBody>
          <a:bodyPr/>
          <a:lstStyle/>
          <a:p>
            <a:pPr algn="ctr"/>
            <a:r>
              <a:rPr lang="ru-RU" sz="1800" dirty="0" smtClean="0"/>
              <a:t>Налоговые Доходы бюджета города ржева </a:t>
            </a:r>
            <a:br>
              <a:rPr lang="ru-RU" sz="1800" dirty="0" smtClean="0"/>
            </a:br>
            <a:r>
              <a:rPr lang="ru-RU" sz="1800" dirty="0" smtClean="0"/>
              <a:t>в 2016-2020 годах</a:t>
            </a:r>
            <a:endParaRPr lang="ru-RU" sz="1800" dirty="0"/>
          </a:p>
        </p:txBody>
      </p:sp>
      <p:pic>
        <p:nvPicPr>
          <p:cNvPr id="3" name="Picture 10" descr="rzhev-gerb-sovr"/>
          <p:cNvPicPr>
            <a:picLocks noChangeAspect="1" noChangeArrowheads="1"/>
          </p:cNvPicPr>
          <p:nvPr/>
        </p:nvPicPr>
        <p:blipFill>
          <a:blip r:embed="rId2">
            <a:lum bright="6000"/>
          </a:blip>
          <a:srcRect/>
          <a:stretch>
            <a:fillRect/>
          </a:stretch>
        </p:blipFill>
        <p:spPr bwMode="auto">
          <a:xfrm>
            <a:off x="642910" y="142852"/>
            <a:ext cx="714379" cy="857256"/>
          </a:xfrm>
          <a:prstGeom prst="rect">
            <a:avLst/>
          </a:prstGeom>
          <a:noFill/>
          <a:ln w="9525">
            <a:noFill/>
            <a:miter lim="800000"/>
            <a:headEnd/>
            <a:tailEnd/>
          </a:ln>
        </p:spPr>
      </p:pic>
      <p:sp>
        <p:nvSpPr>
          <p:cNvPr id="5" name="TextBox 556042"/>
          <p:cNvSpPr txBox="1">
            <a:spLocks noChangeArrowheads="1"/>
          </p:cNvSpPr>
          <p:nvPr/>
        </p:nvSpPr>
        <p:spPr bwMode="auto">
          <a:xfrm>
            <a:off x="7715272" y="714356"/>
            <a:ext cx="1285884" cy="338554"/>
          </a:xfrm>
          <a:prstGeom prst="rect">
            <a:avLst/>
          </a:prstGeom>
          <a:noFill/>
          <a:ln w="9525">
            <a:noFill/>
            <a:miter lim="800000"/>
            <a:headEnd/>
            <a:tailEnd/>
          </a:ln>
        </p:spPr>
        <p:txBody>
          <a:bodyPr wrap="square">
            <a:spAutoFit/>
          </a:bodyPr>
          <a:lstStyle/>
          <a:p>
            <a:pPr>
              <a:defRPr/>
            </a:pPr>
            <a:r>
              <a:rPr lang="ru-RU" sz="1600" dirty="0"/>
              <a:t>(тыс. руб.)</a:t>
            </a:r>
          </a:p>
        </p:txBody>
      </p:sp>
      <p:graphicFrame>
        <p:nvGraphicFramePr>
          <p:cNvPr id="13" name="Таблица 12"/>
          <p:cNvGraphicFramePr>
            <a:graphicFrameLocks noGrp="1"/>
          </p:cNvGraphicFramePr>
          <p:nvPr/>
        </p:nvGraphicFramePr>
        <p:xfrm>
          <a:off x="357155" y="1071547"/>
          <a:ext cx="8644002" cy="5496775"/>
        </p:xfrm>
        <a:graphic>
          <a:graphicData uri="http://schemas.openxmlformats.org/drawingml/2006/table">
            <a:tbl>
              <a:tblPr firstRow="1" bandRow="1">
                <a:tableStyleId>{5C22544A-7EE6-4342-B048-85BDC9FD1C3A}</a:tableStyleId>
              </a:tblPr>
              <a:tblGrid>
                <a:gridCol w="285756"/>
                <a:gridCol w="1681995"/>
                <a:gridCol w="702767"/>
                <a:gridCol w="1054150"/>
                <a:gridCol w="847367"/>
                <a:gridCol w="785818"/>
                <a:gridCol w="785818"/>
                <a:gridCol w="2500331"/>
              </a:tblGrid>
              <a:tr h="857255">
                <a:tc>
                  <a:txBody>
                    <a:bodyPr/>
                    <a:lstStyle/>
                    <a:p>
                      <a:pPr algn="ctr"/>
                      <a:r>
                        <a:rPr lang="ru-RU" sz="1050" dirty="0" smtClean="0">
                          <a:latin typeface="+mn-lt"/>
                        </a:rPr>
                        <a:t>№</a:t>
                      </a:r>
                      <a:endParaRPr lang="ru-RU" sz="1050" dirty="0">
                        <a:latin typeface="+mn-lt"/>
                      </a:endParaRPr>
                    </a:p>
                  </a:txBody>
                  <a:tcPr anchor="ctr"/>
                </a:tc>
                <a:tc>
                  <a:txBody>
                    <a:bodyPr/>
                    <a:lstStyle/>
                    <a:p>
                      <a:pPr algn="ctr"/>
                      <a:r>
                        <a:rPr lang="ru-RU" sz="1050" dirty="0" smtClean="0">
                          <a:latin typeface="+mn-lt"/>
                        </a:rPr>
                        <a:t>Налоговые</a:t>
                      </a:r>
                      <a:r>
                        <a:rPr lang="ru-RU" sz="1050" baseline="0" dirty="0" smtClean="0">
                          <a:latin typeface="+mn-lt"/>
                        </a:rPr>
                        <a:t> доходы</a:t>
                      </a:r>
                      <a:endParaRPr lang="ru-RU" sz="1050" dirty="0">
                        <a:latin typeface="+mn-lt"/>
                      </a:endParaRPr>
                    </a:p>
                  </a:txBody>
                  <a:tcPr anchor="ctr"/>
                </a:tc>
                <a:tc>
                  <a:txBody>
                    <a:bodyPr/>
                    <a:lstStyle/>
                    <a:p>
                      <a:pPr algn="ctr"/>
                      <a:r>
                        <a:rPr lang="ru-RU" sz="1050" dirty="0" smtClean="0">
                          <a:latin typeface="+mn-lt"/>
                        </a:rPr>
                        <a:t>Факт 2016 год</a:t>
                      </a:r>
                      <a:endParaRPr lang="ru-RU" sz="1050" dirty="0">
                        <a:latin typeface="+mn-lt"/>
                      </a:endParaRPr>
                    </a:p>
                  </a:txBody>
                  <a:tcPr anchor="ctr"/>
                </a:tc>
                <a:tc>
                  <a:txBody>
                    <a:bodyPr/>
                    <a:lstStyle/>
                    <a:p>
                      <a:pPr algn="ctr"/>
                      <a:r>
                        <a:rPr lang="ru-RU" sz="1000" dirty="0" smtClean="0">
                          <a:latin typeface="+mn-lt"/>
                        </a:rPr>
                        <a:t>Назначение по бюджету на 2017 год (в ред. от 09.10.17)</a:t>
                      </a:r>
                      <a:endParaRPr lang="ru-RU" sz="1000" dirty="0">
                        <a:latin typeface="+mn-lt"/>
                      </a:endParaRPr>
                    </a:p>
                  </a:txBody>
                  <a:tcPr anchor="ctr"/>
                </a:tc>
                <a:tc>
                  <a:txBody>
                    <a:bodyPr/>
                    <a:lstStyle/>
                    <a:p>
                      <a:pPr algn="ctr"/>
                      <a:r>
                        <a:rPr lang="ru-RU" sz="1050" dirty="0" smtClean="0">
                          <a:latin typeface="+mn-lt"/>
                        </a:rPr>
                        <a:t>Прогноз 2018 год</a:t>
                      </a:r>
                      <a:endParaRPr lang="ru-RU" sz="1050" dirty="0">
                        <a:latin typeface="+mn-lt"/>
                      </a:endParaRPr>
                    </a:p>
                  </a:txBody>
                  <a:tcPr anchor="ctr"/>
                </a:tc>
                <a:tc>
                  <a:txBody>
                    <a:bodyPr/>
                    <a:lstStyle/>
                    <a:p>
                      <a:pPr algn="ctr"/>
                      <a:r>
                        <a:rPr lang="ru-RU" sz="1050" dirty="0" smtClean="0">
                          <a:latin typeface="+mn-lt"/>
                        </a:rPr>
                        <a:t>Прогноз 2019 год</a:t>
                      </a:r>
                      <a:endParaRPr lang="ru-RU" sz="1050" dirty="0">
                        <a:latin typeface="+mn-lt"/>
                      </a:endParaRPr>
                    </a:p>
                  </a:txBody>
                  <a:tcPr anchor="ctr"/>
                </a:tc>
                <a:tc>
                  <a:txBody>
                    <a:bodyPr/>
                    <a:lstStyle/>
                    <a:p>
                      <a:pPr algn="ctr"/>
                      <a:r>
                        <a:rPr lang="ru-RU" sz="1050" dirty="0" smtClean="0">
                          <a:latin typeface="+mn-lt"/>
                        </a:rPr>
                        <a:t>Прогноз 2020 год</a:t>
                      </a:r>
                      <a:endParaRPr lang="ru-RU" sz="1050" dirty="0">
                        <a:latin typeface="+mn-lt"/>
                      </a:endParaRPr>
                    </a:p>
                  </a:txBody>
                  <a:tcPr anchor="ctr"/>
                </a:tc>
                <a:tc>
                  <a:txBody>
                    <a:bodyPr/>
                    <a:lstStyle/>
                    <a:p>
                      <a:pPr algn="ctr"/>
                      <a:r>
                        <a:rPr kumimoji="0" lang="ru-RU" sz="1050" b="1" i="0" u="none" strike="noStrike" cap="none" normalizeH="0" baseline="0" dirty="0" smtClean="0">
                          <a:ln>
                            <a:noFill/>
                          </a:ln>
                          <a:solidFill>
                            <a:schemeClr val="bg1"/>
                          </a:solidFill>
                          <a:effectLst/>
                          <a:latin typeface="+mn-lt"/>
                          <a:cs typeface="Arial" charset="0"/>
                        </a:rPr>
                        <a:t>Основные причины роста (снижения) прогнозных назначений к плановым назначениям </a:t>
                      </a:r>
                      <a:endParaRPr lang="ru-RU" sz="1050" dirty="0">
                        <a:solidFill>
                          <a:schemeClr val="bg1"/>
                        </a:solidFill>
                        <a:latin typeface="+mn-lt"/>
                      </a:endParaRPr>
                    </a:p>
                  </a:txBody>
                  <a:tcPr anchor="ctr"/>
                </a:tc>
              </a:tr>
              <a:tr h="488317">
                <a:tc>
                  <a:txBody>
                    <a:bodyPr/>
                    <a:lstStyle/>
                    <a:p>
                      <a:endParaRPr lang="ru-RU" sz="1100" dirty="0" smtClean="0">
                        <a:solidFill>
                          <a:schemeClr val="tx1"/>
                        </a:solidFill>
                        <a:latin typeface="+mn-lt"/>
                      </a:endParaRPr>
                    </a:p>
                    <a:p>
                      <a:r>
                        <a:rPr lang="ru-RU" sz="1100" dirty="0" smtClean="0">
                          <a:solidFill>
                            <a:schemeClr val="tx1"/>
                          </a:solidFill>
                          <a:latin typeface="+mn-lt"/>
                        </a:rPr>
                        <a:t>1</a:t>
                      </a:r>
                      <a:endParaRPr lang="ru-RU" sz="1100" dirty="0">
                        <a:solidFill>
                          <a:schemeClr val="tx1"/>
                        </a:solidFill>
                        <a:latin typeface="+mn-lt"/>
                      </a:endParaRPr>
                    </a:p>
                  </a:txBody>
                  <a:tcPr marB="36000" anchor="b"/>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Налог на доходы физических лиц</a:t>
                      </a:r>
                    </a:p>
                  </a:txBody>
                  <a:tcPr marL="90000" marR="90000" marT="4680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152 739,5</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243 144,0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264 328,0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249 271,0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232 614,0</a:t>
                      </a:r>
                    </a:p>
                  </a:txBody>
                  <a:tcPr marL="0" marR="36000" marT="0" marB="3600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Рост налоговой базы с увеличением ФЗП: в 2018г. – 103,4%, 2019г. – 103,8%, 2020г. – 104% </a:t>
                      </a:r>
                    </a:p>
                  </a:txBody>
                  <a:tcPr marL="90000" marR="90000" marT="46800" marB="36000" anchor="b" horzOverflow="overflow"/>
                </a:tc>
              </a:tr>
              <a:tr h="343609">
                <a:tc>
                  <a:txBody>
                    <a:bodyPr/>
                    <a:lstStyle/>
                    <a:p>
                      <a:endParaRPr lang="ru-RU" sz="1100" dirty="0" smtClean="0">
                        <a:solidFill>
                          <a:schemeClr val="tx1"/>
                        </a:solidFill>
                        <a:latin typeface="+mn-lt"/>
                      </a:endParaRPr>
                    </a:p>
                    <a:p>
                      <a:r>
                        <a:rPr lang="ru-RU" sz="1100" dirty="0" smtClean="0">
                          <a:solidFill>
                            <a:schemeClr val="tx1"/>
                          </a:solidFill>
                          <a:latin typeface="+mn-lt"/>
                        </a:rPr>
                        <a:t>2</a:t>
                      </a:r>
                      <a:endParaRPr lang="ru-RU" sz="1100" dirty="0">
                        <a:solidFill>
                          <a:schemeClr val="tx1"/>
                        </a:solidFill>
                        <a:latin typeface="+mn-lt"/>
                      </a:endParaRPr>
                    </a:p>
                  </a:txBody>
                  <a:tcPr marB="36000" anchor="b"/>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Доходы от уплаты акцизов на ГСМ</a:t>
                      </a:r>
                    </a:p>
                  </a:txBody>
                  <a:tcPr marL="90000" marR="90000" marT="4680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4 466,2</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5 328,0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3 423,0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3 536,0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3 706,0</a:t>
                      </a:r>
                    </a:p>
                  </a:txBody>
                  <a:tcPr marL="0" marR="36000" marT="0" marB="3600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Снижение норматива отчислений до 0,0862% при 0,088% — в 2017г.</a:t>
                      </a:r>
                    </a:p>
                  </a:txBody>
                  <a:tcPr marL="90000" marR="90000" marT="46800" marB="36000" anchor="b" horzOverflow="overflow"/>
                </a:tc>
              </a:tr>
              <a:tr h="802465">
                <a:tc>
                  <a:txBody>
                    <a:bodyPr/>
                    <a:lstStyle/>
                    <a:p>
                      <a:endParaRPr lang="ru-RU" sz="1100" dirty="0" smtClean="0">
                        <a:solidFill>
                          <a:schemeClr val="tx1"/>
                        </a:solidFill>
                        <a:latin typeface="+mn-lt"/>
                      </a:endParaRPr>
                    </a:p>
                    <a:p>
                      <a:r>
                        <a:rPr lang="ru-RU" sz="1100" dirty="0" smtClean="0">
                          <a:solidFill>
                            <a:schemeClr val="tx1"/>
                          </a:solidFill>
                          <a:latin typeface="+mn-lt"/>
                        </a:rPr>
                        <a:t>3</a:t>
                      </a:r>
                    </a:p>
                    <a:p>
                      <a:endParaRPr lang="ru-RU" sz="1100" dirty="0">
                        <a:solidFill>
                          <a:schemeClr val="tx1"/>
                        </a:solidFill>
                        <a:latin typeface="+mn-lt"/>
                      </a:endParaRPr>
                    </a:p>
                  </a:txBody>
                  <a:tcPr marB="36000" anchor="b"/>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Налоги на совокупный доход</a:t>
                      </a:r>
                    </a:p>
                  </a:txBody>
                  <a:tcPr marL="90000" marR="90000" marT="4680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38 059,8</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41 989,0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32 569,0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33 872,0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35 228,0</a:t>
                      </a:r>
                    </a:p>
                  </a:txBody>
                  <a:tcPr marL="0" marR="36000" marT="0" marB="3600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Снижение поступлений единого налога на вмененный доход при сокращении числа плательщиков  и увеличении страховых взносов для ИП с ростом МРОТ с 01.01.18</a:t>
                      </a:r>
                    </a:p>
                  </a:txBody>
                  <a:tcPr marL="90000" marR="90000" marT="46800" marB="36000" anchor="b" horzOverflow="overflow"/>
                </a:tc>
              </a:tr>
              <a:tr h="68175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Times New Roman" pitchFamily="18" charset="0"/>
                        </a:rPr>
                        <a:t>4</a:t>
                      </a:r>
                    </a:p>
                  </a:txBody>
                  <a:tcPr marB="36000" anchor="b"/>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Налог на имущество физических лиц</a:t>
                      </a:r>
                    </a:p>
                  </a:txBody>
                  <a:tcPr marL="90000" marR="90000" marT="4680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6 090,9</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7 225,0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12 596,0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16 375,0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20 469,0</a:t>
                      </a:r>
                    </a:p>
                  </a:txBody>
                  <a:tcPr marL="0" marR="36000" marT="0" marB="3600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Увеличение размера понижающих коэффициентов в переходный период: 0,4 – за 2016г., 0,6 – за  2017г., 0,8 – за 2018г. и 1,0 – за 2019г.</a:t>
                      </a:r>
                    </a:p>
                  </a:txBody>
                  <a:tcPr marL="90000" marR="90000" marT="46800" marB="36000" anchor="b" horzOverflow="overflow"/>
                </a:tc>
              </a:tr>
              <a:tr h="304808">
                <a:tc>
                  <a:txBody>
                    <a:bodyPr/>
                    <a:lstStyle/>
                    <a:p>
                      <a:endParaRPr lang="ru-RU" sz="1100" dirty="0" smtClean="0">
                        <a:solidFill>
                          <a:schemeClr val="tx1"/>
                        </a:solidFill>
                        <a:latin typeface="+mn-lt"/>
                      </a:endParaRPr>
                    </a:p>
                    <a:p>
                      <a:r>
                        <a:rPr lang="ru-RU" sz="1100" dirty="0" smtClean="0">
                          <a:solidFill>
                            <a:schemeClr val="tx1"/>
                          </a:solidFill>
                          <a:latin typeface="+mn-lt"/>
                        </a:rPr>
                        <a:t>5</a:t>
                      </a:r>
                      <a:endParaRPr lang="ru-RU" sz="1100" dirty="0">
                        <a:solidFill>
                          <a:schemeClr val="tx1"/>
                        </a:solidFill>
                        <a:latin typeface="+mn-lt"/>
                      </a:endParaRPr>
                    </a:p>
                  </a:txBody>
                  <a:tcPr marB="36000" anchor="b"/>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Земельный налог</a:t>
                      </a:r>
                    </a:p>
                  </a:txBody>
                  <a:tcPr marL="90000" marR="90000" marT="4680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83 494,0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77 595,0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73 723,0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73 723,0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73 723,0</a:t>
                      </a:r>
                    </a:p>
                  </a:txBody>
                  <a:tcPr marL="0" marR="36000" marT="0" marB="3600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Непоступление налога от организаций-банкротов</a:t>
                      </a:r>
                    </a:p>
                  </a:txBody>
                  <a:tcPr marL="90000" marR="90000" marT="46800" marB="36000" anchor="b" horzOverflow="overflow"/>
                </a:tc>
              </a:tr>
              <a:tr h="280998">
                <a:tc>
                  <a:txBody>
                    <a:bodyPr/>
                    <a:lstStyle/>
                    <a:p>
                      <a:endParaRPr lang="ru-RU" sz="1100" dirty="0" smtClean="0">
                        <a:solidFill>
                          <a:schemeClr val="tx1"/>
                        </a:solidFill>
                        <a:latin typeface="+mn-lt"/>
                      </a:endParaRPr>
                    </a:p>
                    <a:p>
                      <a:r>
                        <a:rPr lang="ru-RU" sz="1100" dirty="0" smtClean="0">
                          <a:solidFill>
                            <a:schemeClr val="tx1"/>
                          </a:solidFill>
                          <a:latin typeface="+mn-lt"/>
                        </a:rPr>
                        <a:t>6</a:t>
                      </a:r>
                      <a:endParaRPr lang="ru-RU" sz="1100" dirty="0">
                        <a:solidFill>
                          <a:schemeClr val="tx1"/>
                        </a:solidFill>
                        <a:latin typeface="+mn-lt"/>
                      </a:endParaRPr>
                    </a:p>
                  </a:txBody>
                  <a:tcPr marB="36000" anchor="b"/>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Государственная пошлина</a:t>
                      </a:r>
                    </a:p>
                  </a:txBody>
                  <a:tcPr marL="90000" marR="90000" marT="4680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3 367,0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3 273,0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3 269,0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3 269,0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3 269,0</a:t>
                      </a:r>
                    </a:p>
                  </a:txBody>
                  <a:tcPr marL="0" marR="36000" marT="0" marB="3600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mn-lt"/>
                        <a:cs typeface="Times New Roman" pitchFamily="18" charset="0"/>
                      </a:endParaRPr>
                    </a:p>
                  </a:txBody>
                  <a:tcPr marL="90000" marR="90000" marT="46800" marB="36000" anchor="b" horzOverflow="overflow"/>
                </a:tc>
              </a:tr>
              <a:tr h="945346">
                <a:tc>
                  <a:txBody>
                    <a:bodyPr/>
                    <a:lstStyle/>
                    <a:p>
                      <a:endParaRPr lang="ru-RU" sz="1100" dirty="0" smtClean="0">
                        <a:solidFill>
                          <a:schemeClr val="tx1"/>
                        </a:solidFill>
                        <a:latin typeface="+mn-lt"/>
                      </a:endParaRPr>
                    </a:p>
                    <a:p>
                      <a:r>
                        <a:rPr lang="ru-RU" sz="1100" dirty="0" smtClean="0">
                          <a:solidFill>
                            <a:schemeClr val="tx1"/>
                          </a:solidFill>
                          <a:latin typeface="+mn-lt"/>
                        </a:rPr>
                        <a:t>7</a:t>
                      </a:r>
                      <a:endParaRPr lang="ru-RU" sz="1100" dirty="0">
                        <a:solidFill>
                          <a:schemeClr val="tx1"/>
                        </a:solidFill>
                        <a:latin typeface="+mn-lt"/>
                      </a:endParaRPr>
                    </a:p>
                  </a:txBody>
                  <a:tcPr marB="36000" anchor="b"/>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Задолженность и перерасчеты по отмененным налогам, сборам и иным обязательным платежам</a:t>
                      </a:r>
                    </a:p>
                  </a:txBody>
                  <a:tcPr marL="90000" marR="90000" marT="4680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-0,1</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0,0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0,0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0,0</a:t>
                      </a:r>
                    </a:p>
                  </a:txBody>
                  <a:tcPr marL="0" marR="36000" marT="0" marB="3600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mn-lt"/>
                          <a:cs typeface="Times New Roman" pitchFamily="18" charset="0"/>
                        </a:rPr>
                        <a:t>0,0</a:t>
                      </a:r>
                    </a:p>
                  </a:txBody>
                  <a:tcPr marL="0" marR="36000" marT="0" marB="36000" anchor="b" horzOverflow="overflow"/>
                </a:tc>
                <a:tc>
                  <a:txBody>
                    <a:bodyPr/>
                    <a:lstStyle/>
                    <a:p>
                      <a:endParaRPr lang="ru-RU" sz="1000" dirty="0">
                        <a:solidFill>
                          <a:schemeClr val="tx1"/>
                        </a:solidFill>
                        <a:latin typeface="+mn-lt"/>
                      </a:endParaRPr>
                    </a:p>
                  </a:txBody>
                  <a:tcPr marB="36000" anchor="b"/>
                </a:tc>
              </a:tr>
              <a:tr h="365974">
                <a:tc>
                  <a:txBody>
                    <a:bodyPr/>
                    <a:lstStyle/>
                    <a:p>
                      <a:endParaRPr lang="ru-RU" sz="1100" dirty="0">
                        <a:solidFill>
                          <a:schemeClr val="bg1"/>
                        </a:solidFill>
                        <a:latin typeface="+mn-lt"/>
                      </a:endParaRPr>
                    </a:p>
                  </a:txBody>
                  <a:tcP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bg1"/>
                          </a:solidFill>
                          <a:effectLst/>
                          <a:latin typeface="+mn-lt"/>
                          <a:cs typeface="Arial" charset="0"/>
                        </a:rPr>
                        <a:t>Итого налоговые доходы</a:t>
                      </a:r>
                    </a:p>
                  </a:txBody>
                  <a:tcPr marL="0" marR="0" marT="0" marB="0" anchor="ctr" anchorCtr="1" horzOverflow="overflow">
                    <a:solidFill>
                      <a:schemeClr val="accent1">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bg1"/>
                          </a:solidFill>
                          <a:effectLst/>
                          <a:latin typeface="+mn-lt"/>
                          <a:cs typeface="Times New Roman" pitchFamily="18" charset="0"/>
                        </a:rPr>
                        <a:t>288 217,3</a:t>
                      </a:r>
                    </a:p>
                  </a:txBody>
                  <a:tcPr marL="0" marR="36000" marT="0" marB="0" anchor="ctr" horzOverflow="overflow">
                    <a:solidFill>
                      <a:schemeClr val="accent1">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bg1"/>
                          </a:solidFill>
                          <a:effectLst/>
                          <a:latin typeface="+mn-lt"/>
                          <a:cs typeface="Times New Roman" pitchFamily="18" charset="0"/>
                        </a:rPr>
                        <a:t>378 554,0</a:t>
                      </a:r>
                    </a:p>
                  </a:txBody>
                  <a:tcPr marL="0" marR="36000" marT="0" marB="0" anchor="ctr" horzOverflow="overflow">
                    <a:solidFill>
                      <a:schemeClr val="accent1">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bg1"/>
                          </a:solidFill>
                          <a:effectLst/>
                          <a:latin typeface="+mn-lt"/>
                          <a:cs typeface="Times New Roman" pitchFamily="18" charset="0"/>
                        </a:rPr>
                        <a:t>389 908,0</a:t>
                      </a:r>
                    </a:p>
                  </a:txBody>
                  <a:tcPr marL="0" marR="36000" marT="0" marB="0" anchor="ctr" horzOverflow="overflow">
                    <a:solidFill>
                      <a:schemeClr val="accent1">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bg1"/>
                          </a:solidFill>
                          <a:effectLst/>
                          <a:latin typeface="+mn-lt"/>
                          <a:cs typeface="Times New Roman" pitchFamily="18" charset="0"/>
                        </a:rPr>
                        <a:t>380 046,0</a:t>
                      </a:r>
                    </a:p>
                  </a:txBody>
                  <a:tcPr marL="0" marR="36000" marT="0" marB="0" anchor="ctr" horzOverflow="overflow">
                    <a:solidFill>
                      <a:schemeClr val="accent1">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bg1"/>
                          </a:solidFill>
                          <a:effectLst/>
                          <a:latin typeface="+mn-lt"/>
                          <a:cs typeface="Times New Roman" pitchFamily="18" charset="0"/>
                        </a:rPr>
                        <a:t>369 009,0</a:t>
                      </a:r>
                    </a:p>
                  </a:txBody>
                  <a:tcPr marL="0" marR="36000" marT="0" marB="0" anchor="ctr" horzOverflow="overflow">
                    <a:solidFill>
                      <a:schemeClr val="accent1">
                        <a:lumMod val="75000"/>
                      </a:schemeClr>
                    </a:solidFill>
                  </a:tcPr>
                </a:tc>
                <a:tc>
                  <a:txBody>
                    <a:bodyPr/>
                    <a:lstStyle/>
                    <a:p>
                      <a:endParaRPr lang="ru-RU" sz="1000" dirty="0">
                        <a:solidFill>
                          <a:schemeClr val="bg1"/>
                        </a:solidFill>
                        <a:latin typeface="+mn-lt"/>
                      </a:endParaRPr>
                    </a:p>
                  </a:txBody>
                  <a:tcPr>
                    <a:solidFill>
                      <a:schemeClr val="accent1">
                        <a:lumMod val="75000"/>
                      </a:schemeClr>
                    </a:solidFill>
                  </a:tcPr>
                </a:tc>
              </a:tr>
            </a:tbl>
          </a:graphicData>
        </a:graphic>
      </p:graphicFrame>
    </p:spTree>
  </p:cSld>
  <p:clrMapOvr>
    <a:masterClrMapping/>
  </p:clrMapOvr>
  <p:transition>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142852"/>
            <a:ext cx="7572428" cy="500066"/>
          </a:xfrm>
        </p:spPr>
        <p:txBody>
          <a:bodyPr/>
          <a:lstStyle/>
          <a:p>
            <a:pPr algn="ctr"/>
            <a:r>
              <a:rPr lang="ru-RU" sz="1600" dirty="0" smtClean="0"/>
              <a:t>неНалоговые Доходы бюджета города ржева </a:t>
            </a:r>
            <a:br>
              <a:rPr lang="ru-RU" sz="1600" dirty="0" smtClean="0"/>
            </a:br>
            <a:r>
              <a:rPr lang="ru-RU" sz="1600" dirty="0" smtClean="0"/>
              <a:t>в 2016-2020 годах</a:t>
            </a:r>
            <a:endParaRPr lang="ru-RU" sz="1600" dirty="0"/>
          </a:p>
        </p:txBody>
      </p:sp>
      <p:sp>
        <p:nvSpPr>
          <p:cNvPr id="5" name="TextBox 556042"/>
          <p:cNvSpPr txBox="1">
            <a:spLocks noChangeArrowheads="1"/>
          </p:cNvSpPr>
          <p:nvPr/>
        </p:nvSpPr>
        <p:spPr bwMode="auto">
          <a:xfrm>
            <a:off x="7715272" y="357166"/>
            <a:ext cx="1285884" cy="338554"/>
          </a:xfrm>
          <a:prstGeom prst="rect">
            <a:avLst/>
          </a:prstGeom>
          <a:noFill/>
          <a:ln w="9525">
            <a:noFill/>
            <a:miter lim="800000"/>
            <a:headEnd/>
            <a:tailEnd/>
          </a:ln>
        </p:spPr>
        <p:txBody>
          <a:bodyPr wrap="square">
            <a:spAutoFit/>
          </a:bodyPr>
          <a:lstStyle/>
          <a:p>
            <a:pPr>
              <a:defRPr/>
            </a:pPr>
            <a:r>
              <a:rPr lang="ru-RU" sz="1600" dirty="0"/>
              <a:t>(тыс. руб.)</a:t>
            </a:r>
          </a:p>
        </p:txBody>
      </p:sp>
      <p:graphicFrame>
        <p:nvGraphicFramePr>
          <p:cNvPr id="13" name="Таблица 12"/>
          <p:cNvGraphicFramePr>
            <a:graphicFrameLocks noGrp="1"/>
          </p:cNvGraphicFramePr>
          <p:nvPr/>
        </p:nvGraphicFramePr>
        <p:xfrm>
          <a:off x="357154" y="710020"/>
          <a:ext cx="8715440" cy="5989090"/>
        </p:xfrm>
        <a:graphic>
          <a:graphicData uri="http://schemas.openxmlformats.org/drawingml/2006/table">
            <a:tbl>
              <a:tblPr firstRow="1" bandRow="1">
                <a:tableStyleId>{5C22544A-7EE6-4342-B048-85BDC9FD1C3A}</a:tableStyleId>
              </a:tblPr>
              <a:tblGrid>
                <a:gridCol w="214318"/>
                <a:gridCol w="1785950"/>
                <a:gridCol w="571504"/>
                <a:gridCol w="928694"/>
                <a:gridCol w="571504"/>
                <a:gridCol w="571504"/>
                <a:gridCol w="571504"/>
                <a:gridCol w="3500462"/>
              </a:tblGrid>
              <a:tr h="718716">
                <a:tc>
                  <a:txBody>
                    <a:bodyPr/>
                    <a:lstStyle/>
                    <a:p>
                      <a:pPr algn="ctr"/>
                      <a:r>
                        <a:rPr lang="ru-RU" sz="900" dirty="0" smtClean="0">
                          <a:latin typeface="+mn-lt"/>
                        </a:rPr>
                        <a:t>№</a:t>
                      </a:r>
                      <a:endParaRPr lang="ru-RU" sz="900" dirty="0">
                        <a:latin typeface="+mn-lt"/>
                      </a:endParaRPr>
                    </a:p>
                  </a:txBody>
                  <a:tcPr marT="0" marB="0" anchor="ctr">
                    <a:solidFill>
                      <a:schemeClr val="accent6">
                        <a:lumMod val="75000"/>
                      </a:schemeClr>
                    </a:solidFill>
                  </a:tcPr>
                </a:tc>
                <a:tc>
                  <a:txBody>
                    <a:bodyPr/>
                    <a:lstStyle/>
                    <a:p>
                      <a:pPr algn="ctr"/>
                      <a:r>
                        <a:rPr lang="ru-RU" sz="1050" dirty="0" smtClean="0">
                          <a:latin typeface="+mn-lt"/>
                        </a:rPr>
                        <a:t>Неналоговые</a:t>
                      </a:r>
                      <a:r>
                        <a:rPr lang="ru-RU" sz="1050" baseline="0" dirty="0" smtClean="0">
                          <a:latin typeface="+mn-lt"/>
                        </a:rPr>
                        <a:t> доходы</a:t>
                      </a:r>
                      <a:endParaRPr lang="ru-RU" sz="1050" dirty="0">
                        <a:latin typeface="+mn-lt"/>
                      </a:endParaRPr>
                    </a:p>
                  </a:txBody>
                  <a:tcPr marT="0" marB="0" anchor="ctr">
                    <a:solidFill>
                      <a:schemeClr val="accent6">
                        <a:lumMod val="75000"/>
                      </a:schemeClr>
                    </a:solidFill>
                  </a:tcPr>
                </a:tc>
                <a:tc>
                  <a:txBody>
                    <a:bodyPr/>
                    <a:lstStyle/>
                    <a:p>
                      <a:pPr algn="ctr"/>
                      <a:r>
                        <a:rPr lang="ru-RU" sz="1050" dirty="0" smtClean="0">
                          <a:latin typeface="+mn-lt"/>
                        </a:rPr>
                        <a:t>Факт 2016 год</a:t>
                      </a:r>
                      <a:endParaRPr lang="ru-RU" sz="1050" dirty="0">
                        <a:latin typeface="+mn-lt"/>
                      </a:endParaRPr>
                    </a:p>
                  </a:txBody>
                  <a:tcPr marT="0" marB="0" anchor="ctr">
                    <a:solidFill>
                      <a:schemeClr val="accent6">
                        <a:lumMod val="75000"/>
                      </a:schemeClr>
                    </a:solidFill>
                  </a:tcPr>
                </a:tc>
                <a:tc>
                  <a:txBody>
                    <a:bodyPr/>
                    <a:lstStyle/>
                    <a:p>
                      <a:pPr algn="ctr"/>
                      <a:r>
                        <a:rPr lang="ru-RU" sz="900" dirty="0" smtClean="0">
                          <a:latin typeface="+mn-lt"/>
                        </a:rPr>
                        <a:t>Назначение по бюджету на 2017 год </a:t>
                      </a:r>
                    </a:p>
                    <a:p>
                      <a:pPr algn="ctr"/>
                      <a:r>
                        <a:rPr lang="ru-RU" sz="900" dirty="0" smtClean="0">
                          <a:latin typeface="+mn-lt"/>
                        </a:rPr>
                        <a:t>(в ред. от 09.10.17)</a:t>
                      </a:r>
                      <a:endParaRPr lang="ru-RU" sz="900" dirty="0">
                        <a:latin typeface="+mn-lt"/>
                      </a:endParaRPr>
                    </a:p>
                  </a:txBody>
                  <a:tcPr marT="0" marB="0" anchor="ctr">
                    <a:solidFill>
                      <a:schemeClr val="accent6">
                        <a:lumMod val="75000"/>
                      </a:schemeClr>
                    </a:solidFill>
                  </a:tcPr>
                </a:tc>
                <a:tc>
                  <a:txBody>
                    <a:bodyPr/>
                    <a:lstStyle/>
                    <a:p>
                      <a:pPr algn="ctr"/>
                      <a:r>
                        <a:rPr lang="ru-RU" sz="1000" dirty="0" smtClean="0">
                          <a:latin typeface="+mn-lt"/>
                        </a:rPr>
                        <a:t>2018 </a:t>
                      </a:r>
                    </a:p>
                    <a:p>
                      <a:pPr algn="ctr"/>
                      <a:r>
                        <a:rPr lang="ru-RU" sz="1000" dirty="0" smtClean="0">
                          <a:latin typeface="+mn-lt"/>
                        </a:rPr>
                        <a:t>год</a:t>
                      </a:r>
                      <a:endParaRPr lang="ru-RU" sz="1000" dirty="0">
                        <a:latin typeface="+mn-lt"/>
                      </a:endParaRPr>
                    </a:p>
                  </a:txBody>
                  <a:tcPr marT="0" marB="0" anchor="ctr">
                    <a:solidFill>
                      <a:schemeClr val="accent6">
                        <a:lumMod val="75000"/>
                      </a:schemeClr>
                    </a:solidFill>
                  </a:tcPr>
                </a:tc>
                <a:tc>
                  <a:txBody>
                    <a:bodyPr/>
                    <a:lstStyle/>
                    <a:p>
                      <a:pPr algn="ctr"/>
                      <a:r>
                        <a:rPr lang="ru-RU" sz="1000" dirty="0" smtClean="0">
                          <a:latin typeface="+mn-lt"/>
                        </a:rPr>
                        <a:t>2019 </a:t>
                      </a:r>
                    </a:p>
                    <a:p>
                      <a:pPr algn="ctr"/>
                      <a:r>
                        <a:rPr lang="ru-RU" sz="1000" dirty="0" smtClean="0">
                          <a:latin typeface="+mn-lt"/>
                        </a:rPr>
                        <a:t>год</a:t>
                      </a:r>
                      <a:endParaRPr lang="ru-RU" sz="1000" dirty="0">
                        <a:latin typeface="+mn-lt"/>
                      </a:endParaRPr>
                    </a:p>
                  </a:txBody>
                  <a:tcPr marT="0" marB="0" anchor="ctr">
                    <a:solidFill>
                      <a:schemeClr val="accent6">
                        <a:lumMod val="75000"/>
                      </a:schemeClr>
                    </a:solidFill>
                  </a:tcPr>
                </a:tc>
                <a:tc>
                  <a:txBody>
                    <a:bodyPr/>
                    <a:lstStyle/>
                    <a:p>
                      <a:pPr algn="ctr"/>
                      <a:r>
                        <a:rPr lang="ru-RU" sz="1000" dirty="0" smtClean="0">
                          <a:latin typeface="+mn-lt"/>
                        </a:rPr>
                        <a:t>2020 </a:t>
                      </a:r>
                    </a:p>
                    <a:p>
                      <a:pPr algn="ctr"/>
                      <a:r>
                        <a:rPr lang="ru-RU" sz="1000" dirty="0" smtClean="0">
                          <a:latin typeface="+mn-lt"/>
                        </a:rPr>
                        <a:t>год</a:t>
                      </a:r>
                      <a:endParaRPr lang="ru-RU" sz="1000" dirty="0">
                        <a:latin typeface="+mn-lt"/>
                      </a:endParaRPr>
                    </a:p>
                  </a:txBody>
                  <a:tcPr marT="0" marB="0" anchor="ctr">
                    <a:solidFill>
                      <a:schemeClr val="accent6">
                        <a:lumMod val="75000"/>
                      </a:schemeClr>
                    </a:solidFill>
                  </a:tcPr>
                </a:tc>
                <a:tc>
                  <a:txBody>
                    <a:bodyPr/>
                    <a:lstStyle/>
                    <a:p>
                      <a:pPr algn="ctr"/>
                      <a:r>
                        <a:rPr kumimoji="0" lang="ru-RU" sz="1050" b="1" i="0" u="none" strike="noStrike" cap="none" normalizeH="0" baseline="0" dirty="0" smtClean="0">
                          <a:ln>
                            <a:noFill/>
                          </a:ln>
                          <a:solidFill>
                            <a:schemeClr val="bg1"/>
                          </a:solidFill>
                          <a:effectLst/>
                          <a:latin typeface="+mn-lt"/>
                          <a:cs typeface="Arial" charset="0"/>
                        </a:rPr>
                        <a:t>Основные причины роста (снижения) прогнозных назначений к плановым назначениям </a:t>
                      </a:r>
                      <a:endParaRPr lang="ru-RU" sz="1050" dirty="0">
                        <a:solidFill>
                          <a:schemeClr val="bg1"/>
                        </a:solidFill>
                        <a:latin typeface="+mn-lt"/>
                      </a:endParaRPr>
                    </a:p>
                  </a:txBody>
                  <a:tcPr marT="0" marB="0" anchor="ctr">
                    <a:solidFill>
                      <a:schemeClr val="accent6">
                        <a:lumMod val="7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1</a:t>
                      </a:r>
                    </a:p>
                  </a:txBody>
                  <a:tcPr marL="90000" marR="90000" marT="3600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Доходы в виде арендной платы за землю</a:t>
                      </a:r>
                    </a:p>
                  </a:txBody>
                  <a:tcPr marL="36000" marR="36000" marT="1800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25 849,4</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20 716,0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23 251,0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20 751,0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20 751,0</a:t>
                      </a:r>
                    </a:p>
                  </a:txBody>
                  <a:tcPr marL="0" marR="36000"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mn-lt"/>
                          <a:cs typeface="Times New Roman" pitchFamily="18" charset="0"/>
                        </a:rPr>
                        <a:t>Погашение задолженности прошлых лет в 2018г. в сумме 3,5 млн. руб., выкуп участков. </a:t>
                      </a:r>
                    </a:p>
                  </a:txBody>
                  <a:tcPr marL="90000" marR="90000" marT="18000" marB="0" anchor="b"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2</a:t>
                      </a:r>
                    </a:p>
                  </a:txBody>
                  <a:tcPr marL="90000" marR="90000" marT="3600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Доходы от сдачи в аренду муниципального имущества</a:t>
                      </a:r>
                    </a:p>
                  </a:txBody>
                  <a:tcPr marL="36000" marR="36000" marT="1800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29 862,0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25 585,0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27 261,0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28 108,0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29 129,0</a:t>
                      </a:r>
                    </a:p>
                  </a:txBody>
                  <a:tcPr marL="0" marR="36000"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Гашение задолженности прошлых лет в 2018г. в сумме 1,4 млн. руб., рост средней ставки платы с применением коэффициента инфляции</a:t>
                      </a:r>
                    </a:p>
                  </a:txBody>
                  <a:tcPr marL="90000" marR="90000" marT="18000" marB="0" anchor="b" horzOverflow="overflow"/>
                </a:tc>
              </a:tr>
              <a:tr h="5580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3</a:t>
                      </a:r>
                    </a:p>
                  </a:txBody>
                  <a:tcPr marL="90000" marR="90000" marT="3600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Доходы от перечисления части прибыли муниципальных унитарных предприятий</a:t>
                      </a:r>
                    </a:p>
                  </a:txBody>
                  <a:tcPr marL="36000" marR="36000" marT="1800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567,2</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374,0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529,0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529,0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529,0</a:t>
                      </a:r>
                    </a:p>
                  </a:txBody>
                  <a:tcPr marL="0" marR="36000"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Рост прибыли МУП</a:t>
                      </a:r>
                    </a:p>
                  </a:txBody>
                  <a:tcPr marL="90000" marR="90000" marT="46800" marB="0" anchor="b" horzOverflow="overflow"/>
                </a:tc>
              </a:tr>
              <a:tr h="452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4</a:t>
                      </a:r>
                    </a:p>
                  </a:txBody>
                  <a:tcPr marL="90000" marR="90000" marT="3600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Плата за негативное воздействие на окружающую среду</a:t>
                      </a:r>
                    </a:p>
                  </a:txBody>
                  <a:tcPr marL="36000" marR="36000" marT="1800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520,9</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1 229,0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624,0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649,0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675,0</a:t>
                      </a:r>
                    </a:p>
                  </a:txBody>
                  <a:tcPr marL="0" marR="36000"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Снижение поступлений платы за сбросы загрязняющих веществ в водные объекты</a:t>
                      </a:r>
                    </a:p>
                  </a:txBody>
                  <a:tcPr marL="90000" marR="90000" marT="46800" marB="0" anchor="b"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5</a:t>
                      </a:r>
                    </a:p>
                  </a:txBody>
                  <a:tcPr marL="90000" marR="90000" marT="3600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Доходы от оказания платных услуг казенных учреждений и компенсаций затрат бюджета городского округа</a:t>
                      </a:r>
                    </a:p>
                  </a:txBody>
                  <a:tcPr marL="3600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4 874,5</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11 099,5</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11 550,5</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10 672,0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10 674,0</a:t>
                      </a:r>
                    </a:p>
                  </a:txBody>
                  <a:tcPr marL="0" marR="36000"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mn-lt"/>
                          <a:cs typeface="Times New Roman" pitchFamily="18" charset="0"/>
                        </a:rPr>
                        <a:t>Рост платы за найм муниципального жилья с изменением порядка ее исчисления с 1 марта 2017г., увеличение количества льготных месячных проездных билетов, выдаваемых учащимся общеобразовательных школ</a:t>
                      </a:r>
                      <a:endParaRPr kumimoji="0" lang="ru-RU" sz="1000" b="0" i="0" u="none" strike="noStrike" cap="none" normalizeH="0" baseline="0" dirty="0" smtClean="0">
                        <a:ln>
                          <a:noFill/>
                        </a:ln>
                        <a:solidFill>
                          <a:srgbClr val="00001E"/>
                        </a:solidFill>
                        <a:effectLst/>
                        <a:latin typeface="+mn-lt"/>
                        <a:cs typeface="Times New Roman" pitchFamily="18" charset="0"/>
                      </a:endParaRPr>
                    </a:p>
                  </a:txBody>
                  <a:tcPr marL="90000" marR="90000" marT="18000" marB="0" anchor="b"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6</a:t>
                      </a:r>
                    </a:p>
                  </a:txBody>
                  <a:tcPr marL="90000" marR="90000" marT="3600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Доходы от продажи квартир и иного имущества</a:t>
                      </a:r>
                    </a:p>
                  </a:txBody>
                  <a:tcPr marL="3600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15 191,7</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13 985,0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12 000,0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3 625,0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3 608,0</a:t>
                      </a:r>
                    </a:p>
                  </a:txBody>
                  <a:tcPr marL="0" marR="36000"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kern="1200" baseline="0" dirty="0" smtClean="0">
                          <a:solidFill>
                            <a:schemeClr val="dk1"/>
                          </a:solidFill>
                          <a:latin typeface="+mn-lt"/>
                          <a:ea typeface="+mn-ea"/>
                          <a:cs typeface="+mn-cs"/>
                        </a:rPr>
                        <a:t>Утверждение Плана приватизации  муниципального  имущества на один финансовый год. </a:t>
                      </a:r>
                      <a:r>
                        <a:rPr kumimoji="0" lang="ru-RU" sz="1000" kern="1200" dirty="0" smtClean="0">
                          <a:solidFill>
                            <a:schemeClr val="dk1"/>
                          </a:solidFill>
                          <a:latin typeface="+mn-lt"/>
                          <a:ea typeface="+mn-ea"/>
                          <a:cs typeface="+mn-cs"/>
                        </a:rPr>
                        <a:t>Прогноз 2019–2020гг. — платежи в рассрочку по договорам  купли- продажи арендуемого имущества, заключенным с субъектами малого и среднего предпринимательства в 2015-2016гг.</a:t>
                      </a:r>
                      <a:r>
                        <a:rPr kumimoji="0" lang="ru-RU" sz="1000" kern="1200" baseline="0" dirty="0" smtClean="0">
                          <a:solidFill>
                            <a:schemeClr val="dk1"/>
                          </a:solidFill>
                          <a:latin typeface="+mn-lt"/>
                          <a:ea typeface="+mn-ea"/>
                          <a:cs typeface="+mn-cs"/>
                        </a:rPr>
                        <a:t> </a:t>
                      </a:r>
                      <a:endParaRPr kumimoji="0" lang="ru-RU" sz="1000" b="0" i="0" u="none" strike="noStrike" cap="none" normalizeH="0" baseline="0" dirty="0" smtClean="0">
                        <a:ln>
                          <a:noFill/>
                        </a:ln>
                        <a:solidFill>
                          <a:schemeClr val="tx1"/>
                        </a:solidFill>
                        <a:effectLst/>
                        <a:latin typeface="+mn-lt"/>
                        <a:cs typeface="Times New Roman" pitchFamily="18" charset="0"/>
                      </a:endParaRPr>
                    </a:p>
                  </a:txBody>
                  <a:tcPr marL="90000" marR="90000" marT="18000" marB="0" anchor="b"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7</a:t>
                      </a:r>
                    </a:p>
                  </a:txBody>
                  <a:tcPr marL="90000" marR="90000" marT="3600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Доходы от продажи земельных участков</a:t>
                      </a:r>
                    </a:p>
                  </a:txBody>
                  <a:tcPr marL="36000" marR="36000" marT="1800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3 073,0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18 453,8</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1 984,0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1 829,0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1 863,0</a:t>
                      </a:r>
                    </a:p>
                  </a:txBody>
                  <a:tcPr marL="0" marR="36000"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mn-lt"/>
                          <a:cs typeface="Times New Roman" pitchFamily="18" charset="0"/>
                        </a:rPr>
                        <a:t>Отсутствие в Плане приватизации муниципального имущества объектов с земельными участками</a:t>
                      </a:r>
                    </a:p>
                  </a:txBody>
                  <a:tcPr marL="90000" marR="90000" marT="36000" marB="0" anchor="b" horzOverflow="overflow"/>
                </a:tc>
              </a:tr>
              <a:tr h="5346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8</a:t>
                      </a:r>
                    </a:p>
                  </a:txBody>
                  <a:tcPr marL="90000" marR="90000" marT="3600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Штрафы, санкции, возмещение ущерба</a:t>
                      </a:r>
                    </a:p>
                  </a:txBody>
                  <a:tcPr marL="36000" marR="36000" marT="3600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7 333,4</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7 270,0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5 538,0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5 638,0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5 590,0</a:t>
                      </a:r>
                    </a:p>
                  </a:txBody>
                  <a:tcPr marL="0" marR="36000"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000" b="0" i="0" u="none" strike="noStrike" cap="none" normalizeH="0" baseline="0" dirty="0" smtClean="0">
                          <a:ln>
                            <a:noFill/>
                          </a:ln>
                          <a:solidFill>
                            <a:srgbClr val="00001E"/>
                          </a:solidFill>
                          <a:effectLst/>
                          <a:latin typeface="+mn-lt"/>
                          <a:cs typeface="Times New Roman" pitchFamily="18" charset="0"/>
                        </a:rPr>
                        <a:t>Снижение поступлений штрафов, взимаемых Федеральной службой по защите прав потребителей и благополучия человека и Федеральным агентством по рыболовству</a:t>
                      </a:r>
                    </a:p>
                  </a:txBody>
                  <a:tcPr marL="90000" marR="90000" marT="18000" marB="0" anchor="b"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n-lt"/>
                          <a:cs typeface="Arial" charset="0"/>
                        </a:rPr>
                        <a:t>9</a:t>
                      </a:r>
                    </a:p>
                  </a:txBody>
                  <a:tcPr marL="90000" marR="90000" marT="3600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Arial" charset="0"/>
                        </a:rPr>
                        <a:t>Прочие неналоговые доходы</a:t>
                      </a:r>
                    </a:p>
                  </a:txBody>
                  <a:tcPr marL="36000" marR="36000" marT="18000" marB="0"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1 496,8</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0,0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0,0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0,0</a:t>
                      </a:r>
                    </a:p>
                  </a:txBody>
                  <a:tcPr marL="0" marR="36000" marT="0" marB="0"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mn-lt"/>
                          <a:cs typeface="Times New Roman" pitchFamily="18" charset="0"/>
                        </a:rPr>
                        <a:t>0,0</a:t>
                      </a:r>
                    </a:p>
                  </a:txBody>
                  <a:tcPr marL="0" marR="36000" marT="0" marB="0" anchor="b" horzOverflow="overflow"/>
                </a:tc>
                <a:tc>
                  <a:txBody>
                    <a:bodyPr/>
                    <a:lstStyle/>
                    <a:p>
                      <a:endParaRPr lang="ru-RU" sz="1000" dirty="0">
                        <a:solidFill>
                          <a:schemeClr val="tx1"/>
                        </a:solidFill>
                        <a:latin typeface="+mn-lt"/>
                      </a:endParaRPr>
                    </a:p>
                  </a:txBody>
                  <a:tcPr marB="0" anchor="b"/>
                </a:tc>
              </a:tr>
              <a:tr h="36597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bg1"/>
                        </a:solidFill>
                        <a:effectLst/>
                        <a:latin typeface="+mn-lt"/>
                        <a:cs typeface="Arial" charset="0"/>
                      </a:endParaRPr>
                    </a:p>
                  </a:txBody>
                  <a:tcPr marL="90000" marR="90000" marT="36000" marB="36000" horzOverflow="overflow">
                    <a:solidFill>
                      <a:schemeClr val="accent6">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bg1"/>
                          </a:solidFill>
                          <a:effectLst/>
                          <a:latin typeface="+mn-lt"/>
                          <a:cs typeface="Arial" charset="0"/>
                        </a:rPr>
                        <a:t>Итого неналоговые доходы</a:t>
                      </a:r>
                    </a:p>
                  </a:txBody>
                  <a:tcPr marL="36000" marR="36000" marT="36000" marB="0" anchor="ctr" horzOverflow="overflow">
                    <a:solidFill>
                      <a:schemeClr val="accent6">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bg1"/>
                          </a:solidFill>
                          <a:effectLst/>
                          <a:latin typeface="+mn-lt"/>
                          <a:cs typeface="Times New Roman" pitchFamily="18" charset="0"/>
                        </a:rPr>
                        <a:t>88 778,4</a:t>
                      </a:r>
                    </a:p>
                  </a:txBody>
                  <a:tcPr marL="0" marR="36000" marT="0" marB="0" anchor="ctr" horzOverflow="overflow">
                    <a:solidFill>
                      <a:schemeClr val="accent6">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bg1"/>
                          </a:solidFill>
                          <a:effectLst/>
                          <a:latin typeface="+mn-lt"/>
                          <a:cs typeface="Times New Roman" pitchFamily="18" charset="0"/>
                        </a:rPr>
                        <a:t>98 712,3</a:t>
                      </a:r>
                    </a:p>
                  </a:txBody>
                  <a:tcPr marL="0" marR="36000" marT="0" marB="0" anchor="ctr" horzOverflow="overflow">
                    <a:solidFill>
                      <a:schemeClr val="accent6">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bg1"/>
                          </a:solidFill>
                          <a:effectLst/>
                          <a:latin typeface="+mn-lt"/>
                          <a:cs typeface="Times New Roman" pitchFamily="18" charset="0"/>
                        </a:rPr>
                        <a:t>82 738,0</a:t>
                      </a:r>
                    </a:p>
                  </a:txBody>
                  <a:tcPr marL="0" marR="36000" marT="0" marB="0" anchor="ctr" horzOverflow="overflow">
                    <a:solidFill>
                      <a:schemeClr val="accent6">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bg1"/>
                          </a:solidFill>
                          <a:effectLst/>
                          <a:latin typeface="+mn-lt"/>
                          <a:cs typeface="Times New Roman" pitchFamily="18" charset="0"/>
                        </a:rPr>
                        <a:t>69 972,0</a:t>
                      </a:r>
                    </a:p>
                  </a:txBody>
                  <a:tcPr marL="0" marR="36000" marT="0" marB="0" anchor="ctr" horzOverflow="overflow">
                    <a:solidFill>
                      <a:schemeClr val="accent6">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bg1"/>
                          </a:solidFill>
                          <a:effectLst/>
                          <a:latin typeface="+mn-lt"/>
                          <a:cs typeface="Times New Roman" pitchFamily="18" charset="0"/>
                        </a:rPr>
                        <a:t>70 956,0</a:t>
                      </a:r>
                    </a:p>
                  </a:txBody>
                  <a:tcPr marL="0" marR="36000" marT="0" marB="0" anchor="ctr" horzOverflow="overflow">
                    <a:solidFill>
                      <a:schemeClr val="accent6">
                        <a:lumMod val="75000"/>
                      </a:schemeClr>
                    </a:solidFill>
                  </a:tcPr>
                </a:tc>
                <a:tc>
                  <a:txBody>
                    <a:bodyPr/>
                    <a:lstStyle/>
                    <a:p>
                      <a:endParaRPr lang="ru-RU" sz="1000" dirty="0">
                        <a:solidFill>
                          <a:schemeClr val="bg1"/>
                        </a:solidFill>
                        <a:latin typeface="+mn-lt"/>
                      </a:endParaRPr>
                    </a:p>
                  </a:txBody>
                  <a:tcPr>
                    <a:solidFill>
                      <a:schemeClr val="accent6">
                        <a:lumMod val="75000"/>
                      </a:schemeClr>
                    </a:solidFill>
                  </a:tcPr>
                </a:tc>
              </a:tr>
            </a:tbl>
          </a:graphicData>
        </a:graphic>
      </p:graphicFrame>
      <p:pic>
        <p:nvPicPr>
          <p:cNvPr id="3" name="Picture 10" descr="rzhev-gerb-sovr"/>
          <p:cNvPicPr>
            <a:picLocks noChangeAspect="1" noChangeArrowheads="1"/>
          </p:cNvPicPr>
          <p:nvPr/>
        </p:nvPicPr>
        <p:blipFill>
          <a:blip r:embed="rId2">
            <a:lum bright="6000"/>
          </a:blip>
          <a:srcRect/>
          <a:stretch>
            <a:fillRect/>
          </a:stretch>
        </p:blipFill>
        <p:spPr bwMode="auto">
          <a:xfrm>
            <a:off x="642910" y="142852"/>
            <a:ext cx="642942" cy="785818"/>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142852"/>
            <a:ext cx="7286676" cy="571504"/>
          </a:xfrm>
        </p:spPr>
        <p:txBody>
          <a:bodyPr/>
          <a:lstStyle/>
          <a:p>
            <a:pPr algn="ctr"/>
            <a:r>
              <a:rPr lang="ru-RU" sz="1800" dirty="0" smtClean="0"/>
              <a:t>Безвозмездные поступления в бюджет </a:t>
            </a:r>
            <a:br>
              <a:rPr lang="ru-RU" sz="1800" dirty="0" smtClean="0"/>
            </a:br>
            <a:r>
              <a:rPr lang="ru-RU" sz="1800" dirty="0" smtClean="0"/>
              <a:t>города ржева в 2016-2020 годах</a:t>
            </a:r>
            <a:endParaRPr lang="ru-RU" sz="1800" dirty="0"/>
          </a:p>
        </p:txBody>
      </p:sp>
      <p:sp>
        <p:nvSpPr>
          <p:cNvPr id="5" name="TextBox 556042"/>
          <p:cNvSpPr txBox="1">
            <a:spLocks noChangeArrowheads="1"/>
          </p:cNvSpPr>
          <p:nvPr/>
        </p:nvSpPr>
        <p:spPr bwMode="auto">
          <a:xfrm>
            <a:off x="7715272" y="500042"/>
            <a:ext cx="1285884" cy="338554"/>
          </a:xfrm>
          <a:prstGeom prst="rect">
            <a:avLst/>
          </a:prstGeom>
          <a:noFill/>
          <a:ln w="9525">
            <a:noFill/>
            <a:miter lim="800000"/>
            <a:headEnd/>
            <a:tailEnd/>
          </a:ln>
        </p:spPr>
        <p:txBody>
          <a:bodyPr wrap="square">
            <a:spAutoFit/>
          </a:bodyPr>
          <a:lstStyle/>
          <a:p>
            <a:pPr>
              <a:defRPr/>
            </a:pPr>
            <a:r>
              <a:rPr lang="ru-RU" sz="1600" dirty="0"/>
              <a:t>(тыс. руб.)</a:t>
            </a:r>
          </a:p>
        </p:txBody>
      </p:sp>
      <p:graphicFrame>
        <p:nvGraphicFramePr>
          <p:cNvPr id="6" name="Group 141"/>
          <p:cNvGraphicFramePr>
            <a:graphicFrameLocks noGrp="1"/>
          </p:cNvGraphicFramePr>
          <p:nvPr/>
        </p:nvGraphicFramePr>
        <p:xfrm>
          <a:off x="428596" y="857232"/>
          <a:ext cx="8536018" cy="5395649"/>
        </p:xfrm>
        <a:graphic>
          <a:graphicData uri="http://schemas.openxmlformats.org/drawingml/2006/table">
            <a:tbl>
              <a:tblPr/>
              <a:tblGrid>
                <a:gridCol w="413381"/>
                <a:gridCol w="3587147"/>
                <a:gridCol w="857256"/>
                <a:gridCol w="1071570"/>
                <a:gridCol w="857256"/>
                <a:gridCol w="857256"/>
                <a:gridCol w="892152"/>
              </a:tblGrid>
              <a:tr h="7207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lumMod val="95000"/>
                              <a:lumOff val="5000"/>
                            </a:schemeClr>
                          </a:solidFill>
                          <a:effectLst/>
                          <a:latin typeface="+mn-lt"/>
                          <a:cs typeface="Arial" charset="0"/>
                        </a:rPr>
                        <a:t>№</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lumMod val="95000"/>
                              <a:lumOff val="5000"/>
                            </a:schemeClr>
                          </a:solidFill>
                          <a:effectLst/>
                          <a:latin typeface="+mn-lt"/>
                          <a:cs typeface="Arial" charset="0"/>
                        </a:rPr>
                        <a:t>Безвозмездные поступления</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lumMod val="95000"/>
                              <a:lumOff val="5000"/>
                            </a:schemeClr>
                          </a:solidFill>
                          <a:effectLst/>
                          <a:latin typeface="+mn-lt"/>
                          <a:cs typeface="Arial" charset="0"/>
                        </a:rPr>
                        <a:t>Факт</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lumMod val="95000"/>
                              <a:lumOff val="5000"/>
                            </a:schemeClr>
                          </a:solidFill>
                          <a:effectLst/>
                          <a:latin typeface="+mn-lt"/>
                          <a:cs typeface="Arial" charset="0"/>
                        </a:rPr>
                        <a:t>2016 год</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lumMod val="95000"/>
                              <a:lumOff val="5000"/>
                            </a:schemeClr>
                          </a:solidFill>
                          <a:effectLst/>
                          <a:latin typeface="+mn-lt"/>
                          <a:cs typeface="Arial" charset="0"/>
                        </a:rPr>
                        <a:t>Назначения по бюджету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0" i="1" u="none" strike="noStrike" cap="none" normalizeH="0" baseline="0" dirty="0" smtClean="0">
                          <a:ln>
                            <a:noFill/>
                          </a:ln>
                          <a:solidFill>
                            <a:schemeClr val="tx1">
                              <a:lumMod val="95000"/>
                              <a:lumOff val="5000"/>
                            </a:schemeClr>
                          </a:solidFill>
                          <a:effectLst/>
                          <a:latin typeface="+mn-lt"/>
                          <a:cs typeface="Arial" charset="0"/>
                        </a:rPr>
                        <a:t>(в ред. от 09.10.17)</a:t>
                      </a:r>
                      <a:r>
                        <a:rPr kumimoji="0" lang="ru-RU" sz="1000" b="1" i="0" u="none" strike="noStrike" cap="none" normalizeH="0" baseline="0" dirty="0" smtClean="0">
                          <a:ln>
                            <a:noFill/>
                          </a:ln>
                          <a:solidFill>
                            <a:schemeClr val="tx1">
                              <a:lumMod val="95000"/>
                              <a:lumOff val="5000"/>
                            </a:schemeClr>
                          </a:solidFill>
                          <a:effectLst/>
                          <a:latin typeface="+mn-lt"/>
                          <a:cs typeface="Arial"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lumMod val="95000"/>
                              <a:lumOff val="5000"/>
                            </a:schemeClr>
                          </a:solidFill>
                          <a:effectLst/>
                          <a:latin typeface="+mn-lt"/>
                          <a:cs typeface="Arial" charset="0"/>
                        </a:rPr>
                        <a:t>на 2017 год</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lumMod val="95000"/>
                              <a:lumOff val="5000"/>
                            </a:schemeClr>
                          </a:solidFill>
                          <a:effectLst/>
                          <a:latin typeface="+mn-lt"/>
                          <a:cs typeface="Arial" charset="0"/>
                        </a:rPr>
                        <a:t>Прогноз</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lumMod val="95000"/>
                              <a:lumOff val="5000"/>
                            </a:schemeClr>
                          </a:solidFill>
                          <a:effectLst/>
                          <a:latin typeface="+mn-lt"/>
                          <a:cs typeface="Arial" charset="0"/>
                        </a:rPr>
                        <a:t>на 2018 год</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lumMod val="95000"/>
                              <a:lumOff val="5000"/>
                            </a:schemeClr>
                          </a:solidFill>
                          <a:effectLst/>
                          <a:latin typeface="+mn-lt"/>
                          <a:cs typeface="Arial" charset="0"/>
                        </a:rPr>
                        <a:t>Прогноз</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lumMod val="95000"/>
                              <a:lumOff val="5000"/>
                            </a:schemeClr>
                          </a:solidFill>
                          <a:effectLst/>
                          <a:latin typeface="+mn-lt"/>
                          <a:cs typeface="Arial" charset="0"/>
                        </a:rPr>
                        <a:t>на 2019 год</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lumMod val="95000"/>
                              <a:lumOff val="5000"/>
                            </a:schemeClr>
                          </a:solidFill>
                          <a:effectLst/>
                          <a:latin typeface="+mn-lt"/>
                          <a:cs typeface="Arial" charset="0"/>
                        </a:rPr>
                        <a:t>Прогноз</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lumMod val="95000"/>
                              <a:lumOff val="5000"/>
                            </a:schemeClr>
                          </a:solidFill>
                          <a:effectLst/>
                          <a:latin typeface="+mn-lt"/>
                          <a:cs typeface="Arial" charset="0"/>
                        </a:rPr>
                        <a:t>на 2020 год</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r>
              <a:tr h="512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rgbClr val="2E1700"/>
                          </a:solidFill>
                          <a:effectLst/>
                          <a:latin typeface="+mn-lt"/>
                          <a:cs typeface="Arial" charset="0"/>
                        </a:rPr>
                        <a:t>1</a:t>
                      </a:r>
                    </a:p>
                  </a:txBody>
                  <a:tcPr marL="90000" marR="90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2E1700"/>
                          </a:solidFill>
                          <a:effectLst/>
                          <a:latin typeface="+mn-lt"/>
                          <a:cs typeface="Arial" charset="0"/>
                        </a:rPr>
                        <a:t>Межбюджетные трансферты (МБТ)</a:t>
                      </a:r>
                      <a:r>
                        <a:rPr kumimoji="0" lang="ru-RU" sz="1000" b="0" i="0" u="none" strike="noStrike" cap="none" normalizeH="0" baseline="0" dirty="0" smtClean="0">
                          <a:ln>
                            <a:noFill/>
                          </a:ln>
                          <a:solidFill>
                            <a:srgbClr val="2E1700"/>
                          </a:solidFill>
                          <a:effectLst/>
                          <a:latin typeface="+mn-lt"/>
                          <a:cs typeface="Arial" charset="0"/>
                        </a:rPr>
                        <a:t> — безвозмездные поступления от других бюджетов бюджетной системы Российской Федерации</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669 833,5</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585 129,2</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391 334,1</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389 051,7</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385 130,0</a:t>
                      </a:r>
                    </a:p>
                  </a:txBody>
                  <a:tcPr marL="90000" marR="90000"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r>
              <a:tr h="185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2E1700"/>
                          </a:solidFill>
                          <a:effectLst/>
                          <a:latin typeface="+mn-lt"/>
                          <a:cs typeface="Arial" charset="0"/>
                        </a:rPr>
                        <a:t>1.1</a:t>
                      </a:r>
                    </a:p>
                  </a:txBody>
                  <a:tcPr marL="90000" marR="90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rgbClr val="2E1700"/>
                          </a:solidFill>
                          <a:effectLst/>
                          <a:latin typeface="+mn-lt"/>
                          <a:cs typeface="Arial" charset="0"/>
                        </a:rPr>
                        <a:t>Дотации</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76 602,0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9 758,0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2E1700"/>
                          </a:solidFill>
                          <a:effectLst/>
                          <a:latin typeface="+mn-lt"/>
                          <a:cs typeface="Arial" charset="0"/>
                        </a:rPr>
                        <a:t>1.2</a:t>
                      </a:r>
                    </a:p>
                  </a:txBody>
                  <a:tcPr marL="90000" marR="90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rgbClr val="2E1700"/>
                          </a:solidFill>
                          <a:effectLst/>
                          <a:latin typeface="+mn-lt"/>
                          <a:cs typeface="Arial" charset="0"/>
                        </a:rPr>
                        <a:t>Субсидии</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47 220,5</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188 634,6</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2E1700"/>
                          </a:solidFill>
                          <a:effectLst/>
                          <a:latin typeface="+mn-lt"/>
                          <a:cs typeface="Arial" charset="0"/>
                        </a:rPr>
                        <a:t>1.3</a:t>
                      </a:r>
                    </a:p>
                  </a:txBody>
                  <a:tcPr marL="90000" marR="90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rgbClr val="2E1700"/>
                          </a:solidFill>
                          <a:effectLst/>
                          <a:latin typeface="+mn-lt"/>
                          <a:cs typeface="Arial" charset="0"/>
                        </a:rPr>
                        <a:t>Субвенции</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362 476,8</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383 838,9</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391 334,1</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389 051,7</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385 130,0</a:t>
                      </a:r>
                    </a:p>
                  </a:txBody>
                  <a:tcPr marL="90000" marR="90000"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2E1700"/>
                          </a:solidFill>
                          <a:effectLst/>
                          <a:latin typeface="+mn-lt"/>
                          <a:cs typeface="Arial" charset="0"/>
                        </a:rPr>
                        <a:t>1.4</a:t>
                      </a:r>
                    </a:p>
                  </a:txBody>
                  <a:tcPr marL="90000" marR="90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rgbClr val="2E1700"/>
                          </a:solidFill>
                          <a:effectLst/>
                          <a:latin typeface="+mn-lt"/>
                          <a:cs typeface="Arial" charset="0"/>
                        </a:rPr>
                        <a:t>Иные межбюджетные трансферты</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183 534,2</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2 897,7</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1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rgbClr val="2E1700"/>
                          </a:solidFill>
                          <a:effectLst/>
                          <a:latin typeface="+mn-lt"/>
                          <a:cs typeface="Arial" charset="0"/>
                        </a:rPr>
                        <a:t>2</a:t>
                      </a:r>
                    </a:p>
                  </a:txBody>
                  <a:tcPr marL="90000" marR="90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2E1700"/>
                          </a:solidFill>
                          <a:effectLst/>
                          <a:latin typeface="+mn-lt"/>
                          <a:cs typeface="Arial" charset="0"/>
                        </a:rPr>
                        <a:t>Безвозмездные поступления получателям средств бюджетов</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2 049,8</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2 752,5</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1 550,0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1 550,0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1 550,0</a:t>
                      </a:r>
                    </a:p>
                  </a:txBody>
                  <a:tcPr marL="90000" marR="90000"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r>
              <a:tr h="206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2E1700"/>
                          </a:solidFill>
                          <a:effectLst/>
                          <a:latin typeface="+mn-lt"/>
                          <a:cs typeface="Arial" charset="0"/>
                        </a:rPr>
                        <a:t>2.1</a:t>
                      </a:r>
                    </a:p>
                  </a:txBody>
                  <a:tcPr marL="90000" marR="90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rgbClr val="2E1700"/>
                          </a:solidFill>
                          <a:effectLst/>
                          <a:latin typeface="+mn-lt"/>
                          <a:cs typeface="Arial" charset="0"/>
                        </a:rPr>
                        <a:t>Гранты от негосударственных организаций</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939,8</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939,7</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2E1700"/>
                          </a:solidFill>
                          <a:effectLst/>
                          <a:latin typeface="+mn-lt"/>
                          <a:cs typeface="Arial" charset="0"/>
                        </a:rPr>
                        <a:t>2.2</a:t>
                      </a:r>
                    </a:p>
                  </a:txBody>
                  <a:tcPr marL="90000" marR="90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rgbClr val="2E1700"/>
                          </a:solidFill>
                          <a:effectLst/>
                          <a:latin typeface="+mn-lt"/>
                          <a:cs typeface="Arial" charset="0"/>
                        </a:rPr>
                        <a:t>Денежные пожертвования от негосударственных организаций</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414,8</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900,0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1 000,0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1 000,0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1 000,0</a:t>
                      </a:r>
                    </a:p>
                  </a:txBody>
                  <a:tcPr marL="90000" marR="90000"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2E1700"/>
                          </a:solidFill>
                          <a:effectLst/>
                          <a:latin typeface="+mn-lt"/>
                          <a:cs typeface="Arial" charset="0"/>
                        </a:rPr>
                        <a:t>2.3</a:t>
                      </a:r>
                    </a:p>
                  </a:txBody>
                  <a:tcPr marL="90000" marR="90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rgbClr val="2E1700"/>
                          </a:solidFill>
                          <a:effectLst/>
                          <a:latin typeface="+mn-lt"/>
                          <a:cs typeface="Arial" charset="0"/>
                        </a:rPr>
                        <a:t>Денежные пожертвования от физических лиц</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695,2</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723,0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550,0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550,0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550,0</a:t>
                      </a:r>
                    </a:p>
                  </a:txBody>
                  <a:tcPr marL="90000" marR="90000"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r>
              <a:tr h="406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2E1700"/>
                          </a:solidFill>
                          <a:effectLst/>
                          <a:latin typeface="+mn-lt"/>
                          <a:cs typeface="Arial" charset="0"/>
                        </a:rPr>
                        <a:t>2.4</a:t>
                      </a:r>
                    </a:p>
                  </a:txBody>
                  <a:tcPr marL="90000" marR="90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rgbClr val="2E1700"/>
                          </a:solidFill>
                          <a:effectLst/>
                          <a:latin typeface="+mn-lt"/>
                          <a:cs typeface="Arial" charset="0"/>
                        </a:rPr>
                        <a:t>Прочие безвозмездные поступления от физических лиц на реализацию программ по поддержке местных инициатив</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189,8</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alpha val="50000"/>
                      </a:schemeClr>
                    </a:solidFill>
                  </a:tcPr>
                </a:tc>
              </a:tr>
              <a:tr h="2499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rgbClr val="2E1700"/>
                          </a:solidFill>
                          <a:effectLst/>
                          <a:latin typeface="+mn-lt"/>
                          <a:cs typeface="Arial" charset="0"/>
                        </a:rPr>
                        <a:t>3</a:t>
                      </a:r>
                    </a:p>
                  </a:txBody>
                  <a:tcPr marL="90000" marR="90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2E1700"/>
                          </a:solidFill>
                          <a:effectLst/>
                          <a:latin typeface="+mn-lt"/>
                          <a:cs typeface="Arial" charset="0"/>
                        </a:rPr>
                        <a:t>Доходы от возврата бюджетными учреждениями остатков субсидий прошлых лет</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0,7</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r>
              <a:tr h="48647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rgbClr val="2E1700"/>
                          </a:solidFill>
                          <a:effectLst/>
                          <a:latin typeface="+mn-lt"/>
                          <a:cs typeface="Arial" charset="0"/>
                        </a:rPr>
                        <a:t>4</a:t>
                      </a:r>
                    </a:p>
                  </a:txBody>
                  <a:tcPr marL="90000" marR="90000" marT="36000" marB="360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2E1700"/>
                          </a:solidFill>
                          <a:effectLst/>
                          <a:latin typeface="+mn-lt"/>
                          <a:cs typeface="Arial" charset="0"/>
                        </a:rPr>
                        <a:t>Возврат остатков субсидий, субвенций и иных МБТ, имеющих целевое назначение, прошлых лет</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-12 343,1</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rgbClr val="2E1700"/>
                          </a:solidFill>
                          <a:effectLst/>
                          <a:latin typeface="+mn-lt"/>
                          <a:cs typeface="Arial" charset="0"/>
                        </a:rPr>
                        <a:t>0,0</a:t>
                      </a:r>
                    </a:p>
                  </a:txBody>
                  <a:tcPr marL="90000" marR="90000" marT="36000" marB="360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1A3">
                        <a:alpha val="50195"/>
                      </a:srgbClr>
                    </a:solidFill>
                  </a:tcPr>
                </a:tc>
              </a:tr>
              <a:tr h="1743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lumMod val="95000"/>
                            <a:lumOff val="5000"/>
                          </a:schemeClr>
                        </a:solidFill>
                        <a:effectLst/>
                        <a:latin typeface="+mn-lt"/>
                        <a:cs typeface="Arial" charset="0"/>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lumMod val="95000"/>
                              <a:lumOff val="5000"/>
                            </a:schemeClr>
                          </a:solidFill>
                          <a:effectLst/>
                          <a:latin typeface="+mn-lt"/>
                          <a:cs typeface="Arial" charset="0"/>
                        </a:rPr>
                        <a:t>Итого безвозмездные поступления</a:t>
                      </a:r>
                    </a:p>
                  </a:txBody>
                  <a:tcPr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lumMod val="95000"/>
                              <a:lumOff val="5000"/>
                            </a:schemeClr>
                          </a:solidFill>
                          <a:effectLst/>
                          <a:latin typeface="+mn-lt"/>
                          <a:cs typeface="Arial" charset="0"/>
                        </a:rPr>
                        <a:t>659 540,9</a:t>
                      </a:r>
                    </a:p>
                  </a:txBody>
                  <a:tcPr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lumMod val="95000"/>
                              <a:lumOff val="5000"/>
                            </a:schemeClr>
                          </a:solidFill>
                          <a:effectLst/>
                          <a:latin typeface="+mn-lt"/>
                          <a:cs typeface="Arial" charset="0"/>
                        </a:rPr>
                        <a:t>587 881,7</a:t>
                      </a:r>
                    </a:p>
                  </a:txBody>
                  <a:tcPr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lumMod val="95000"/>
                              <a:lumOff val="5000"/>
                            </a:schemeClr>
                          </a:solidFill>
                          <a:effectLst/>
                          <a:latin typeface="+mn-lt"/>
                          <a:cs typeface="Arial" charset="0"/>
                        </a:rPr>
                        <a:t>392 884,1</a:t>
                      </a:r>
                    </a:p>
                  </a:txBody>
                  <a:tcPr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lumMod val="95000"/>
                              <a:lumOff val="5000"/>
                            </a:schemeClr>
                          </a:solidFill>
                          <a:effectLst/>
                          <a:latin typeface="+mn-lt"/>
                          <a:cs typeface="Arial" charset="0"/>
                        </a:rPr>
                        <a:t>390 601,7</a:t>
                      </a:r>
                    </a:p>
                  </a:txBody>
                  <a:tcPr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lumMod val="95000"/>
                              <a:lumOff val="5000"/>
                            </a:schemeClr>
                          </a:solidFill>
                          <a:effectLst/>
                          <a:latin typeface="+mn-lt"/>
                          <a:cs typeface="Arial" charset="0"/>
                        </a:rPr>
                        <a:t>386 680,0</a:t>
                      </a:r>
                    </a:p>
                  </a:txBody>
                  <a:tcPr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r>
            </a:tbl>
          </a:graphicData>
        </a:graphic>
      </p:graphicFrame>
      <p:sp>
        <p:nvSpPr>
          <p:cNvPr id="7" name="TextBox 18"/>
          <p:cNvSpPr txBox="1">
            <a:spLocks noChangeArrowheads="1"/>
          </p:cNvSpPr>
          <p:nvPr/>
        </p:nvSpPr>
        <p:spPr bwMode="auto">
          <a:xfrm>
            <a:off x="714348" y="6357958"/>
            <a:ext cx="8001056" cy="461665"/>
          </a:xfrm>
          <a:prstGeom prst="rect">
            <a:avLst/>
          </a:prstGeom>
          <a:noFill/>
          <a:ln w="6350">
            <a:noFill/>
            <a:miter lim="800000"/>
            <a:headEnd/>
            <a:tailEnd/>
          </a:ln>
        </p:spPr>
        <p:txBody>
          <a:bodyPr wrap="square">
            <a:spAutoFit/>
          </a:bodyPr>
          <a:lstStyle/>
          <a:p>
            <a:pPr algn="ctr" defTabSz="914400"/>
            <a:r>
              <a:rPr lang="ru-RU" sz="1200" dirty="0">
                <a:solidFill>
                  <a:srgbClr val="261300"/>
                </a:solidFill>
                <a:latin typeface="+mj-lt"/>
              </a:rPr>
              <a:t>Доведение плановых назначений по субсидиям и иным межбюджетным трансфертам осуществляется </a:t>
            </a:r>
            <a:r>
              <a:rPr lang="ru-RU" sz="1200" dirty="0" smtClean="0">
                <a:solidFill>
                  <a:srgbClr val="261300"/>
                </a:solidFill>
                <a:latin typeface="+mj-lt"/>
              </a:rPr>
              <a:t>Министерством </a:t>
            </a:r>
            <a:r>
              <a:rPr lang="ru-RU" sz="1200" dirty="0">
                <a:solidFill>
                  <a:srgbClr val="261300"/>
                </a:solidFill>
                <a:latin typeface="+mj-lt"/>
              </a:rPr>
              <a:t>финансов Тверской области после их утверждения законом об областном бюджете </a:t>
            </a:r>
          </a:p>
        </p:txBody>
      </p:sp>
      <p:pic>
        <p:nvPicPr>
          <p:cNvPr id="3" name="Picture 10" descr="rzhev-gerb-sovr"/>
          <p:cNvPicPr>
            <a:picLocks noChangeAspect="1" noChangeArrowheads="1"/>
          </p:cNvPicPr>
          <p:nvPr/>
        </p:nvPicPr>
        <p:blipFill>
          <a:blip r:embed="rId2">
            <a:lum bright="6000"/>
          </a:blip>
          <a:srcRect/>
          <a:stretch>
            <a:fillRect/>
          </a:stretch>
        </p:blipFill>
        <p:spPr bwMode="auto">
          <a:xfrm>
            <a:off x="642910" y="142852"/>
            <a:ext cx="714380" cy="857256"/>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142852"/>
            <a:ext cx="6500858" cy="642942"/>
          </a:xfrm>
        </p:spPr>
        <p:txBody>
          <a:bodyPr/>
          <a:lstStyle/>
          <a:p>
            <a:pPr algn="ctr"/>
            <a:r>
              <a:rPr lang="ru-RU" sz="2000" dirty="0" smtClean="0"/>
              <a:t>Структура Доходов </a:t>
            </a:r>
            <a:br>
              <a:rPr lang="ru-RU" sz="2000" dirty="0" smtClean="0"/>
            </a:br>
            <a:r>
              <a:rPr lang="ru-RU" sz="2000" dirty="0" smtClean="0"/>
              <a:t>бюджета города ржева на 2018 год</a:t>
            </a:r>
            <a:endParaRPr lang="ru-RU" sz="2000" dirty="0"/>
          </a:p>
        </p:txBody>
      </p:sp>
      <p:pic>
        <p:nvPicPr>
          <p:cNvPr id="3" name="Picture 10" descr="rzhev-gerb-sovr"/>
          <p:cNvPicPr>
            <a:picLocks noChangeAspect="1" noChangeArrowheads="1"/>
          </p:cNvPicPr>
          <p:nvPr/>
        </p:nvPicPr>
        <p:blipFill>
          <a:blip r:embed="rId2">
            <a:lum bright="6000"/>
          </a:blip>
          <a:srcRect/>
          <a:stretch>
            <a:fillRect/>
          </a:stretch>
        </p:blipFill>
        <p:spPr bwMode="auto">
          <a:xfrm>
            <a:off x="642910" y="142852"/>
            <a:ext cx="714379" cy="857256"/>
          </a:xfrm>
          <a:prstGeom prst="rect">
            <a:avLst/>
          </a:prstGeom>
          <a:noFill/>
          <a:ln w="9525">
            <a:noFill/>
            <a:miter lim="800000"/>
            <a:headEnd/>
            <a:tailEnd/>
          </a:ln>
        </p:spPr>
      </p:pic>
      <p:sp>
        <p:nvSpPr>
          <p:cNvPr id="5" name="TextBox 556042"/>
          <p:cNvSpPr txBox="1">
            <a:spLocks noChangeArrowheads="1"/>
          </p:cNvSpPr>
          <p:nvPr/>
        </p:nvSpPr>
        <p:spPr bwMode="auto">
          <a:xfrm>
            <a:off x="7500958" y="1214422"/>
            <a:ext cx="1285884" cy="338554"/>
          </a:xfrm>
          <a:prstGeom prst="rect">
            <a:avLst/>
          </a:prstGeom>
          <a:noFill/>
          <a:ln w="9525">
            <a:noFill/>
            <a:miter lim="800000"/>
            <a:headEnd/>
            <a:tailEnd/>
          </a:ln>
        </p:spPr>
        <p:txBody>
          <a:bodyPr wrap="square">
            <a:spAutoFit/>
          </a:bodyPr>
          <a:lstStyle/>
          <a:p>
            <a:pPr>
              <a:defRPr/>
            </a:pPr>
            <a:r>
              <a:rPr lang="ru-RU" sz="1600" dirty="0"/>
              <a:t>(тыс. руб.)</a:t>
            </a:r>
          </a:p>
        </p:txBody>
      </p:sp>
      <p:graphicFrame>
        <p:nvGraphicFramePr>
          <p:cNvPr id="7" name="Диаграмма 6"/>
          <p:cNvGraphicFramePr/>
          <p:nvPr/>
        </p:nvGraphicFramePr>
        <p:xfrm>
          <a:off x="428596" y="1071546"/>
          <a:ext cx="8501122" cy="55721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214290"/>
            <a:ext cx="7358114" cy="714380"/>
          </a:xfrm>
        </p:spPr>
        <p:txBody>
          <a:bodyPr/>
          <a:lstStyle/>
          <a:p>
            <a:pPr algn="ctr"/>
            <a:r>
              <a:rPr lang="ru-RU" sz="1800" dirty="0" smtClean="0"/>
              <a:t>Структура налоговых и неналоговых Доходов </a:t>
            </a:r>
            <a:br>
              <a:rPr lang="ru-RU" sz="1800" dirty="0" smtClean="0"/>
            </a:br>
            <a:r>
              <a:rPr lang="ru-RU" sz="1800" dirty="0" smtClean="0"/>
              <a:t>бюджета города ржева на 2018 год</a:t>
            </a:r>
            <a:endParaRPr lang="ru-RU" sz="1800" dirty="0"/>
          </a:p>
        </p:txBody>
      </p:sp>
      <p:pic>
        <p:nvPicPr>
          <p:cNvPr id="3" name="Picture 10" descr="rzhev-gerb-sovr"/>
          <p:cNvPicPr>
            <a:picLocks noChangeAspect="1" noChangeArrowheads="1"/>
          </p:cNvPicPr>
          <p:nvPr/>
        </p:nvPicPr>
        <p:blipFill>
          <a:blip r:embed="rId2">
            <a:lum bright="6000"/>
          </a:blip>
          <a:srcRect/>
          <a:stretch>
            <a:fillRect/>
          </a:stretch>
        </p:blipFill>
        <p:spPr bwMode="auto">
          <a:xfrm>
            <a:off x="642910" y="142852"/>
            <a:ext cx="714379" cy="857256"/>
          </a:xfrm>
          <a:prstGeom prst="rect">
            <a:avLst/>
          </a:prstGeom>
          <a:noFill/>
          <a:ln w="9525">
            <a:noFill/>
            <a:miter lim="800000"/>
            <a:headEnd/>
            <a:tailEnd/>
          </a:ln>
        </p:spPr>
      </p:pic>
      <p:sp>
        <p:nvSpPr>
          <p:cNvPr id="5" name="TextBox 556042"/>
          <p:cNvSpPr txBox="1">
            <a:spLocks noChangeArrowheads="1"/>
          </p:cNvSpPr>
          <p:nvPr/>
        </p:nvSpPr>
        <p:spPr bwMode="auto">
          <a:xfrm>
            <a:off x="7715272" y="785794"/>
            <a:ext cx="1285884" cy="338554"/>
          </a:xfrm>
          <a:prstGeom prst="rect">
            <a:avLst/>
          </a:prstGeom>
          <a:noFill/>
          <a:ln w="9525">
            <a:noFill/>
            <a:miter lim="800000"/>
            <a:headEnd/>
            <a:tailEnd/>
          </a:ln>
        </p:spPr>
        <p:txBody>
          <a:bodyPr wrap="square">
            <a:spAutoFit/>
          </a:bodyPr>
          <a:lstStyle/>
          <a:p>
            <a:pPr>
              <a:defRPr/>
            </a:pPr>
            <a:r>
              <a:rPr lang="ru-RU" sz="1600" dirty="0"/>
              <a:t>(тыс. руб.)</a:t>
            </a:r>
          </a:p>
        </p:txBody>
      </p:sp>
      <p:graphicFrame>
        <p:nvGraphicFramePr>
          <p:cNvPr id="9" name="Object 2"/>
          <p:cNvGraphicFramePr>
            <a:graphicFrameLocks noChangeAspect="1"/>
          </p:cNvGraphicFramePr>
          <p:nvPr/>
        </p:nvGraphicFramePr>
        <p:xfrm>
          <a:off x="247650" y="928670"/>
          <a:ext cx="8896350" cy="48958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8"/>
          <p:cNvSpPr txBox="1">
            <a:spLocks noChangeArrowheads="1"/>
          </p:cNvSpPr>
          <p:nvPr/>
        </p:nvSpPr>
        <p:spPr bwMode="auto">
          <a:xfrm>
            <a:off x="428596" y="5786454"/>
            <a:ext cx="8572560" cy="738664"/>
          </a:xfrm>
          <a:prstGeom prst="rect">
            <a:avLst/>
          </a:prstGeom>
          <a:noFill/>
          <a:ln w="25400">
            <a:noFill/>
            <a:miter lim="800000"/>
            <a:headEnd/>
            <a:tailEnd/>
          </a:ln>
        </p:spPr>
        <p:txBody>
          <a:bodyPr wrap="square">
            <a:spAutoFit/>
          </a:bodyPr>
          <a:lstStyle/>
          <a:p>
            <a:pPr algn="ctr" defTabSz="914400"/>
            <a:r>
              <a:rPr lang="ru-RU" sz="1050" b="1" dirty="0">
                <a:latin typeface="+mj-lt"/>
              </a:rPr>
              <a:t>Основу поступлений</a:t>
            </a:r>
            <a:r>
              <a:rPr lang="ru-RU" sz="1050" b="1" dirty="0">
                <a:solidFill>
                  <a:srgbClr val="CC0000"/>
                </a:solidFill>
                <a:latin typeface="+mj-lt"/>
              </a:rPr>
              <a:t> </a:t>
            </a:r>
            <a:r>
              <a:rPr lang="ru-RU" sz="1050" b="1" dirty="0">
                <a:solidFill>
                  <a:srgbClr val="000000"/>
                </a:solidFill>
                <a:latin typeface="+mj-lt"/>
              </a:rPr>
              <a:t>налоговых и неналоговых доходов</a:t>
            </a:r>
            <a:r>
              <a:rPr lang="ru-RU" sz="1050" b="1" dirty="0">
                <a:solidFill>
                  <a:srgbClr val="CC0000"/>
                </a:solidFill>
                <a:latin typeface="+mj-lt"/>
              </a:rPr>
              <a:t> </a:t>
            </a:r>
            <a:r>
              <a:rPr lang="ru-RU" sz="1050" b="1" dirty="0" smtClean="0">
                <a:solidFill>
                  <a:srgbClr val="CC0000"/>
                </a:solidFill>
                <a:latin typeface="+mj-lt"/>
              </a:rPr>
              <a:t>87% (441 046 тыс</a:t>
            </a:r>
            <a:r>
              <a:rPr lang="ru-RU" sz="1050" b="1" dirty="0">
                <a:solidFill>
                  <a:srgbClr val="CC0000"/>
                </a:solidFill>
                <a:latin typeface="+mj-lt"/>
              </a:rPr>
              <a:t>. руб.)</a:t>
            </a:r>
            <a:r>
              <a:rPr lang="ru-RU" sz="1050" b="1" dirty="0">
                <a:latin typeface="+mj-lt"/>
              </a:rPr>
              <a:t> </a:t>
            </a:r>
            <a:r>
              <a:rPr lang="ru-RU" sz="1050" b="1" dirty="0" smtClean="0">
                <a:latin typeface="+mj-lt"/>
              </a:rPr>
              <a:t>составят:</a:t>
            </a:r>
            <a:endParaRPr lang="ru-RU" sz="1050" b="1" dirty="0">
              <a:latin typeface="+mj-lt"/>
            </a:endParaRPr>
          </a:p>
          <a:p>
            <a:pPr algn="ctr" defTabSz="914400"/>
            <a:r>
              <a:rPr lang="ru-RU" sz="1050" dirty="0">
                <a:latin typeface="+mj-lt"/>
              </a:rPr>
              <a:t>налог на доходы физических лиц </a:t>
            </a:r>
            <a:r>
              <a:rPr lang="ru-RU" sz="1050" dirty="0" smtClean="0">
                <a:latin typeface="+mj-lt"/>
              </a:rPr>
              <a:t>(55,9%), </a:t>
            </a:r>
            <a:r>
              <a:rPr lang="ru-RU" sz="1050" dirty="0">
                <a:latin typeface="+mj-lt"/>
              </a:rPr>
              <a:t>земельный налог </a:t>
            </a:r>
            <a:r>
              <a:rPr lang="ru-RU" sz="1050" dirty="0" smtClean="0">
                <a:latin typeface="+mj-lt"/>
              </a:rPr>
              <a:t>(15,6%), </a:t>
            </a:r>
            <a:endParaRPr lang="ru-RU" sz="1050" dirty="0">
              <a:latin typeface="+mj-lt"/>
            </a:endParaRPr>
          </a:p>
          <a:p>
            <a:pPr algn="ctr" defTabSz="914400"/>
            <a:r>
              <a:rPr lang="ru-RU" sz="1050" dirty="0">
                <a:latin typeface="+mj-lt"/>
              </a:rPr>
              <a:t>единый налог на вмененный доход для отдельных видов деятельности </a:t>
            </a:r>
            <a:r>
              <a:rPr lang="ru-RU" sz="1050" dirty="0" smtClean="0">
                <a:latin typeface="+mj-lt"/>
              </a:rPr>
              <a:t>(4,8%), </a:t>
            </a:r>
            <a:endParaRPr lang="ru-RU" sz="1050" dirty="0">
              <a:latin typeface="+mj-lt"/>
            </a:endParaRPr>
          </a:p>
          <a:p>
            <a:pPr algn="ctr" defTabSz="914400"/>
            <a:r>
              <a:rPr lang="ru-RU" sz="1050" dirty="0" smtClean="0">
                <a:latin typeface="+mj-lt"/>
              </a:rPr>
              <a:t>доходы </a:t>
            </a:r>
            <a:r>
              <a:rPr lang="ru-RU" sz="1050" dirty="0">
                <a:latin typeface="+mj-lt"/>
              </a:rPr>
              <a:t>от сдачи в </a:t>
            </a:r>
            <a:r>
              <a:rPr lang="ru-RU" sz="1050" dirty="0" smtClean="0">
                <a:latin typeface="+mj-lt"/>
              </a:rPr>
              <a:t>аренду имущества (5,8%) </a:t>
            </a:r>
            <a:r>
              <a:rPr lang="ru-RU" sz="1050" dirty="0">
                <a:latin typeface="+mj-lt"/>
              </a:rPr>
              <a:t>и </a:t>
            </a:r>
            <a:r>
              <a:rPr lang="ru-RU" sz="1050" dirty="0" smtClean="0">
                <a:latin typeface="+mj-lt"/>
              </a:rPr>
              <a:t>земли (4,9%).</a:t>
            </a:r>
            <a:endParaRPr lang="ru-RU" sz="1050" dirty="0">
              <a:latin typeface="+mj-lt"/>
            </a:endParaRPr>
          </a:p>
        </p:txBody>
      </p:sp>
    </p:spTree>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214290"/>
            <a:ext cx="7500990" cy="642942"/>
          </a:xfrm>
        </p:spPr>
        <p:txBody>
          <a:bodyPr/>
          <a:lstStyle/>
          <a:p>
            <a:pPr algn="ctr"/>
            <a:r>
              <a:rPr lang="ru-RU" sz="1800" dirty="0" smtClean="0"/>
              <a:t>динамика налоговых и неналоговых Доходов </a:t>
            </a:r>
            <a:br>
              <a:rPr lang="ru-RU" sz="1800" dirty="0" smtClean="0"/>
            </a:br>
            <a:r>
              <a:rPr lang="ru-RU" sz="1800" dirty="0" smtClean="0"/>
              <a:t>бюджета города за 2015-2020 годы</a:t>
            </a:r>
            <a:endParaRPr lang="ru-RU" sz="1800" dirty="0"/>
          </a:p>
        </p:txBody>
      </p:sp>
      <p:pic>
        <p:nvPicPr>
          <p:cNvPr id="3" name="Picture 10" descr="rzhev-gerb-sovr"/>
          <p:cNvPicPr>
            <a:picLocks noChangeAspect="1" noChangeArrowheads="1"/>
          </p:cNvPicPr>
          <p:nvPr/>
        </p:nvPicPr>
        <p:blipFill>
          <a:blip r:embed="rId2">
            <a:lum bright="6000"/>
          </a:blip>
          <a:srcRect/>
          <a:stretch>
            <a:fillRect/>
          </a:stretch>
        </p:blipFill>
        <p:spPr bwMode="auto">
          <a:xfrm>
            <a:off x="642910" y="142852"/>
            <a:ext cx="714379" cy="857256"/>
          </a:xfrm>
          <a:prstGeom prst="rect">
            <a:avLst/>
          </a:prstGeom>
          <a:noFill/>
          <a:ln w="9525">
            <a:noFill/>
            <a:miter lim="800000"/>
            <a:headEnd/>
            <a:tailEnd/>
          </a:ln>
        </p:spPr>
      </p:pic>
      <p:graphicFrame>
        <p:nvGraphicFramePr>
          <p:cNvPr id="10" name="Диаграмма 9"/>
          <p:cNvGraphicFramePr/>
          <p:nvPr/>
        </p:nvGraphicFramePr>
        <p:xfrm>
          <a:off x="500034" y="1142984"/>
          <a:ext cx="8501122" cy="4929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oup 114"/>
          <p:cNvGraphicFramePr>
            <a:graphicFrameLocks noGrp="1"/>
          </p:cNvGraphicFramePr>
          <p:nvPr/>
        </p:nvGraphicFramePr>
        <p:xfrm>
          <a:off x="428597" y="5357826"/>
          <a:ext cx="5286410" cy="1286446"/>
        </p:xfrm>
        <a:graphic>
          <a:graphicData uri="http://schemas.openxmlformats.org/drawingml/2006/table">
            <a:tbl>
              <a:tblPr/>
              <a:tblGrid>
                <a:gridCol w="879992"/>
                <a:gridCol w="878377"/>
                <a:gridCol w="878377"/>
                <a:gridCol w="952652"/>
                <a:gridCol w="878377"/>
                <a:gridCol w="818635"/>
              </a:tblGrid>
              <a:tr h="285752">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2">
                              <a:lumMod val="50000"/>
                            </a:schemeClr>
                          </a:solidFill>
                          <a:effectLst/>
                          <a:latin typeface="+mj-lt"/>
                          <a:cs typeface="Arial" charset="0"/>
                        </a:rPr>
                        <a:t>НАЛОГОВЫЕ И НЕНАЛОГОВЫЕ ДОХОДЫ (тыс.</a:t>
                      </a:r>
                      <a:r>
                        <a:rPr kumimoji="0" lang="en-US" altLang="ru-RU" sz="1200" b="1" i="0" u="none" strike="noStrike" cap="none" normalizeH="0" baseline="0" dirty="0" smtClean="0">
                          <a:ln>
                            <a:noFill/>
                          </a:ln>
                          <a:solidFill>
                            <a:schemeClr val="tx2">
                              <a:lumMod val="50000"/>
                            </a:schemeClr>
                          </a:solidFill>
                          <a:effectLst/>
                          <a:latin typeface="+mj-lt"/>
                          <a:cs typeface="Arial" charset="0"/>
                        </a:rPr>
                        <a:t> </a:t>
                      </a:r>
                      <a:r>
                        <a:rPr kumimoji="0" lang="ru-RU" altLang="ru-RU" sz="1200" b="1" i="0" u="none" strike="noStrike" cap="none" normalizeH="0" baseline="0" dirty="0" smtClean="0">
                          <a:ln>
                            <a:noFill/>
                          </a:ln>
                          <a:solidFill>
                            <a:schemeClr val="tx2">
                              <a:lumMod val="50000"/>
                            </a:schemeClr>
                          </a:solidFill>
                          <a:effectLst/>
                          <a:latin typeface="+mj-lt"/>
                          <a:cs typeface="Arial" charset="0"/>
                        </a:rPr>
                        <a:t>руб.)</a:t>
                      </a:r>
                      <a:endParaRPr kumimoji="0" lang="ru-RU" sz="2400" b="0" i="0" u="none" strike="noStrike" cap="none" normalizeH="0" baseline="0" dirty="0" smtClean="0">
                        <a:ln>
                          <a:noFill/>
                        </a:ln>
                        <a:solidFill>
                          <a:schemeClr val="tx2">
                            <a:lumMod val="50000"/>
                          </a:schemeClr>
                        </a:solidFill>
                        <a:effectLst/>
                        <a:latin typeface="+mj-lt"/>
                        <a:cs typeface="Arial"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195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050" b="1" i="0" u="none" strike="noStrike" cap="none" normalizeH="0" baseline="0" dirty="0" smtClean="0">
                          <a:ln>
                            <a:noFill/>
                          </a:ln>
                          <a:solidFill>
                            <a:schemeClr val="tx2">
                              <a:lumMod val="50000"/>
                            </a:schemeClr>
                          </a:solidFill>
                          <a:effectLst/>
                          <a:latin typeface="+mj-lt"/>
                          <a:cs typeface="Arial" charset="0"/>
                        </a:rPr>
                        <a:t>2015 год</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050" b="1" i="0" u="none" strike="noStrike" cap="none" normalizeH="0" baseline="0" dirty="0" smtClean="0">
                          <a:ln>
                            <a:noFill/>
                          </a:ln>
                          <a:solidFill>
                            <a:schemeClr val="tx2">
                              <a:lumMod val="50000"/>
                            </a:schemeClr>
                          </a:solidFill>
                          <a:effectLst/>
                          <a:latin typeface="+mj-lt"/>
                          <a:cs typeface="Arial" charset="0"/>
                        </a:rPr>
                        <a:t>факт</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050" b="1" i="0" u="none" strike="noStrike" cap="none" normalizeH="0" baseline="0" dirty="0" smtClean="0">
                          <a:ln>
                            <a:noFill/>
                          </a:ln>
                          <a:solidFill>
                            <a:schemeClr val="tx2">
                              <a:lumMod val="50000"/>
                            </a:schemeClr>
                          </a:solidFill>
                          <a:effectLst/>
                          <a:latin typeface="+mj-lt"/>
                          <a:cs typeface="Arial" charset="0"/>
                        </a:rPr>
                        <a:t>2016 год</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050" b="1" i="0" u="none" strike="noStrike" cap="none" normalizeH="0" baseline="0" dirty="0" smtClean="0">
                          <a:ln>
                            <a:noFill/>
                          </a:ln>
                          <a:solidFill>
                            <a:schemeClr val="tx2">
                              <a:lumMod val="50000"/>
                            </a:schemeClr>
                          </a:solidFill>
                          <a:effectLst/>
                          <a:latin typeface="+mj-lt"/>
                          <a:cs typeface="Arial" charset="0"/>
                        </a:rPr>
                        <a:t>факт</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050" b="1" i="0" u="none" strike="noStrike" cap="none" normalizeH="0" baseline="0" dirty="0" smtClean="0">
                          <a:ln>
                            <a:noFill/>
                          </a:ln>
                          <a:solidFill>
                            <a:schemeClr val="tx2">
                              <a:lumMod val="50000"/>
                            </a:schemeClr>
                          </a:solidFill>
                          <a:effectLst/>
                          <a:latin typeface="+mj-lt"/>
                          <a:cs typeface="Arial" charset="0"/>
                        </a:rPr>
                        <a:t>2017 год</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050" b="1" i="0" u="none" strike="noStrike" cap="none" normalizeH="0" baseline="0" dirty="0" smtClean="0">
                          <a:ln>
                            <a:noFill/>
                          </a:ln>
                          <a:solidFill>
                            <a:schemeClr val="tx2">
                              <a:lumMod val="50000"/>
                            </a:schemeClr>
                          </a:solidFill>
                          <a:effectLst/>
                          <a:latin typeface="+mj-lt"/>
                          <a:cs typeface="Arial" charset="0"/>
                        </a:rPr>
                        <a:t>уточнено</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050" b="1" i="0" u="none" strike="noStrike" cap="none" normalizeH="0" baseline="0" dirty="0" smtClean="0">
                          <a:ln>
                            <a:noFill/>
                          </a:ln>
                          <a:solidFill>
                            <a:schemeClr val="tx2">
                              <a:lumMod val="50000"/>
                            </a:schemeClr>
                          </a:solidFill>
                          <a:effectLst/>
                          <a:latin typeface="+mj-lt"/>
                          <a:cs typeface="Arial" charset="0"/>
                        </a:rPr>
                        <a:t>2018 год</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050" b="1" i="0" u="none" strike="noStrike" cap="none" normalizeH="0" baseline="0" dirty="0" smtClean="0">
                          <a:ln>
                            <a:noFill/>
                          </a:ln>
                          <a:solidFill>
                            <a:schemeClr val="tx2">
                              <a:lumMod val="50000"/>
                            </a:schemeClr>
                          </a:solidFill>
                          <a:effectLst/>
                          <a:latin typeface="+mj-lt"/>
                          <a:cs typeface="Arial" charset="0"/>
                        </a:rPr>
                        <a:t>прогноз</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050" b="1" i="0" u="none" strike="noStrike" cap="none" normalizeH="0" baseline="0" dirty="0" smtClean="0">
                          <a:ln>
                            <a:noFill/>
                          </a:ln>
                          <a:solidFill>
                            <a:schemeClr val="tx2">
                              <a:lumMod val="50000"/>
                            </a:schemeClr>
                          </a:solidFill>
                          <a:effectLst/>
                          <a:latin typeface="+mj-lt"/>
                          <a:cs typeface="Arial" charset="0"/>
                        </a:rPr>
                        <a:t>2019 год</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050" b="1" i="0" u="none" strike="noStrike" cap="none" normalizeH="0" baseline="0" dirty="0" smtClean="0">
                          <a:ln>
                            <a:noFill/>
                          </a:ln>
                          <a:solidFill>
                            <a:schemeClr val="tx2">
                              <a:lumMod val="50000"/>
                            </a:schemeClr>
                          </a:solidFill>
                          <a:effectLst/>
                          <a:latin typeface="+mj-lt"/>
                          <a:cs typeface="Arial" charset="0"/>
                        </a:rPr>
                        <a:t>прогноз</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050" b="1" i="0" u="none" strike="noStrike" cap="none" normalizeH="0" baseline="0" dirty="0" smtClean="0">
                          <a:ln>
                            <a:noFill/>
                          </a:ln>
                          <a:solidFill>
                            <a:schemeClr val="tx2">
                              <a:lumMod val="50000"/>
                            </a:schemeClr>
                          </a:solidFill>
                          <a:effectLst/>
                          <a:latin typeface="+mj-lt"/>
                          <a:cs typeface="Arial" charset="0"/>
                        </a:rPr>
                        <a:t>2020 год</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050" b="1" i="0" u="none" strike="noStrike" cap="none" normalizeH="0" baseline="0" dirty="0" smtClean="0">
                          <a:ln>
                            <a:noFill/>
                          </a:ln>
                          <a:solidFill>
                            <a:schemeClr val="tx2">
                              <a:lumMod val="50000"/>
                            </a:schemeClr>
                          </a:solidFill>
                          <a:effectLst/>
                          <a:latin typeface="+mj-lt"/>
                          <a:cs typeface="Arial" charset="0"/>
                        </a:rPr>
                        <a:t>прогноз</a:t>
                      </a: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3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1" i="0" u="none" strike="noStrike" cap="none" normalizeH="0" baseline="0" dirty="0" smtClean="0">
                          <a:ln>
                            <a:noFill/>
                          </a:ln>
                          <a:solidFill>
                            <a:schemeClr val="tx2">
                              <a:lumMod val="50000"/>
                            </a:schemeClr>
                          </a:solidFill>
                          <a:effectLst/>
                          <a:latin typeface="+mj-lt"/>
                          <a:cs typeface="Arial" charset="0"/>
                        </a:rPr>
                        <a:t>370 190,3</a:t>
                      </a:r>
                    </a:p>
                  </a:txBody>
                  <a:tcPr marL="0" marR="0" marT="0" marB="3600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1" i="0" u="none" strike="noStrike" cap="none" normalizeH="0" baseline="0" dirty="0" smtClean="0">
                          <a:ln>
                            <a:noFill/>
                          </a:ln>
                          <a:solidFill>
                            <a:schemeClr val="tx2">
                              <a:lumMod val="50000"/>
                            </a:schemeClr>
                          </a:solidFill>
                          <a:effectLst/>
                          <a:latin typeface="+mj-lt"/>
                          <a:cs typeface="Arial" charset="0"/>
                        </a:rPr>
                        <a:t>376 995,7</a:t>
                      </a:r>
                    </a:p>
                  </a:txBody>
                  <a:tcPr marL="0" marR="0" marT="0" marB="3600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1" i="0" u="none" strike="noStrike" cap="none" normalizeH="0" baseline="0" dirty="0" smtClean="0">
                          <a:ln>
                            <a:noFill/>
                          </a:ln>
                          <a:solidFill>
                            <a:schemeClr val="tx2">
                              <a:lumMod val="50000"/>
                            </a:schemeClr>
                          </a:solidFill>
                          <a:effectLst/>
                          <a:latin typeface="+mj-lt"/>
                          <a:cs typeface="Arial" charset="0"/>
                        </a:rPr>
                        <a:t>477 266,3</a:t>
                      </a:r>
                    </a:p>
                  </a:txBody>
                  <a:tcPr marL="0" marR="0" marT="0" marB="3600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1" i="0" u="none" strike="noStrike" cap="none" normalizeH="0" baseline="0" dirty="0" smtClean="0">
                          <a:ln>
                            <a:noFill/>
                          </a:ln>
                          <a:solidFill>
                            <a:schemeClr val="tx2">
                              <a:lumMod val="50000"/>
                            </a:schemeClr>
                          </a:solidFill>
                          <a:effectLst/>
                          <a:latin typeface="+mj-lt"/>
                          <a:cs typeface="Arial" charset="0"/>
                        </a:rPr>
                        <a:t>472 645,5</a:t>
                      </a:r>
                    </a:p>
                  </a:txBody>
                  <a:tcPr marL="0" marR="0" marT="0" marB="3600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1" i="0" u="none" strike="noStrike" cap="none" normalizeH="0" baseline="0" dirty="0" smtClean="0">
                          <a:ln>
                            <a:noFill/>
                          </a:ln>
                          <a:solidFill>
                            <a:schemeClr val="tx2">
                              <a:lumMod val="50000"/>
                            </a:schemeClr>
                          </a:solidFill>
                          <a:effectLst/>
                          <a:latin typeface="+mj-lt"/>
                          <a:cs typeface="Arial" charset="0"/>
                        </a:rPr>
                        <a:t>450 018,0</a:t>
                      </a:r>
                    </a:p>
                  </a:txBody>
                  <a:tcPr marL="0" marR="0" marT="0" marB="3600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1" i="0" u="none" strike="noStrike" cap="none" normalizeH="0" baseline="0" dirty="0" smtClean="0">
                          <a:ln>
                            <a:noFill/>
                          </a:ln>
                          <a:solidFill>
                            <a:schemeClr val="tx2">
                              <a:lumMod val="50000"/>
                            </a:schemeClr>
                          </a:solidFill>
                          <a:effectLst/>
                          <a:latin typeface="+mj-lt"/>
                          <a:cs typeface="Arial" charset="0"/>
                        </a:rPr>
                        <a:t>439 965,0</a:t>
                      </a:r>
                    </a:p>
                  </a:txBody>
                  <a:tcPr marL="0" marR="0" marT="0" marB="36000"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3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1" i="0" u="none" strike="noStrike" cap="none" normalizeH="0" baseline="0" dirty="0" smtClean="0">
                          <a:ln>
                            <a:noFill/>
                          </a:ln>
                          <a:solidFill>
                            <a:schemeClr val="tx2">
                              <a:lumMod val="50000"/>
                            </a:schemeClr>
                          </a:solidFill>
                          <a:effectLst/>
                          <a:latin typeface="+mj-lt"/>
                          <a:cs typeface="Arial" charset="0"/>
                        </a:rPr>
                        <a:t>+5 984,7</a:t>
                      </a:r>
                    </a:p>
                  </a:txBody>
                  <a:tcPr marL="0" marR="0" marT="0" marB="3600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1" i="0" u="none" strike="noStrike" cap="none" normalizeH="0" baseline="0" dirty="0" smtClean="0">
                          <a:ln>
                            <a:noFill/>
                          </a:ln>
                          <a:solidFill>
                            <a:schemeClr val="tx2">
                              <a:lumMod val="50000"/>
                            </a:schemeClr>
                          </a:solidFill>
                          <a:effectLst/>
                          <a:latin typeface="+mj-lt"/>
                          <a:cs typeface="Arial" charset="0"/>
                        </a:rPr>
                        <a:t>+6 805,4</a:t>
                      </a:r>
                    </a:p>
                  </a:txBody>
                  <a:tcPr marL="0" marR="0" marT="0" marB="3600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1" i="0" u="none" strike="noStrike" cap="none" normalizeH="0" baseline="0" dirty="0" smtClean="0">
                          <a:ln>
                            <a:noFill/>
                          </a:ln>
                          <a:solidFill>
                            <a:schemeClr val="tx2">
                              <a:lumMod val="50000"/>
                            </a:schemeClr>
                          </a:solidFill>
                          <a:effectLst/>
                          <a:latin typeface="+mj-lt"/>
                          <a:cs typeface="Arial" charset="0"/>
                        </a:rPr>
                        <a:t>+100 270,6</a:t>
                      </a:r>
                    </a:p>
                  </a:txBody>
                  <a:tcPr marL="0" marR="0" marT="0" marB="3600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1" i="0" u="none" strike="noStrike" cap="none" normalizeH="0" baseline="0" dirty="0" smtClean="0">
                          <a:ln>
                            <a:noFill/>
                          </a:ln>
                          <a:solidFill>
                            <a:schemeClr val="tx2">
                              <a:lumMod val="50000"/>
                            </a:schemeClr>
                          </a:solidFill>
                          <a:effectLst/>
                          <a:latin typeface="+mj-lt"/>
                          <a:cs typeface="Arial" charset="0"/>
                        </a:rPr>
                        <a:t>-4 620,8</a:t>
                      </a:r>
                    </a:p>
                  </a:txBody>
                  <a:tcPr marL="0" marR="0" marT="0" marB="3600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1" i="0" u="none" strike="noStrike" cap="none" normalizeH="0" baseline="0" dirty="0" smtClean="0">
                          <a:ln>
                            <a:noFill/>
                          </a:ln>
                          <a:solidFill>
                            <a:schemeClr val="tx2">
                              <a:lumMod val="50000"/>
                            </a:schemeClr>
                          </a:solidFill>
                          <a:effectLst/>
                          <a:latin typeface="+mj-lt"/>
                          <a:cs typeface="Arial" charset="0"/>
                        </a:rPr>
                        <a:t>-22 627,5</a:t>
                      </a:r>
                    </a:p>
                  </a:txBody>
                  <a:tcPr marL="0" marR="0" marT="0" marB="3600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1" i="0" u="none" strike="noStrike" cap="none" normalizeH="0" baseline="0" dirty="0" smtClean="0">
                          <a:ln>
                            <a:noFill/>
                          </a:ln>
                          <a:solidFill>
                            <a:schemeClr val="tx2">
                              <a:lumMod val="50000"/>
                            </a:schemeClr>
                          </a:solidFill>
                          <a:effectLst/>
                          <a:latin typeface="+mj-lt"/>
                          <a:cs typeface="Arial" charset="0"/>
                        </a:rPr>
                        <a:t>-10 053,0</a:t>
                      </a:r>
                    </a:p>
                  </a:txBody>
                  <a:tcPr marL="0" marR="0" marT="0" marB="36000"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85728"/>
            <a:ext cx="7500990" cy="571504"/>
          </a:xfrm>
        </p:spPr>
        <p:txBody>
          <a:bodyPr/>
          <a:lstStyle/>
          <a:p>
            <a:pPr algn="ctr"/>
            <a:r>
              <a:rPr lang="ru-RU" sz="3200" dirty="0" smtClean="0"/>
              <a:t>Термины</a:t>
            </a:r>
            <a:endParaRPr lang="ru-RU" sz="3200" dirty="0"/>
          </a:p>
        </p:txBody>
      </p:sp>
      <p:sp>
        <p:nvSpPr>
          <p:cNvPr id="4" name="Подзаголовок 3"/>
          <p:cNvSpPr>
            <a:spLocks noGrp="1"/>
          </p:cNvSpPr>
          <p:nvPr>
            <p:ph type="subTitle" idx="1"/>
          </p:nvPr>
        </p:nvSpPr>
        <p:spPr>
          <a:xfrm>
            <a:off x="571472" y="928670"/>
            <a:ext cx="8143932" cy="1508760"/>
          </a:xfrm>
        </p:spPr>
        <p:txBody>
          <a:bodyPr>
            <a:normAutofit fontScale="70000" lnSpcReduction="20000"/>
          </a:bodyPr>
          <a:lstStyle/>
          <a:p>
            <a:pPr algn="just"/>
            <a:r>
              <a:rPr lang="ru-RU" b="1" dirty="0" smtClean="0">
                <a:solidFill>
                  <a:srgbClr val="FF0000"/>
                </a:solidFill>
                <a:latin typeface="Century Schoolbook" pitchFamily="18" charset="0"/>
                <a:cs typeface="Times New Roman" pitchFamily="18" charset="0"/>
              </a:rPr>
              <a:t>       Бюджет</a:t>
            </a:r>
            <a:r>
              <a:rPr lang="ru-RU" b="1" dirty="0" smtClean="0">
                <a:latin typeface="Century Schoolbook" pitchFamily="18" charset="0"/>
                <a:cs typeface="Times New Roman" pitchFamily="18" charset="0"/>
              </a:rPr>
              <a:t> </a:t>
            </a:r>
            <a:r>
              <a:rPr lang="ru-RU" b="1" dirty="0" smtClean="0">
                <a:solidFill>
                  <a:srgbClr val="FF0000"/>
                </a:solidFill>
                <a:latin typeface="Century Schoolbook" pitchFamily="18" charset="0"/>
                <a:cs typeface="Times New Roman" pitchFamily="18" charset="0"/>
              </a:rPr>
              <a:t>—</a:t>
            </a:r>
            <a:r>
              <a:rPr lang="ru-RU" b="1" dirty="0" smtClean="0">
                <a:latin typeface="Century Schoolbook" pitchFamily="18" charset="0"/>
                <a:cs typeface="Times New Roman" pitchFamily="18" charset="0"/>
              </a:rPr>
              <a:t> форма образования и расходования денежных средств, предназначенных для </a:t>
            </a:r>
            <a:r>
              <a:rPr lang="ru-RU" dirty="0" smtClean="0">
                <a:latin typeface="Century Schoolbook" pitchFamily="18" charset="0"/>
                <a:cs typeface="Times New Roman" pitchFamily="18" charset="0"/>
              </a:rPr>
              <a:t>финансового обеспечения задач и функций государства и местного самоуправления.</a:t>
            </a:r>
          </a:p>
          <a:p>
            <a:pPr algn="just"/>
            <a:r>
              <a:rPr lang="ru-RU" b="1" dirty="0" smtClean="0">
                <a:latin typeface="Century Schoolbook" pitchFamily="18" charset="0"/>
                <a:cs typeface="Times New Roman" pitchFamily="18" charset="0"/>
              </a:rPr>
              <a:t>       </a:t>
            </a:r>
            <a:r>
              <a:rPr lang="ru-RU" b="1" dirty="0" smtClean="0">
                <a:solidFill>
                  <a:srgbClr val="FF0000"/>
                </a:solidFill>
                <a:latin typeface="Century Schoolbook" pitchFamily="18" charset="0"/>
                <a:cs typeface="Times New Roman" pitchFamily="18" charset="0"/>
              </a:rPr>
              <a:t>Бюджетная система Российской Федерации</a:t>
            </a:r>
            <a:r>
              <a:rPr lang="ru-RU" b="1" dirty="0" smtClean="0">
                <a:latin typeface="Century Schoolbook" pitchFamily="18" charset="0"/>
                <a:cs typeface="Times New Roman" pitchFamily="18" charset="0"/>
              </a:rPr>
              <a:t> </a:t>
            </a:r>
            <a:r>
              <a:rPr lang="ru-RU" dirty="0" smtClean="0">
                <a:solidFill>
                  <a:srgbClr val="FF0000"/>
                </a:solidFill>
                <a:latin typeface="Century Schoolbook" pitchFamily="18" charset="0"/>
                <a:cs typeface="Times New Roman" pitchFamily="18" charset="0"/>
              </a:rPr>
              <a:t>—</a:t>
            </a:r>
            <a:r>
              <a:rPr lang="ru-RU" dirty="0" smtClean="0">
                <a:latin typeface="Century Schoolbook" pitchFamily="18" charset="0"/>
                <a:cs typeface="Times New Roman"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endParaRPr lang="ru-RU" dirty="0">
              <a:latin typeface="Century Schoolbook" pitchFamily="18" charset="0"/>
            </a:endParaRPr>
          </a:p>
        </p:txBody>
      </p:sp>
      <p:pic>
        <p:nvPicPr>
          <p:cNvPr id="6" name="Picture 12" descr="0_6c8d4_f62fbe60_XL"/>
          <p:cNvPicPr>
            <a:picLocks noChangeAspect="1" noChangeArrowheads="1"/>
          </p:cNvPicPr>
          <p:nvPr/>
        </p:nvPicPr>
        <p:blipFill>
          <a:blip r:embed="rId2">
            <a:lum bright="6000" contrast="36000"/>
          </a:blip>
          <a:srcRect/>
          <a:stretch>
            <a:fillRect/>
          </a:stretch>
        </p:blipFill>
        <p:spPr bwMode="auto">
          <a:xfrm>
            <a:off x="755650" y="2428867"/>
            <a:ext cx="7888316" cy="2714645"/>
          </a:xfrm>
          <a:prstGeom prst="rect">
            <a:avLst/>
          </a:prstGeom>
          <a:noFill/>
          <a:ln w="9525">
            <a:noFill/>
            <a:miter lim="800000"/>
            <a:headEnd/>
            <a:tailEnd/>
          </a:ln>
        </p:spPr>
      </p:pic>
      <p:sp>
        <p:nvSpPr>
          <p:cNvPr id="8" name="Прямоугольник 12"/>
          <p:cNvSpPr>
            <a:spLocks noChangeArrowheads="1"/>
          </p:cNvSpPr>
          <p:nvPr/>
        </p:nvSpPr>
        <p:spPr bwMode="auto">
          <a:xfrm>
            <a:off x="857224" y="3286124"/>
            <a:ext cx="1441450" cy="1015077"/>
          </a:xfrm>
          <a:prstGeom prst="rect">
            <a:avLst/>
          </a:prstGeom>
          <a:gradFill rotWithShape="1">
            <a:gsLst>
              <a:gs pos="0">
                <a:schemeClr val="bg1"/>
              </a:gs>
              <a:gs pos="100000">
                <a:schemeClr val="bg1">
                  <a:gamma/>
                  <a:shade val="66667"/>
                  <a:invGamma/>
                </a:schemeClr>
              </a:gs>
            </a:gsLst>
            <a:path path="shape">
              <a:fillToRect l="50000" t="50000" r="50000" b="50000"/>
            </a:path>
          </a:gradFill>
          <a:ln w="9525">
            <a:noFill/>
            <a:miter lim="800000"/>
            <a:headEnd/>
            <a:tailEnd/>
          </a:ln>
        </p:spPr>
        <p:txBody>
          <a:bodyPr lIns="90802" tIns="45430" rIns="90802" bIns="45430">
            <a:spAutoFit/>
          </a:bodyPr>
          <a:lstStyle/>
          <a:p>
            <a:pPr algn="ctr">
              <a:defRPr/>
            </a:pPr>
            <a:r>
              <a:rPr lang="ru-RU" sz="1200" b="1" dirty="0">
                <a:solidFill>
                  <a:srgbClr val="C00000"/>
                </a:solidFill>
                <a:latin typeface="+mj-lt"/>
              </a:rPr>
              <a:t>Бюджет </a:t>
            </a:r>
          </a:p>
          <a:p>
            <a:pPr algn="ctr">
              <a:defRPr/>
            </a:pPr>
            <a:r>
              <a:rPr lang="ru-RU" sz="1200" b="1" dirty="0">
                <a:solidFill>
                  <a:srgbClr val="C00000"/>
                </a:solidFill>
                <a:latin typeface="+mj-lt"/>
              </a:rPr>
              <a:t>Российской</a:t>
            </a:r>
          </a:p>
          <a:p>
            <a:pPr algn="ctr">
              <a:defRPr/>
            </a:pPr>
            <a:r>
              <a:rPr lang="ru-RU" sz="1200" b="1" dirty="0">
                <a:solidFill>
                  <a:srgbClr val="C00000"/>
                </a:solidFill>
                <a:latin typeface="+mj-lt"/>
              </a:rPr>
              <a:t>Федерации </a:t>
            </a:r>
            <a:r>
              <a:rPr lang="ru-RU" sz="1200" b="1" i="1" dirty="0">
                <a:solidFill>
                  <a:srgbClr val="C00000"/>
                </a:solidFill>
                <a:latin typeface="+mj-lt"/>
              </a:rPr>
              <a:t>(федеральный бюджет)</a:t>
            </a:r>
          </a:p>
        </p:txBody>
      </p:sp>
      <p:sp>
        <p:nvSpPr>
          <p:cNvPr id="9" name="Прямоугольник 12"/>
          <p:cNvSpPr>
            <a:spLocks noChangeArrowheads="1"/>
          </p:cNvSpPr>
          <p:nvPr/>
        </p:nvSpPr>
        <p:spPr bwMode="auto">
          <a:xfrm>
            <a:off x="2627313" y="3500438"/>
            <a:ext cx="1582737" cy="1199743"/>
          </a:xfrm>
          <a:prstGeom prst="rect">
            <a:avLst/>
          </a:prstGeom>
          <a:gradFill rotWithShape="1">
            <a:gsLst>
              <a:gs pos="0">
                <a:schemeClr val="bg1"/>
              </a:gs>
              <a:gs pos="100000">
                <a:schemeClr val="bg1">
                  <a:gamma/>
                  <a:shade val="66667"/>
                  <a:invGamma/>
                </a:schemeClr>
              </a:gs>
            </a:gsLst>
            <a:path path="shape">
              <a:fillToRect l="50000" t="50000" r="50000" b="50000"/>
            </a:path>
          </a:gradFill>
          <a:ln w="9525">
            <a:noFill/>
            <a:miter lim="800000"/>
            <a:headEnd/>
            <a:tailEnd/>
          </a:ln>
        </p:spPr>
        <p:txBody>
          <a:bodyPr lIns="90802" tIns="45430" rIns="90802" bIns="45430">
            <a:spAutoFit/>
          </a:bodyPr>
          <a:lstStyle/>
          <a:p>
            <a:pPr algn="ctr">
              <a:defRPr/>
            </a:pPr>
            <a:r>
              <a:rPr lang="ru-RU" sz="1200" b="1" dirty="0">
                <a:solidFill>
                  <a:srgbClr val="C00000"/>
                </a:solidFill>
                <a:latin typeface="+mj-lt"/>
              </a:rPr>
              <a:t>Бюджеты </a:t>
            </a:r>
          </a:p>
          <a:p>
            <a:pPr algn="ctr">
              <a:defRPr/>
            </a:pPr>
            <a:r>
              <a:rPr lang="ru-RU" sz="1200" b="1" dirty="0">
                <a:solidFill>
                  <a:srgbClr val="C00000"/>
                </a:solidFill>
                <a:latin typeface="+mj-lt"/>
              </a:rPr>
              <a:t>субъектов </a:t>
            </a:r>
          </a:p>
          <a:p>
            <a:pPr algn="ctr">
              <a:defRPr/>
            </a:pPr>
            <a:r>
              <a:rPr lang="ru-RU" sz="1200" b="1" dirty="0">
                <a:solidFill>
                  <a:srgbClr val="C00000"/>
                </a:solidFill>
                <a:latin typeface="+mj-lt"/>
              </a:rPr>
              <a:t>Российской Федерации </a:t>
            </a:r>
            <a:r>
              <a:rPr lang="ru-RU" sz="1200" b="1" i="1" dirty="0">
                <a:solidFill>
                  <a:srgbClr val="C00000"/>
                </a:solidFill>
                <a:latin typeface="+mj-lt"/>
              </a:rPr>
              <a:t>(региональные бюджеты)</a:t>
            </a:r>
          </a:p>
        </p:txBody>
      </p:sp>
      <p:sp>
        <p:nvSpPr>
          <p:cNvPr id="10" name="Прямоугольник 12"/>
          <p:cNvSpPr>
            <a:spLocks noChangeArrowheads="1"/>
          </p:cNvSpPr>
          <p:nvPr/>
        </p:nvSpPr>
        <p:spPr bwMode="auto">
          <a:xfrm>
            <a:off x="4572000" y="3860800"/>
            <a:ext cx="1582738" cy="1015077"/>
          </a:xfrm>
          <a:prstGeom prst="rect">
            <a:avLst/>
          </a:prstGeom>
          <a:gradFill rotWithShape="1">
            <a:gsLst>
              <a:gs pos="0">
                <a:schemeClr val="bg1"/>
              </a:gs>
              <a:gs pos="100000">
                <a:schemeClr val="bg1">
                  <a:gamma/>
                  <a:shade val="69020"/>
                  <a:invGamma/>
                </a:schemeClr>
              </a:gs>
            </a:gsLst>
            <a:path path="shape">
              <a:fillToRect l="50000" t="50000" r="50000" b="50000"/>
            </a:path>
          </a:gradFill>
          <a:ln w="9525">
            <a:noFill/>
            <a:miter lim="800000"/>
            <a:headEnd/>
            <a:tailEnd/>
          </a:ln>
        </p:spPr>
        <p:txBody>
          <a:bodyPr lIns="90802" tIns="45430" rIns="90802" bIns="45430">
            <a:spAutoFit/>
          </a:bodyPr>
          <a:lstStyle/>
          <a:p>
            <a:pPr algn="ctr">
              <a:defRPr/>
            </a:pPr>
            <a:r>
              <a:rPr lang="ru-RU" sz="1200" b="1" dirty="0">
                <a:solidFill>
                  <a:srgbClr val="C00000"/>
                </a:solidFill>
                <a:latin typeface="+mj-lt"/>
              </a:rPr>
              <a:t>Бюджеты</a:t>
            </a:r>
            <a:r>
              <a:rPr lang="ru-RU" sz="1200" b="1" dirty="0">
                <a:solidFill>
                  <a:srgbClr val="C00000"/>
                </a:solidFill>
                <a:effectLst>
                  <a:outerShdw blurRad="38100" dist="38100" dir="2700000" algn="tl">
                    <a:srgbClr val="C0C0C0"/>
                  </a:outerShdw>
                </a:effectLst>
                <a:latin typeface="+mj-lt"/>
              </a:rPr>
              <a:t> </a:t>
            </a:r>
          </a:p>
          <a:p>
            <a:pPr algn="ctr">
              <a:defRPr/>
            </a:pPr>
            <a:r>
              <a:rPr lang="ru-RU" sz="1200" b="1" dirty="0">
                <a:solidFill>
                  <a:srgbClr val="C00000"/>
                </a:solidFill>
                <a:effectLst>
                  <a:outerShdw blurRad="38100" dist="38100" dir="2700000" algn="tl">
                    <a:srgbClr val="C0C0C0"/>
                  </a:outerShdw>
                </a:effectLst>
                <a:latin typeface="+mj-lt"/>
              </a:rPr>
              <a:t>муниципальных образований </a:t>
            </a:r>
          </a:p>
          <a:p>
            <a:pPr algn="ctr">
              <a:defRPr/>
            </a:pPr>
            <a:r>
              <a:rPr lang="ru-RU" sz="1200" b="1" i="1" dirty="0">
                <a:solidFill>
                  <a:srgbClr val="C00000"/>
                </a:solidFill>
                <a:effectLst>
                  <a:outerShdw blurRad="38100" dist="38100" dir="2700000" algn="tl">
                    <a:srgbClr val="C0C0C0"/>
                  </a:outerShdw>
                </a:effectLst>
                <a:latin typeface="+mj-lt"/>
              </a:rPr>
              <a:t>(местные бюджеты)</a:t>
            </a:r>
          </a:p>
        </p:txBody>
      </p:sp>
      <p:sp>
        <p:nvSpPr>
          <p:cNvPr id="11" name="Прямоугольник 12"/>
          <p:cNvSpPr>
            <a:spLocks noChangeArrowheads="1"/>
          </p:cNvSpPr>
          <p:nvPr/>
        </p:nvSpPr>
        <p:spPr bwMode="auto">
          <a:xfrm>
            <a:off x="6429388" y="3286124"/>
            <a:ext cx="1700237" cy="830411"/>
          </a:xfrm>
          <a:prstGeom prst="rect">
            <a:avLst/>
          </a:prstGeom>
          <a:gradFill rotWithShape="1">
            <a:gsLst>
              <a:gs pos="0">
                <a:schemeClr val="bg1"/>
              </a:gs>
              <a:gs pos="100000">
                <a:schemeClr val="bg1">
                  <a:gamma/>
                  <a:shade val="66667"/>
                  <a:invGamma/>
                </a:schemeClr>
              </a:gs>
            </a:gsLst>
            <a:path path="shape">
              <a:fillToRect l="50000" t="50000" r="50000" b="50000"/>
            </a:path>
          </a:gradFill>
          <a:ln w="9525">
            <a:noFill/>
            <a:miter lim="800000"/>
            <a:headEnd/>
            <a:tailEnd/>
          </a:ln>
        </p:spPr>
        <p:txBody>
          <a:bodyPr wrap="square" lIns="90802" tIns="45430" rIns="90802" bIns="45430">
            <a:spAutoFit/>
          </a:bodyPr>
          <a:lstStyle/>
          <a:p>
            <a:pPr algn="ctr">
              <a:defRPr/>
            </a:pPr>
            <a:r>
              <a:rPr lang="ru-RU" sz="1200" b="1" dirty="0">
                <a:solidFill>
                  <a:srgbClr val="C00000"/>
                </a:solidFill>
                <a:latin typeface="+mj-lt"/>
              </a:rPr>
              <a:t>Бюджеты </a:t>
            </a:r>
          </a:p>
          <a:p>
            <a:pPr algn="ctr">
              <a:defRPr/>
            </a:pPr>
            <a:r>
              <a:rPr lang="ru-RU" sz="1200" b="1" dirty="0">
                <a:solidFill>
                  <a:srgbClr val="C00000"/>
                </a:solidFill>
                <a:latin typeface="+mj-lt"/>
              </a:rPr>
              <a:t>государственных внебюджетных фондов</a:t>
            </a:r>
            <a:endParaRPr lang="ru-RU" sz="1200" b="1" i="1" dirty="0">
              <a:solidFill>
                <a:srgbClr val="C00000"/>
              </a:solidFill>
              <a:latin typeface="+mj-lt"/>
            </a:endParaRPr>
          </a:p>
        </p:txBody>
      </p:sp>
      <p:sp>
        <p:nvSpPr>
          <p:cNvPr id="12" name="Прямоугольник 12"/>
          <p:cNvSpPr>
            <a:spLocks noChangeArrowheads="1"/>
          </p:cNvSpPr>
          <p:nvPr/>
        </p:nvSpPr>
        <p:spPr bwMode="auto">
          <a:xfrm>
            <a:off x="571472" y="5429264"/>
            <a:ext cx="8143932" cy="738078"/>
          </a:xfrm>
          <a:prstGeom prst="rect">
            <a:avLst/>
          </a:prstGeom>
          <a:noFill/>
          <a:ln w="9525">
            <a:noFill/>
            <a:miter lim="800000"/>
            <a:headEnd/>
            <a:tailEnd/>
          </a:ln>
        </p:spPr>
        <p:txBody>
          <a:bodyPr wrap="square" lIns="90802" tIns="45430" rIns="90802" bIns="45430">
            <a:spAutoFit/>
          </a:bodyPr>
          <a:lstStyle/>
          <a:p>
            <a:pPr algn="ctr"/>
            <a:r>
              <a:rPr lang="ru-RU" sz="1400" b="1" dirty="0">
                <a:solidFill>
                  <a:srgbClr val="FF0000"/>
                </a:solidFill>
              </a:rPr>
              <a:t>Местный бюджет (бюджет муниципального образования) —</a:t>
            </a:r>
            <a:r>
              <a:rPr lang="ru-RU" sz="1400" b="1" dirty="0">
                <a:solidFill>
                  <a:schemeClr val="bg1"/>
                </a:solidFill>
              </a:rPr>
              <a:t> </a:t>
            </a:r>
          </a:p>
          <a:p>
            <a:pPr algn="ctr"/>
            <a:r>
              <a:rPr lang="ru-RU" sz="1400" b="1" dirty="0"/>
              <a:t>это форма образования и расходования денежных средств, предназначенных для финансового обеспечения задач и функций местного  самоуправления</a:t>
            </a:r>
          </a:p>
        </p:txBody>
      </p:sp>
      <p:sp>
        <p:nvSpPr>
          <p:cNvPr id="13" name="Line 32"/>
          <p:cNvSpPr>
            <a:spLocks noChangeShapeType="1"/>
          </p:cNvSpPr>
          <p:nvPr/>
        </p:nvSpPr>
        <p:spPr bwMode="auto">
          <a:xfrm flipH="1">
            <a:off x="1500166" y="2928934"/>
            <a:ext cx="428628" cy="358776"/>
          </a:xfrm>
          <a:prstGeom prst="line">
            <a:avLst/>
          </a:prstGeom>
          <a:noFill/>
          <a:ln w="57150">
            <a:solidFill>
              <a:srgbClr val="4D4D4D"/>
            </a:solidFill>
            <a:round/>
            <a:headEnd/>
            <a:tailEnd type="triangle" w="med" len="med"/>
          </a:ln>
        </p:spPr>
        <p:txBody>
          <a:bodyPr/>
          <a:lstStyle/>
          <a:p>
            <a:endParaRPr lang="ru-RU" dirty="0"/>
          </a:p>
        </p:txBody>
      </p:sp>
      <p:sp>
        <p:nvSpPr>
          <p:cNvPr id="14" name="Line 32"/>
          <p:cNvSpPr>
            <a:spLocks noChangeShapeType="1"/>
          </p:cNvSpPr>
          <p:nvPr/>
        </p:nvSpPr>
        <p:spPr bwMode="auto">
          <a:xfrm flipH="1">
            <a:off x="3348036" y="2928934"/>
            <a:ext cx="581021" cy="573091"/>
          </a:xfrm>
          <a:prstGeom prst="line">
            <a:avLst/>
          </a:prstGeom>
          <a:noFill/>
          <a:ln w="57150">
            <a:solidFill>
              <a:srgbClr val="4D4D4D"/>
            </a:solidFill>
            <a:round/>
            <a:headEnd/>
            <a:tailEnd type="triangle" w="med" len="med"/>
          </a:ln>
        </p:spPr>
        <p:txBody>
          <a:bodyPr/>
          <a:lstStyle/>
          <a:p>
            <a:endParaRPr lang="ru-RU" dirty="0"/>
          </a:p>
        </p:txBody>
      </p:sp>
      <p:sp>
        <p:nvSpPr>
          <p:cNvPr id="15" name="Line 32"/>
          <p:cNvSpPr>
            <a:spLocks noChangeShapeType="1"/>
          </p:cNvSpPr>
          <p:nvPr/>
        </p:nvSpPr>
        <p:spPr bwMode="auto">
          <a:xfrm>
            <a:off x="4857752" y="2928934"/>
            <a:ext cx="506411" cy="860429"/>
          </a:xfrm>
          <a:prstGeom prst="line">
            <a:avLst/>
          </a:prstGeom>
          <a:noFill/>
          <a:ln w="57150">
            <a:solidFill>
              <a:srgbClr val="4D4D4D"/>
            </a:solidFill>
            <a:round/>
            <a:headEnd/>
            <a:tailEnd type="triangle" w="med" len="med"/>
          </a:ln>
        </p:spPr>
        <p:txBody>
          <a:bodyPr/>
          <a:lstStyle/>
          <a:p>
            <a:endParaRPr lang="ru-RU" dirty="0"/>
          </a:p>
        </p:txBody>
      </p:sp>
      <p:sp>
        <p:nvSpPr>
          <p:cNvPr id="16" name="Line 32"/>
          <p:cNvSpPr>
            <a:spLocks noChangeShapeType="1"/>
          </p:cNvSpPr>
          <p:nvPr/>
        </p:nvSpPr>
        <p:spPr bwMode="auto">
          <a:xfrm>
            <a:off x="6500826" y="2928934"/>
            <a:ext cx="571503" cy="285752"/>
          </a:xfrm>
          <a:prstGeom prst="line">
            <a:avLst/>
          </a:prstGeom>
          <a:noFill/>
          <a:ln w="57150">
            <a:solidFill>
              <a:srgbClr val="4D4D4D"/>
            </a:solidFill>
            <a:round/>
            <a:headEnd/>
            <a:tailEnd type="triangle" w="med" len="med"/>
          </a:ln>
        </p:spPr>
        <p:txBody>
          <a:bodyPr/>
          <a:lstStyle/>
          <a:p>
            <a:endParaRPr lang="ru-RU" dirty="0"/>
          </a:p>
        </p:txBody>
      </p:sp>
      <p:sp>
        <p:nvSpPr>
          <p:cNvPr id="7" name="Прямоугольник 12"/>
          <p:cNvSpPr>
            <a:spLocks noChangeArrowheads="1"/>
          </p:cNvSpPr>
          <p:nvPr/>
        </p:nvSpPr>
        <p:spPr bwMode="auto">
          <a:xfrm>
            <a:off x="1714480" y="2643182"/>
            <a:ext cx="5500726" cy="307191"/>
          </a:xfrm>
          <a:prstGeom prst="rect">
            <a:avLst/>
          </a:prstGeom>
          <a:gradFill rotWithShape="1">
            <a:gsLst>
              <a:gs pos="0">
                <a:schemeClr val="bg1"/>
              </a:gs>
              <a:gs pos="100000">
                <a:schemeClr val="bg1">
                  <a:gamma/>
                  <a:shade val="66667"/>
                  <a:invGamma/>
                </a:schemeClr>
              </a:gs>
            </a:gsLst>
            <a:path path="shape">
              <a:fillToRect l="50000" t="50000" r="50000" b="50000"/>
            </a:path>
          </a:gradFill>
          <a:ln w="9525">
            <a:noFill/>
            <a:miter lim="800000"/>
            <a:headEnd/>
            <a:tailEnd/>
          </a:ln>
        </p:spPr>
        <p:txBody>
          <a:bodyPr wrap="square" lIns="90802" tIns="45430" rIns="90802" bIns="45430">
            <a:spAutoFit/>
          </a:bodyPr>
          <a:lstStyle/>
          <a:p>
            <a:pPr algn="ctr">
              <a:defRPr/>
            </a:pPr>
            <a:r>
              <a:rPr lang="ru-RU" sz="1400" b="1" dirty="0">
                <a:solidFill>
                  <a:srgbClr val="C00000"/>
                </a:solidFill>
                <a:latin typeface="+mj-lt"/>
              </a:rPr>
              <a:t>Бюджетная система Российской Федерации</a:t>
            </a:r>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214290"/>
            <a:ext cx="7786742" cy="642942"/>
          </a:xfrm>
        </p:spPr>
        <p:txBody>
          <a:bodyPr/>
          <a:lstStyle/>
          <a:p>
            <a:pPr algn="ctr"/>
            <a:r>
              <a:rPr lang="ru-RU" sz="1600" dirty="0" smtClean="0"/>
              <a:t>динамика безвозмездных поступлений из федерального и областного бюджетов за 2015-2020 годы</a:t>
            </a:r>
            <a:endParaRPr lang="ru-RU" sz="1600" dirty="0"/>
          </a:p>
        </p:txBody>
      </p:sp>
      <p:pic>
        <p:nvPicPr>
          <p:cNvPr id="3" name="Picture 10" descr="rzhev-gerb-sovr"/>
          <p:cNvPicPr>
            <a:picLocks noChangeAspect="1" noChangeArrowheads="1"/>
          </p:cNvPicPr>
          <p:nvPr/>
        </p:nvPicPr>
        <p:blipFill>
          <a:blip r:embed="rId2">
            <a:lum bright="6000"/>
          </a:blip>
          <a:srcRect/>
          <a:stretch>
            <a:fillRect/>
          </a:stretch>
        </p:blipFill>
        <p:spPr bwMode="auto">
          <a:xfrm>
            <a:off x="500034" y="142852"/>
            <a:ext cx="714379" cy="857256"/>
          </a:xfrm>
          <a:prstGeom prst="rect">
            <a:avLst/>
          </a:prstGeom>
          <a:noFill/>
          <a:ln w="9525">
            <a:noFill/>
            <a:miter lim="800000"/>
            <a:headEnd/>
            <a:tailEnd/>
          </a:ln>
        </p:spPr>
      </p:pic>
      <p:graphicFrame>
        <p:nvGraphicFramePr>
          <p:cNvPr id="6" name="Диаграмма 5"/>
          <p:cNvGraphicFramePr/>
          <p:nvPr/>
        </p:nvGraphicFramePr>
        <p:xfrm>
          <a:off x="500034" y="1397000"/>
          <a:ext cx="8501122" cy="438945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556042"/>
          <p:cNvSpPr txBox="1">
            <a:spLocks noChangeArrowheads="1"/>
          </p:cNvSpPr>
          <p:nvPr/>
        </p:nvSpPr>
        <p:spPr bwMode="auto">
          <a:xfrm>
            <a:off x="7572396" y="785794"/>
            <a:ext cx="1285884" cy="338554"/>
          </a:xfrm>
          <a:prstGeom prst="rect">
            <a:avLst/>
          </a:prstGeom>
          <a:noFill/>
          <a:ln w="9525">
            <a:noFill/>
            <a:miter lim="800000"/>
            <a:headEnd/>
            <a:tailEnd/>
          </a:ln>
        </p:spPr>
        <p:txBody>
          <a:bodyPr wrap="square">
            <a:spAutoFit/>
          </a:bodyPr>
          <a:lstStyle/>
          <a:p>
            <a:pPr>
              <a:defRPr/>
            </a:pPr>
            <a:r>
              <a:rPr lang="ru-RU" sz="1600" dirty="0"/>
              <a:t>(тыс. руб.)</a:t>
            </a:r>
          </a:p>
        </p:txBody>
      </p:sp>
      <p:sp>
        <p:nvSpPr>
          <p:cNvPr id="8" name="TextBox 18"/>
          <p:cNvSpPr txBox="1">
            <a:spLocks noChangeArrowheads="1"/>
          </p:cNvSpPr>
          <p:nvPr/>
        </p:nvSpPr>
        <p:spPr bwMode="auto">
          <a:xfrm>
            <a:off x="571472" y="5857892"/>
            <a:ext cx="8286808" cy="692497"/>
          </a:xfrm>
          <a:prstGeom prst="rect">
            <a:avLst/>
          </a:prstGeom>
          <a:noFill/>
          <a:ln w="6350">
            <a:noFill/>
            <a:miter lim="800000"/>
            <a:headEnd/>
            <a:tailEnd/>
          </a:ln>
        </p:spPr>
        <p:txBody>
          <a:bodyPr wrap="square">
            <a:spAutoFit/>
          </a:bodyPr>
          <a:lstStyle/>
          <a:p>
            <a:pPr algn="ctr" defTabSz="914400"/>
            <a:r>
              <a:rPr lang="ru-RU" sz="1300" dirty="0">
                <a:latin typeface="+mj-lt"/>
              </a:rPr>
              <a:t>Доведение назначений по субсидиям и иным межбюджетным трансфертам </a:t>
            </a:r>
          </a:p>
          <a:p>
            <a:pPr algn="ctr" defTabSz="914400"/>
            <a:r>
              <a:rPr lang="ru-RU" sz="1300" dirty="0">
                <a:latin typeface="+mj-lt"/>
              </a:rPr>
              <a:t>осуществляется Министерством финансов Тверской области </a:t>
            </a:r>
          </a:p>
          <a:p>
            <a:pPr algn="ctr" defTabSz="914400"/>
            <a:r>
              <a:rPr lang="ru-RU" sz="1300" dirty="0">
                <a:latin typeface="+mj-lt"/>
              </a:rPr>
              <a:t>после их утверждения законом об областном бюджете </a:t>
            </a:r>
          </a:p>
        </p:txBody>
      </p:sp>
    </p:spTree>
  </p:cSld>
  <p:clrMapOvr>
    <a:masterClrMapping/>
  </p:clrMapOvr>
  <p:transition>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obro-pozhalovat-v-mdou-detskij-sad-4-goroda-rzheva-tverskoj-oblasti-1-mladshaya-gruppa-kolobok-1-640x426"/>
          <p:cNvPicPr>
            <a:picLocks noChangeAspect="1" noChangeArrowheads="1"/>
          </p:cNvPicPr>
          <p:nvPr/>
        </p:nvPicPr>
        <p:blipFill>
          <a:blip r:embed="rId2">
            <a:lum contrast="12000"/>
          </a:blip>
          <a:srcRect/>
          <a:stretch>
            <a:fillRect/>
          </a:stretch>
        </p:blipFill>
        <p:spPr bwMode="auto">
          <a:xfrm rot="637719">
            <a:off x="4715943" y="2851236"/>
            <a:ext cx="3203575" cy="1858844"/>
          </a:xfrm>
          <a:prstGeom prst="rect">
            <a:avLst/>
          </a:prstGeom>
          <a:noFill/>
          <a:ln w="9525">
            <a:noFill/>
            <a:miter lim="800000"/>
            <a:headEnd/>
            <a:tailEnd/>
          </a:ln>
        </p:spPr>
      </p:pic>
      <p:pic>
        <p:nvPicPr>
          <p:cNvPr id="14" name="Picture 15" descr="854457"/>
          <p:cNvPicPr>
            <a:picLocks noChangeAspect="1" noChangeArrowheads="1"/>
          </p:cNvPicPr>
          <p:nvPr/>
        </p:nvPicPr>
        <p:blipFill>
          <a:blip r:embed="rId3" cstate="print"/>
          <a:srcRect/>
          <a:stretch>
            <a:fillRect/>
          </a:stretch>
        </p:blipFill>
        <p:spPr bwMode="auto">
          <a:xfrm>
            <a:off x="2571736" y="4786322"/>
            <a:ext cx="3000396" cy="1871663"/>
          </a:xfrm>
          <a:prstGeom prst="rect">
            <a:avLst/>
          </a:prstGeom>
          <a:noFill/>
          <a:ln w="9525">
            <a:noFill/>
            <a:miter lim="800000"/>
            <a:headEnd/>
            <a:tailEnd/>
          </a:ln>
        </p:spPr>
      </p:pic>
      <p:sp>
        <p:nvSpPr>
          <p:cNvPr id="2" name="Заголовок 1"/>
          <p:cNvSpPr>
            <a:spLocks noGrp="1"/>
          </p:cNvSpPr>
          <p:nvPr>
            <p:ph type="ctrTitle"/>
          </p:nvPr>
        </p:nvSpPr>
        <p:spPr>
          <a:xfrm>
            <a:off x="1285852" y="285728"/>
            <a:ext cx="7572428" cy="571504"/>
          </a:xfrm>
        </p:spPr>
        <p:txBody>
          <a:bodyPr/>
          <a:lstStyle/>
          <a:p>
            <a:pPr algn="ctr"/>
            <a:r>
              <a:rPr lang="ru-RU" sz="1600" dirty="0" smtClean="0"/>
              <a:t>субвенции из федерального и областного бюджетов </a:t>
            </a:r>
            <a:br>
              <a:rPr lang="ru-RU" sz="1600" dirty="0" smtClean="0"/>
            </a:br>
            <a:r>
              <a:rPr lang="ru-RU" sz="1600" dirty="0" smtClean="0"/>
              <a:t>в 2017 году и на 2018-2020 годы</a:t>
            </a:r>
            <a:endParaRPr lang="ru-RU" sz="1600" dirty="0"/>
          </a:p>
        </p:txBody>
      </p:sp>
      <p:pic>
        <p:nvPicPr>
          <p:cNvPr id="3" name="Picture 10" descr="rzhev-gerb-sovr"/>
          <p:cNvPicPr>
            <a:picLocks noChangeAspect="1" noChangeArrowheads="1"/>
          </p:cNvPicPr>
          <p:nvPr/>
        </p:nvPicPr>
        <p:blipFill>
          <a:blip r:embed="rId4">
            <a:lum bright="6000"/>
          </a:blip>
          <a:srcRect/>
          <a:stretch>
            <a:fillRect/>
          </a:stretch>
        </p:blipFill>
        <p:spPr bwMode="auto">
          <a:xfrm>
            <a:off x="500034" y="142852"/>
            <a:ext cx="714379" cy="857256"/>
          </a:xfrm>
          <a:prstGeom prst="rect">
            <a:avLst/>
          </a:prstGeom>
          <a:noFill/>
          <a:ln w="9525">
            <a:noFill/>
            <a:miter lim="800000"/>
            <a:headEnd/>
            <a:tailEnd/>
          </a:ln>
        </p:spPr>
      </p:pic>
      <p:pic>
        <p:nvPicPr>
          <p:cNvPr id="12" name="Picture 17" descr="OlgaNovikova"/>
          <p:cNvPicPr>
            <a:picLocks noChangeAspect="1" noChangeArrowheads="1"/>
          </p:cNvPicPr>
          <p:nvPr/>
        </p:nvPicPr>
        <p:blipFill>
          <a:blip r:embed="rId5">
            <a:lum bright="12000"/>
          </a:blip>
          <a:srcRect/>
          <a:stretch>
            <a:fillRect/>
          </a:stretch>
        </p:blipFill>
        <p:spPr bwMode="auto">
          <a:xfrm rot="20959888">
            <a:off x="857410" y="2852335"/>
            <a:ext cx="3203575" cy="1844675"/>
          </a:xfrm>
          <a:prstGeom prst="rect">
            <a:avLst/>
          </a:prstGeom>
          <a:noFill/>
          <a:ln w="9525">
            <a:noFill/>
            <a:miter lim="800000"/>
            <a:headEnd/>
            <a:tailEnd/>
          </a:ln>
        </p:spPr>
      </p:pic>
      <p:sp>
        <p:nvSpPr>
          <p:cNvPr id="9" name="Скругленная прямоугольная выноска 8"/>
          <p:cNvSpPr/>
          <p:nvPr/>
        </p:nvSpPr>
        <p:spPr>
          <a:xfrm rot="20949100">
            <a:off x="414393" y="1559221"/>
            <a:ext cx="3984437" cy="1178808"/>
          </a:xfrm>
          <a:prstGeom prst="wedgeRoundRectCallout">
            <a:avLst/>
          </a:prstGeom>
          <a:solidFill>
            <a:schemeClr val="accent4">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i="1" dirty="0" smtClean="0">
                <a:solidFill>
                  <a:schemeClr val="tx1">
                    <a:lumMod val="85000"/>
                    <a:lumOff val="15000"/>
                  </a:schemeClr>
                </a:solidFill>
              </a:rPr>
              <a:t>Реализация прав граждан в области образования:</a:t>
            </a:r>
          </a:p>
          <a:p>
            <a:pPr algn="ctr"/>
            <a:r>
              <a:rPr lang="ru-RU" sz="1200" i="1" dirty="0" smtClean="0">
                <a:solidFill>
                  <a:srgbClr val="990000"/>
                </a:solidFill>
              </a:rPr>
              <a:t>в 2017 году — 361 352,7 тыс. руб.;</a:t>
            </a:r>
          </a:p>
          <a:p>
            <a:pPr algn="ctr"/>
            <a:r>
              <a:rPr lang="ru-RU" sz="1200" i="1" dirty="0" smtClean="0">
                <a:solidFill>
                  <a:srgbClr val="990000"/>
                </a:solidFill>
              </a:rPr>
              <a:t>на 2018 год — 365 216,4 тыс. руб.;  </a:t>
            </a:r>
          </a:p>
          <a:p>
            <a:pPr algn="ctr"/>
            <a:r>
              <a:rPr lang="ru-RU" sz="1200" i="1" dirty="0" smtClean="0">
                <a:solidFill>
                  <a:srgbClr val="990000"/>
                </a:solidFill>
              </a:rPr>
              <a:t>на 2019-2020 годы — по 364 045,2  тыс. руб. в год</a:t>
            </a:r>
          </a:p>
        </p:txBody>
      </p:sp>
      <p:sp>
        <p:nvSpPr>
          <p:cNvPr id="10" name="Скругленная прямоугольная выноска 9"/>
          <p:cNvSpPr/>
          <p:nvPr/>
        </p:nvSpPr>
        <p:spPr>
          <a:xfrm rot="648574">
            <a:off x="4878319" y="1573524"/>
            <a:ext cx="4003402" cy="1256646"/>
          </a:xfrm>
          <a:prstGeom prst="wedgeRoundRectCallout">
            <a:avLst/>
          </a:prstGeom>
          <a:solidFill>
            <a:schemeClr val="accent4">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i="1" dirty="0" smtClean="0">
                <a:solidFill>
                  <a:schemeClr val="tx1">
                    <a:lumMod val="85000"/>
                    <a:lumOff val="15000"/>
                  </a:schemeClr>
                </a:solidFill>
              </a:rPr>
              <a:t>Компенсация части платы, взимаемой с родителей за присмотр и уход за детьми, посещающими организации дошкольного образования:</a:t>
            </a:r>
          </a:p>
          <a:p>
            <a:pPr algn="ctr"/>
            <a:r>
              <a:rPr lang="ru-RU" sz="1300" i="1" dirty="0" smtClean="0">
                <a:solidFill>
                  <a:srgbClr val="990000"/>
                </a:solidFill>
              </a:rPr>
              <a:t>   </a:t>
            </a:r>
            <a:r>
              <a:rPr lang="ru-RU" sz="1200" i="1" dirty="0" smtClean="0">
                <a:solidFill>
                  <a:srgbClr val="990000"/>
                </a:solidFill>
              </a:rPr>
              <a:t>в 2017 году</a:t>
            </a:r>
            <a:r>
              <a:rPr lang="ru-RU" sz="1200" i="1" dirty="0" smtClean="0"/>
              <a:t> </a:t>
            </a:r>
            <a:r>
              <a:rPr lang="ru-RU" sz="1200" i="1" dirty="0" smtClean="0">
                <a:solidFill>
                  <a:srgbClr val="990000"/>
                </a:solidFill>
              </a:rPr>
              <a:t>—</a:t>
            </a:r>
            <a:r>
              <a:rPr lang="en-US" sz="1200" i="1" dirty="0" smtClean="0">
                <a:solidFill>
                  <a:srgbClr val="990000"/>
                </a:solidFill>
              </a:rPr>
              <a:t> </a:t>
            </a:r>
            <a:r>
              <a:rPr lang="ru-RU" sz="1200" i="1" dirty="0" smtClean="0">
                <a:solidFill>
                  <a:srgbClr val="990000"/>
                </a:solidFill>
              </a:rPr>
              <a:t>13 275,3 тыс.руб.;</a:t>
            </a:r>
          </a:p>
          <a:p>
            <a:pPr algn="ctr"/>
            <a:r>
              <a:rPr lang="ru-RU" sz="1200" i="1" dirty="0" smtClean="0">
                <a:solidFill>
                  <a:srgbClr val="990000"/>
                </a:solidFill>
              </a:rPr>
              <a:t>   на 2018-2020 годы — по 13 123,3 тыс. руб. в год</a:t>
            </a:r>
            <a:endParaRPr lang="ru-RU" sz="1200" i="1" dirty="0"/>
          </a:p>
        </p:txBody>
      </p:sp>
      <p:sp>
        <p:nvSpPr>
          <p:cNvPr id="11" name="Скругленная прямоугольная выноска 10"/>
          <p:cNvSpPr/>
          <p:nvPr/>
        </p:nvSpPr>
        <p:spPr>
          <a:xfrm rot="4826017">
            <a:off x="6169997" y="3502707"/>
            <a:ext cx="1374064" cy="3769968"/>
          </a:xfrm>
          <a:prstGeom prst="wedgeRoundRectCallout">
            <a:avLst/>
          </a:prstGeom>
          <a:solidFill>
            <a:schemeClr val="accent4">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300" i="1" dirty="0" smtClean="0">
                <a:solidFill>
                  <a:schemeClr val="tx1">
                    <a:lumMod val="85000"/>
                    <a:lumOff val="15000"/>
                  </a:schemeClr>
                </a:solidFill>
              </a:rPr>
              <a:t>Предоставление жилых помещений детям-сиротам и детям, оставшимся без попечения родителей:</a:t>
            </a:r>
          </a:p>
          <a:p>
            <a:pPr algn="ctr"/>
            <a:r>
              <a:rPr lang="ru-RU" sz="1200" i="1" dirty="0" smtClean="0">
                <a:solidFill>
                  <a:srgbClr val="990000"/>
                </a:solidFill>
              </a:rPr>
              <a:t>   в 2017 году — 6 423,6 тыс. руб.;</a:t>
            </a:r>
          </a:p>
          <a:p>
            <a:pPr algn="ctr"/>
            <a:r>
              <a:rPr lang="ru-RU" sz="1200" i="1" dirty="0" smtClean="0">
                <a:solidFill>
                  <a:srgbClr val="990000"/>
                </a:solidFill>
              </a:rPr>
              <a:t>   на 2018 — 10 002,4 тыс. руб.; </a:t>
            </a:r>
          </a:p>
          <a:p>
            <a:pPr algn="ctr"/>
            <a:r>
              <a:rPr lang="ru-RU" sz="1200" i="1" dirty="0" smtClean="0">
                <a:solidFill>
                  <a:srgbClr val="990000"/>
                </a:solidFill>
              </a:rPr>
              <a:t>на 2019 год — 9 002,1 тыс. руб.; </a:t>
            </a:r>
          </a:p>
          <a:p>
            <a:pPr algn="ctr"/>
            <a:r>
              <a:rPr lang="ru-RU" sz="1200" i="1" dirty="0" smtClean="0">
                <a:solidFill>
                  <a:srgbClr val="990000"/>
                </a:solidFill>
              </a:rPr>
              <a:t>на 2020 год  — 5 001,2 тыс. руб.</a:t>
            </a:r>
            <a:endParaRPr lang="ru-RU" sz="1200" i="1" dirty="0">
              <a:solidFill>
                <a:srgbClr val="990000"/>
              </a:solidFill>
            </a:endParaRPr>
          </a:p>
        </p:txBody>
      </p:sp>
    </p:spTree>
  </p:cSld>
  <p:clrMapOvr>
    <a:masterClrMapping/>
  </p:clrMapOvr>
  <p:transition>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026" name="Picture 2" descr="Утверждён список кандидатов в присяжные заседатели муниципального образования «Город Новодвинск»"/>
          <p:cNvPicPr>
            <a:picLocks noChangeAspect="1" noChangeArrowheads="1"/>
          </p:cNvPicPr>
          <p:nvPr/>
        </p:nvPicPr>
        <p:blipFill>
          <a:blip r:embed="rId2"/>
          <a:srcRect/>
          <a:stretch>
            <a:fillRect/>
          </a:stretch>
        </p:blipFill>
        <p:spPr bwMode="auto">
          <a:xfrm>
            <a:off x="357158" y="5000636"/>
            <a:ext cx="2714644" cy="1662113"/>
          </a:xfrm>
          <a:prstGeom prst="rect">
            <a:avLst/>
          </a:prstGeom>
          <a:noFill/>
        </p:spPr>
      </p:pic>
      <p:sp>
        <p:nvSpPr>
          <p:cNvPr id="22" name="AutoShape 19" descr="f789f61d87e2"/>
          <p:cNvSpPr>
            <a:spLocks noChangeArrowheads="1"/>
          </p:cNvSpPr>
          <p:nvPr/>
        </p:nvSpPr>
        <p:spPr bwMode="auto">
          <a:xfrm>
            <a:off x="5143505" y="5214950"/>
            <a:ext cx="2071701" cy="1500198"/>
          </a:xfrm>
          <a:prstGeom prst="roundRect">
            <a:avLst>
              <a:gd name="adj" fmla="val 16667"/>
            </a:avLst>
          </a:prstGeom>
          <a:blipFill dpi="0" rotWithShape="1">
            <a:blip r:embed="rId3">
              <a:lum contrast="6000"/>
            </a:blip>
            <a:srcRect/>
            <a:stretch>
              <a:fillRect/>
            </a:stretch>
          </a:blipFill>
          <a:ln w="9525">
            <a:noFill/>
            <a:round/>
            <a:headEnd/>
            <a:tailEnd/>
          </a:ln>
        </p:spPr>
        <p:txBody>
          <a:bodyPr wrap="none" anchor="ctr"/>
          <a:lstStyle/>
          <a:p>
            <a:endParaRPr lang="ru-RU" dirty="0"/>
          </a:p>
        </p:txBody>
      </p:sp>
      <p:pic>
        <p:nvPicPr>
          <p:cNvPr id="21" name="Picture 19" descr="20160114-komissiya"/>
          <p:cNvPicPr>
            <a:picLocks noChangeAspect="1" noChangeArrowheads="1"/>
          </p:cNvPicPr>
          <p:nvPr/>
        </p:nvPicPr>
        <p:blipFill>
          <a:blip r:embed="rId4"/>
          <a:srcRect/>
          <a:stretch>
            <a:fillRect/>
          </a:stretch>
        </p:blipFill>
        <p:spPr bwMode="auto">
          <a:xfrm>
            <a:off x="6215074" y="3643314"/>
            <a:ext cx="2928926" cy="1571636"/>
          </a:xfrm>
          <a:prstGeom prst="rect">
            <a:avLst/>
          </a:prstGeom>
          <a:noFill/>
          <a:ln w="9525">
            <a:noFill/>
            <a:miter lim="800000"/>
            <a:headEnd/>
            <a:tailEnd/>
          </a:ln>
        </p:spPr>
      </p:pic>
      <p:pic>
        <p:nvPicPr>
          <p:cNvPr id="19" name="Picture 25" descr="attachment"/>
          <p:cNvPicPr>
            <a:picLocks noChangeAspect="1" noChangeArrowheads="1"/>
          </p:cNvPicPr>
          <p:nvPr/>
        </p:nvPicPr>
        <p:blipFill>
          <a:blip r:embed="rId5">
            <a:lum/>
          </a:blip>
          <a:srcRect/>
          <a:stretch>
            <a:fillRect/>
          </a:stretch>
        </p:blipFill>
        <p:spPr bwMode="auto">
          <a:xfrm>
            <a:off x="928662" y="1357298"/>
            <a:ext cx="2216150" cy="1071570"/>
          </a:xfrm>
          <a:prstGeom prst="rect">
            <a:avLst/>
          </a:prstGeom>
          <a:noFill/>
          <a:ln w="9525">
            <a:noFill/>
            <a:miter lim="800000"/>
            <a:headEnd/>
            <a:tailEnd/>
          </a:ln>
        </p:spPr>
      </p:pic>
      <p:pic>
        <p:nvPicPr>
          <p:cNvPr id="20" name="Picture 15" descr="04297774"/>
          <p:cNvPicPr>
            <a:picLocks noChangeAspect="1" noChangeArrowheads="1"/>
          </p:cNvPicPr>
          <p:nvPr/>
        </p:nvPicPr>
        <p:blipFill>
          <a:blip r:embed="rId6">
            <a:lum bright="24000"/>
          </a:blip>
          <a:srcRect/>
          <a:stretch>
            <a:fillRect/>
          </a:stretch>
        </p:blipFill>
        <p:spPr bwMode="auto">
          <a:xfrm>
            <a:off x="5429256" y="1071546"/>
            <a:ext cx="2160587" cy="1928826"/>
          </a:xfrm>
          <a:prstGeom prst="rect">
            <a:avLst/>
          </a:prstGeom>
          <a:noFill/>
          <a:ln w="9525">
            <a:noFill/>
            <a:miter lim="800000"/>
            <a:headEnd/>
            <a:tailEnd/>
          </a:ln>
        </p:spPr>
      </p:pic>
      <p:sp>
        <p:nvSpPr>
          <p:cNvPr id="2" name="Заголовок 1"/>
          <p:cNvSpPr>
            <a:spLocks noGrp="1"/>
          </p:cNvSpPr>
          <p:nvPr>
            <p:ph type="ctrTitle"/>
          </p:nvPr>
        </p:nvSpPr>
        <p:spPr>
          <a:xfrm>
            <a:off x="1071538" y="285728"/>
            <a:ext cx="7786742" cy="571504"/>
          </a:xfrm>
        </p:spPr>
        <p:txBody>
          <a:bodyPr/>
          <a:lstStyle/>
          <a:p>
            <a:pPr algn="ctr"/>
            <a:r>
              <a:rPr lang="ru-RU" sz="1600" dirty="0" smtClean="0"/>
              <a:t>субвенции из федерального и областного бюджетов </a:t>
            </a:r>
            <a:br>
              <a:rPr lang="ru-RU" sz="1600" dirty="0" smtClean="0"/>
            </a:br>
            <a:r>
              <a:rPr lang="ru-RU" sz="1600" dirty="0" smtClean="0"/>
              <a:t>в 2017 году и на 2018-2020 годы</a:t>
            </a:r>
            <a:endParaRPr lang="ru-RU" sz="1600" dirty="0"/>
          </a:p>
        </p:txBody>
      </p:sp>
      <p:pic>
        <p:nvPicPr>
          <p:cNvPr id="3" name="Picture 10" descr="rzhev-gerb-sovr"/>
          <p:cNvPicPr>
            <a:picLocks noChangeAspect="1" noChangeArrowheads="1"/>
          </p:cNvPicPr>
          <p:nvPr/>
        </p:nvPicPr>
        <p:blipFill>
          <a:blip r:embed="rId7">
            <a:lum bright="6000"/>
          </a:blip>
          <a:srcRect/>
          <a:stretch>
            <a:fillRect/>
          </a:stretch>
        </p:blipFill>
        <p:spPr bwMode="auto">
          <a:xfrm>
            <a:off x="500034" y="142852"/>
            <a:ext cx="714379" cy="857256"/>
          </a:xfrm>
          <a:prstGeom prst="rect">
            <a:avLst/>
          </a:prstGeom>
          <a:noFill/>
          <a:ln w="9525">
            <a:noFill/>
            <a:miter lim="800000"/>
            <a:headEnd/>
            <a:tailEnd/>
          </a:ln>
        </p:spPr>
      </p:pic>
      <p:sp>
        <p:nvSpPr>
          <p:cNvPr id="17" name="Стрелка вправо 16"/>
          <p:cNvSpPr/>
          <p:nvPr/>
        </p:nvSpPr>
        <p:spPr>
          <a:xfrm>
            <a:off x="5715008" y="3357562"/>
            <a:ext cx="142876" cy="57150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Овал 17"/>
          <p:cNvSpPr/>
          <p:nvPr/>
        </p:nvSpPr>
        <p:spPr>
          <a:xfrm>
            <a:off x="5857884" y="2357430"/>
            <a:ext cx="2643206" cy="2000264"/>
          </a:xfrm>
          <a:prstGeom prst="ellips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По созданию, исполнению полномочий и обеспечению деятельности комиссии по делам несовершеннолетних: </a:t>
            </a:r>
            <a:r>
              <a:rPr lang="ru-RU" sz="1200" i="1" dirty="0" smtClean="0"/>
              <a:t>2017-2020 годы – </a:t>
            </a:r>
          </a:p>
          <a:p>
            <a:pPr algn="ctr"/>
            <a:r>
              <a:rPr lang="ru-RU" sz="1200" i="1" dirty="0" smtClean="0"/>
              <a:t>по 661,2 тыс. руб. в год </a:t>
            </a:r>
            <a:endParaRPr lang="ru-RU" sz="1200" i="1" dirty="0"/>
          </a:p>
        </p:txBody>
      </p:sp>
      <p:graphicFrame>
        <p:nvGraphicFramePr>
          <p:cNvPr id="15" name="Схема 14"/>
          <p:cNvGraphicFramePr/>
          <p:nvPr/>
        </p:nvGraphicFramePr>
        <p:xfrm>
          <a:off x="428596" y="1071546"/>
          <a:ext cx="8572560" cy="55721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6" name="Рисунок 6" descr="http://zarabotay-dengy.ru/wp-content/uploads/2014/05/2443429.jpg"/>
          <p:cNvPicPr>
            <a:picLocks noChangeAspect="1" noChangeArrowheads="1"/>
          </p:cNvPicPr>
          <p:nvPr/>
        </p:nvPicPr>
        <p:blipFill>
          <a:blip r:embed="rId2"/>
          <a:srcRect/>
          <a:stretch>
            <a:fillRect/>
          </a:stretch>
        </p:blipFill>
        <p:spPr bwMode="auto">
          <a:xfrm>
            <a:off x="5786446" y="3714752"/>
            <a:ext cx="3214710" cy="2928935"/>
          </a:xfrm>
          <a:prstGeom prst="rect">
            <a:avLst/>
          </a:prstGeom>
          <a:noFill/>
          <a:ln w="9525">
            <a:noFill/>
            <a:miter lim="800000"/>
            <a:headEnd/>
            <a:tailEnd/>
          </a:ln>
        </p:spPr>
      </p:pic>
      <p:sp>
        <p:nvSpPr>
          <p:cNvPr id="2" name="Заголовок 1"/>
          <p:cNvSpPr>
            <a:spLocks noGrp="1"/>
          </p:cNvSpPr>
          <p:nvPr>
            <p:ph type="ctrTitle"/>
          </p:nvPr>
        </p:nvSpPr>
        <p:spPr>
          <a:xfrm>
            <a:off x="500034" y="1357298"/>
            <a:ext cx="7858180" cy="2714644"/>
          </a:xfrm>
        </p:spPr>
        <p:txBody>
          <a:bodyPr/>
          <a:lstStyle/>
          <a:p>
            <a:pPr algn="ctr"/>
            <a:r>
              <a:rPr lang="ru-RU" sz="3200" dirty="0" smtClean="0"/>
              <a:t>расходы </a:t>
            </a:r>
            <a:br>
              <a:rPr lang="ru-RU" sz="3200" dirty="0" smtClean="0"/>
            </a:br>
            <a:r>
              <a:rPr lang="ru-RU" sz="3200" dirty="0" smtClean="0"/>
              <a:t>бюджета города ржева </a:t>
            </a:r>
            <a:br>
              <a:rPr lang="ru-RU" sz="3200" dirty="0" smtClean="0"/>
            </a:br>
            <a:r>
              <a:rPr lang="ru-RU" sz="3200" dirty="0" smtClean="0"/>
              <a:t>на 2018 год </a:t>
            </a:r>
            <a:br>
              <a:rPr lang="ru-RU" sz="3200" dirty="0" smtClean="0"/>
            </a:br>
            <a:r>
              <a:rPr lang="ru-RU" sz="3200" dirty="0" smtClean="0"/>
              <a:t>и на плановый период </a:t>
            </a:r>
            <a:br>
              <a:rPr lang="ru-RU" sz="3200" dirty="0" smtClean="0"/>
            </a:br>
            <a:r>
              <a:rPr lang="ru-RU" sz="3200" dirty="0" smtClean="0"/>
              <a:t>2019-2020 годов</a:t>
            </a:r>
            <a:endParaRPr lang="ru-RU" sz="3200" dirty="0"/>
          </a:p>
        </p:txBody>
      </p:sp>
      <p:pic>
        <p:nvPicPr>
          <p:cNvPr id="4" name="Picture 10" descr="rzhev-gerb-sovr"/>
          <p:cNvPicPr>
            <a:picLocks noChangeAspect="1" noChangeArrowheads="1"/>
          </p:cNvPicPr>
          <p:nvPr/>
        </p:nvPicPr>
        <p:blipFill>
          <a:blip r:embed="rId3">
            <a:lum bright="6000"/>
          </a:blip>
          <a:srcRect/>
          <a:stretch>
            <a:fillRect/>
          </a:stretch>
        </p:blipFill>
        <p:spPr bwMode="auto">
          <a:xfrm>
            <a:off x="928662" y="142852"/>
            <a:ext cx="714380" cy="928694"/>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285728"/>
            <a:ext cx="8001024" cy="857256"/>
          </a:xfrm>
        </p:spPr>
        <p:txBody>
          <a:bodyPr/>
          <a:lstStyle/>
          <a:p>
            <a:pPr defTabSz="914400"/>
            <a:r>
              <a:rPr lang="ru-RU" sz="1600" dirty="0" smtClean="0">
                <a:solidFill>
                  <a:schemeClr val="tx1"/>
                </a:solidFill>
              </a:rPr>
              <a:t>Основные подходы к формированию расходов бюджета  города Ржева</a:t>
            </a:r>
            <a:r>
              <a:rPr lang="en-US" sz="1600" dirty="0" smtClean="0">
                <a:solidFill>
                  <a:schemeClr val="tx1"/>
                </a:solidFill>
              </a:rPr>
              <a:t> </a:t>
            </a:r>
            <a:r>
              <a:rPr lang="ru-RU" sz="1600" dirty="0" smtClean="0">
                <a:solidFill>
                  <a:schemeClr val="tx1"/>
                </a:solidFill>
              </a:rPr>
              <a:t> на 2018 год и на плановый период 2019 и 2020 годов</a:t>
            </a:r>
            <a:endParaRPr lang="ru-RU" sz="1600" dirty="0">
              <a:solidFill>
                <a:schemeClr val="tx1"/>
              </a:solidFill>
            </a:endParaRPr>
          </a:p>
        </p:txBody>
      </p:sp>
      <p:pic>
        <p:nvPicPr>
          <p:cNvPr id="9" name="Picture 10" descr="rzhev-gerb-sovr"/>
          <p:cNvPicPr>
            <a:picLocks noChangeAspect="1" noChangeArrowheads="1"/>
          </p:cNvPicPr>
          <p:nvPr/>
        </p:nvPicPr>
        <p:blipFill>
          <a:blip r:embed="rId2">
            <a:lum bright="6000"/>
          </a:blip>
          <a:srcRect/>
          <a:stretch>
            <a:fillRect/>
          </a:stretch>
        </p:blipFill>
        <p:spPr bwMode="auto">
          <a:xfrm>
            <a:off x="142844" y="214291"/>
            <a:ext cx="1000133" cy="928694"/>
          </a:xfrm>
          <a:prstGeom prst="rect">
            <a:avLst/>
          </a:prstGeom>
          <a:noFill/>
          <a:ln w="9525">
            <a:noFill/>
            <a:miter lim="800000"/>
            <a:headEnd/>
            <a:tailEnd/>
          </a:ln>
        </p:spPr>
      </p:pic>
      <p:sp>
        <p:nvSpPr>
          <p:cNvPr id="4" name="Блок-схема: перфолента 3"/>
          <p:cNvSpPr/>
          <p:nvPr/>
        </p:nvSpPr>
        <p:spPr>
          <a:xfrm>
            <a:off x="642910" y="1214422"/>
            <a:ext cx="3214710" cy="128588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dirty="0" smtClean="0">
                <a:solidFill>
                  <a:schemeClr val="tx1"/>
                </a:solidFill>
              </a:rPr>
              <a:t>Сохранение социальной направленности бюджета</a:t>
            </a:r>
            <a:endParaRPr lang="ru-RU" b="1" dirty="0">
              <a:solidFill>
                <a:schemeClr val="tx1"/>
              </a:solidFill>
            </a:endParaRPr>
          </a:p>
        </p:txBody>
      </p:sp>
      <p:sp>
        <p:nvSpPr>
          <p:cNvPr id="5" name="Блок-схема: перфолента 4"/>
          <p:cNvSpPr/>
          <p:nvPr/>
        </p:nvSpPr>
        <p:spPr>
          <a:xfrm>
            <a:off x="785786" y="4071942"/>
            <a:ext cx="3357586" cy="207170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600" b="1" dirty="0" smtClean="0">
                <a:solidFill>
                  <a:schemeClr val="tx1"/>
                </a:solidFill>
                <a:latin typeface="Arial" pitchFamily="34" charset="0"/>
                <a:cs typeface="Arial" pitchFamily="34" charset="0"/>
              </a:rPr>
              <a:t>Оптимизация расходов в целях обеспечения финансирования приоритетных расходных обязательств</a:t>
            </a:r>
            <a:endParaRPr lang="ru-RU" sz="1600" b="1" dirty="0">
              <a:solidFill>
                <a:schemeClr val="tx1"/>
              </a:solidFill>
              <a:latin typeface="Arial" pitchFamily="34" charset="0"/>
              <a:cs typeface="Arial" pitchFamily="34" charset="0"/>
            </a:endParaRPr>
          </a:p>
        </p:txBody>
      </p:sp>
      <p:sp>
        <p:nvSpPr>
          <p:cNvPr id="6" name="Блок-схема: перфолента 5"/>
          <p:cNvSpPr/>
          <p:nvPr/>
        </p:nvSpPr>
        <p:spPr>
          <a:xfrm>
            <a:off x="2428860" y="2285992"/>
            <a:ext cx="3500462" cy="128588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600" b="1" dirty="0" smtClean="0">
                <a:solidFill>
                  <a:schemeClr val="tx1"/>
                </a:solidFill>
              </a:rPr>
              <a:t>Повышение качества Муниципальных программ города Ржева Тверской области</a:t>
            </a:r>
            <a:endParaRPr lang="ru-RU" sz="1600" b="1" dirty="0">
              <a:solidFill>
                <a:schemeClr val="tx1"/>
              </a:solidFill>
            </a:endParaRPr>
          </a:p>
        </p:txBody>
      </p:sp>
      <p:sp>
        <p:nvSpPr>
          <p:cNvPr id="7" name="Блок-схема: перфолента 6"/>
          <p:cNvSpPr/>
          <p:nvPr/>
        </p:nvSpPr>
        <p:spPr>
          <a:xfrm>
            <a:off x="4429124" y="3429000"/>
            <a:ext cx="3500462" cy="128588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600" b="1" dirty="0" smtClean="0">
                <a:solidFill>
                  <a:schemeClr val="tx1"/>
                </a:solidFill>
              </a:rPr>
              <a:t>Повышение эффективности оказания</a:t>
            </a:r>
            <a:r>
              <a:rPr lang="en-US" sz="1600" b="1" dirty="0" smtClean="0">
                <a:solidFill>
                  <a:schemeClr val="tx1"/>
                </a:solidFill>
              </a:rPr>
              <a:t> </a:t>
            </a:r>
            <a:r>
              <a:rPr lang="ru-RU" sz="1600" b="1" dirty="0" smtClean="0">
                <a:solidFill>
                  <a:schemeClr val="tx1"/>
                </a:solidFill>
              </a:rPr>
              <a:t>муниципальных услуг</a:t>
            </a:r>
            <a:endParaRPr lang="ru-RU" sz="1600" b="1" dirty="0">
              <a:solidFill>
                <a:schemeClr val="tx1"/>
              </a:solidFill>
            </a:endParaRPr>
          </a:p>
        </p:txBody>
      </p:sp>
      <p:sp>
        <p:nvSpPr>
          <p:cNvPr id="10" name="Блок-схема: перфолента 9"/>
          <p:cNvSpPr/>
          <p:nvPr/>
        </p:nvSpPr>
        <p:spPr>
          <a:xfrm>
            <a:off x="5786446" y="4714884"/>
            <a:ext cx="3214742" cy="128588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600" b="1" dirty="0" smtClean="0">
                <a:solidFill>
                  <a:schemeClr val="tx1"/>
                </a:solidFill>
              </a:rPr>
              <a:t>Обеспечение реализации Указов Президента</a:t>
            </a:r>
          </a:p>
          <a:p>
            <a:pPr algn="ctr">
              <a:defRPr/>
            </a:pPr>
            <a:r>
              <a:rPr lang="ru-RU" sz="1600" b="1" dirty="0" smtClean="0">
                <a:solidFill>
                  <a:schemeClr val="tx1"/>
                </a:solidFill>
              </a:rPr>
              <a:t>Российской Федерации</a:t>
            </a:r>
            <a:endParaRPr lang="ru-RU" sz="1600" b="1" dirty="0">
              <a:solidFill>
                <a:schemeClr val="tx1"/>
              </a:solidFill>
            </a:endParaRPr>
          </a:p>
        </p:txBody>
      </p:sp>
    </p:spTree>
  </p:cSld>
  <p:clrMapOvr>
    <a:masterClrMapping/>
  </p:clrMapOvr>
  <p:transition>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0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285728"/>
            <a:ext cx="8001024" cy="500066"/>
          </a:xfrm>
        </p:spPr>
        <p:txBody>
          <a:bodyPr/>
          <a:lstStyle/>
          <a:p>
            <a:pPr algn="ctr" defTabSz="914400"/>
            <a:r>
              <a:rPr lang="ru-RU" sz="1600" dirty="0" smtClean="0">
                <a:solidFill>
                  <a:schemeClr val="tx1"/>
                </a:solidFill>
              </a:rPr>
              <a:t>Расходы по разделам классификации расходов бюджета </a:t>
            </a:r>
            <a:endParaRPr lang="ru-RU" sz="1600" dirty="0">
              <a:solidFill>
                <a:schemeClr val="tx1"/>
              </a:solidFill>
            </a:endParaRPr>
          </a:p>
        </p:txBody>
      </p:sp>
      <p:pic>
        <p:nvPicPr>
          <p:cNvPr id="9" name="Picture 10" descr="rzhev-gerb-sovr"/>
          <p:cNvPicPr>
            <a:picLocks noChangeAspect="1" noChangeArrowheads="1"/>
          </p:cNvPicPr>
          <p:nvPr/>
        </p:nvPicPr>
        <p:blipFill>
          <a:blip r:embed="rId2">
            <a:lum bright="6000"/>
          </a:blip>
          <a:srcRect/>
          <a:stretch>
            <a:fillRect/>
          </a:stretch>
        </p:blipFill>
        <p:spPr bwMode="auto">
          <a:xfrm>
            <a:off x="142844" y="142852"/>
            <a:ext cx="1000133" cy="1000133"/>
          </a:xfrm>
          <a:prstGeom prst="rect">
            <a:avLst/>
          </a:prstGeom>
          <a:noFill/>
          <a:ln w="9525">
            <a:noFill/>
            <a:miter lim="800000"/>
            <a:headEnd/>
            <a:tailEnd/>
          </a:ln>
        </p:spPr>
      </p:pic>
      <p:graphicFrame>
        <p:nvGraphicFramePr>
          <p:cNvPr id="11" name="Таблица 10"/>
          <p:cNvGraphicFramePr>
            <a:graphicFrameLocks noGrp="1"/>
          </p:cNvGraphicFramePr>
          <p:nvPr/>
        </p:nvGraphicFramePr>
        <p:xfrm>
          <a:off x="500034" y="1142983"/>
          <a:ext cx="8215370" cy="5357853"/>
        </p:xfrm>
        <a:graphic>
          <a:graphicData uri="http://schemas.openxmlformats.org/drawingml/2006/table">
            <a:tbl>
              <a:tblPr/>
              <a:tblGrid>
                <a:gridCol w="561735"/>
                <a:gridCol w="2949107"/>
                <a:gridCol w="983036"/>
                <a:gridCol w="1123469"/>
                <a:gridCol w="912819"/>
                <a:gridCol w="912819"/>
                <a:gridCol w="772385"/>
              </a:tblGrid>
              <a:tr h="797218">
                <a:tc>
                  <a:txBody>
                    <a:bodyPr/>
                    <a:lstStyle/>
                    <a:p>
                      <a:pPr algn="ctr" fontAlgn="ctr"/>
                      <a:r>
                        <a:rPr lang="ru-RU" sz="1100" b="1" i="0" u="none" strike="noStrike" dirty="0">
                          <a:solidFill>
                            <a:srgbClr val="000000"/>
                          </a:solidFill>
                          <a:latin typeface="Times New Roman"/>
                        </a:rPr>
                        <a:t>Р</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ctr"/>
                      <a:r>
                        <a:rPr lang="ru-RU" sz="1100" b="1" i="0" u="none" strike="noStrike" dirty="0">
                          <a:solidFill>
                            <a:srgbClr val="000000"/>
                          </a:solidFill>
                          <a:latin typeface="Times New Roman"/>
                        </a:rPr>
                        <a:t>Наименование</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ctr"/>
                      <a:r>
                        <a:rPr lang="ru-RU" sz="1100" b="1" i="0" u="none" strike="noStrike" dirty="0" smtClean="0">
                          <a:solidFill>
                            <a:srgbClr val="000000"/>
                          </a:solidFill>
                          <a:latin typeface="Times New Roman"/>
                        </a:rPr>
                        <a:t>Отчет за 2016 год</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100" b="1" i="0" u="none" strike="noStrike" dirty="0" smtClean="0">
                          <a:solidFill>
                            <a:srgbClr val="000000"/>
                          </a:solidFill>
                          <a:latin typeface="Times New Roman"/>
                        </a:rPr>
                        <a:t>Уточненный план на 2017 год  </a:t>
                      </a:r>
                      <a:r>
                        <a:rPr kumimoji="0" lang="ru-RU" sz="1100" b="1" i="1" u="none" strike="noStrike" cap="none" normalizeH="0" baseline="0" dirty="0" smtClean="0">
                          <a:ln>
                            <a:noFill/>
                          </a:ln>
                          <a:solidFill>
                            <a:schemeClr val="tx1"/>
                          </a:solidFill>
                          <a:effectLst/>
                          <a:latin typeface="+mn-lt"/>
                          <a:cs typeface="Arial" charset="0"/>
                        </a:rPr>
                        <a:t>(</a:t>
                      </a:r>
                      <a:r>
                        <a:rPr kumimoji="0" lang="ru-RU" sz="1000" b="1" i="1" u="none" strike="noStrike" cap="none" normalizeH="0" baseline="0" dirty="0" smtClean="0">
                          <a:ln>
                            <a:noFill/>
                          </a:ln>
                          <a:solidFill>
                            <a:schemeClr val="tx1"/>
                          </a:solidFill>
                          <a:effectLst/>
                          <a:latin typeface="+mn-lt"/>
                          <a:cs typeface="Arial" charset="0"/>
                        </a:rPr>
                        <a:t>в  ред. от 09.10.2017)</a:t>
                      </a:r>
                      <a:endParaRPr lang="ru-RU" sz="10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ctr"/>
                      <a:r>
                        <a:rPr lang="ru-RU" sz="1100" b="1" i="0" u="none" strike="noStrike" dirty="0">
                          <a:solidFill>
                            <a:srgbClr val="000000"/>
                          </a:solidFill>
                          <a:latin typeface="Times New Roman"/>
                        </a:rPr>
                        <a:t>Сумма на </a:t>
                      </a:r>
                      <a:r>
                        <a:rPr lang="ru-RU" sz="1100" b="1" i="0" u="none" strike="noStrike" dirty="0" smtClean="0">
                          <a:solidFill>
                            <a:srgbClr val="000000"/>
                          </a:solidFill>
                          <a:latin typeface="Times New Roman"/>
                        </a:rPr>
                        <a:t>2018 </a:t>
                      </a:r>
                      <a:r>
                        <a:rPr lang="ru-RU" sz="1100" b="1" i="0" u="none" strike="noStrike" dirty="0">
                          <a:solidFill>
                            <a:srgbClr val="000000"/>
                          </a:solidFill>
                          <a:latin typeface="Times New Roman"/>
                        </a:rPr>
                        <a:t>год</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ctr"/>
                      <a:r>
                        <a:rPr lang="ru-RU" sz="1100" b="1" i="0" u="none" strike="noStrike" dirty="0">
                          <a:solidFill>
                            <a:srgbClr val="000000"/>
                          </a:solidFill>
                          <a:latin typeface="Times New Roman"/>
                        </a:rPr>
                        <a:t>Сумма на </a:t>
                      </a:r>
                      <a:r>
                        <a:rPr lang="ru-RU" sz="1100" b="1" i="0" u="none" strike="noStrike" dirty="0" smtClean="0">
                          <a:solidFill>
                            <a:srgbClr val="000000"/>
                          </a:solidFill>
                          <a:latin typeface="Times New Roman"/>
                        </a:rPr>
                        <a:t>2019 </a:t>
                      </a:r>
                      <a:r>
                        <a:rPr lang="ru-RU" sz="1100" b="1" i="0" u="none" strike="noStrike" dirty="0">
                          <a:solidFill>
                            <a:srgbClr val="000000"/>
                          </a:solidFill>
                          <a:latin typeface="Times New Roman"/>
                        </a:rPr>
                        <a:t>год</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ctr"/>
                      <a:r>
                        <a:rPr lang="ru-RU" sz="1100" b="1" i="0" u="none" strike="noStrike" dirty="0">
                          <a:solidFill>
                            <a:srgbClr val="000000"/>
                          </a:solidFill>
                          <a:latin typeface="Times New Roman"/>
                        </a:rPr>
                        <a:t>Сумма на </a:t>
                      </a:r>
                      <a:r>
                        <a:rPr lang="ru-RU" sz="1100" b="1" i="0" u="none" strike="noStrike" dirty="0" smtClean="0">
                          <a:solidFill>
                            <a:srgbClr val="000000"/>
                          </a:solidFill>
                          <a:latin typeface="Times New Roman"/>
                        </a:rPr>
                        <a:t>2020 </a:t>
                      </a:r>
                      <a:r>
                        <a:rPr lang="ru-RU" sz="1100" b="1" i="0" u="none" strike="noStrike" dirty="0">
                          <a:solidFill>
                            <a:srgbClr val="000000"/>
                          </a:solidFill>
                          <a:latin typeface="Times New Roman"/>
                        </a:rPr>
                        <a:t>год</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r>
              <a:tr h="375762">
                <a:tc>
                  <a:txBody>
                    <a:bodyPr/>
                    <a:lstStyle/>
                    <a:p>
                      <a:pPr algn="ctr" fontAlgn="b"/>
                      <a:r>
                        <a:rPr lang="ru-RU" sz="1000" b="1" i="0" u="none" strike="noStrike" dirty="0">
                          <a:solidFill>
                            <a:srgbClr val="000000"/>
                          </a:solidFill>
                          <a:latin typeface="Times New Roman"/>
                        </a:rPr>
                        <a:t> </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l" fontAlgn="b"/>
                      <a:r>
                        <a:rPr lang="ru-RU" sz="1200" b="1" i="0" u="none" strike="noStrike" dirty="0" smtClean="0">
                          <a:solidFill>
                            <a:srgbClr val="000000"/>
                          </a:solidFill>
                          <a:latin typeface="Times New Roman"/>
                        </a:rPr>
                        <a:t>ВСЕГО</a:t>
                      </a:r>
                      <a:endParaRPr lang="ru-RU" sz="12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200" b="1" i="0" u="none" strike="noStrike" dirty="0" smtClean="0">
                          <a:solidFill>
                            <a:srgbClr val="000000"/>
                          </a:solidFill>
                          <a:latin typeface="Times New Roman"/>
                        </a:rPr>
                        <a:t>1 022 418,6</a:t>
                      </a:r>
                      <a:endParaRPr lang="ru-RU" sz="12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t"/>
                      <a:r>
                        <a:rPr lang="ru-RU" sz="1200" b="1" i="0" u="none" strike="noStrike" dirty="0" smtClean="0">
                          <a:solidFill>
                            <a:srgbClr val="000000"/>
                          </a:solidFill>
                          <a:latin typeface="Times New Roman"/>
                        </a:rPr>
                        <a:t>1 100 770,7</a:t>
                      </a:r>
                      <a:endParaRPr lang="ru-RU" sz="12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t"/>
                      <a:r>
                        <a:rPr lang="ru-RU" sz="1100" b="1" i="0" u="none" strike="noStrike" dirty="0" smtClean="0">
                          <a:solidFill>
                            <a:srgbClr val="000000"/>
                          </a:solidFill>
                          <a:latin typeface="Times New Roman"/>
                        </a:rPr>
                        <a:t>872 </a:t>
                      </a:r>
                      <a:r>
                        <a:rPr lang="ru-RU" sz="1100" b="1" i="0" u="none" strike="noStrike" dirty="0">
                          <a:solidFill>
                            <a:srgbClr val="000000"/>
                          </a:solidFill>
                          <a:latin typeface="Times New Roman"/>
                        </a:rPr>
                        <a:t>452,0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t"/>
                      <a:r>
                        <a:rPr lang="ru-RU" sz="1100" b="1" i="0" u="none" strike="noStrike">
                          <a:solidFill>
                            <a:srgbClr val="000000"/>
                          </a:solidFill>
                          <a:latin typeface="Times New Roman"/>
                        </a:rPr>
                        <a:t>830 619,7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t"/>
                      <a:r>
                        <a:rPr lang="ru-RU" sz="1100" b="1" i="0" u="none" strike="noStrike">
                          <a:solidFill>
                            <a:srgbClr val="000000"/>
                          </a:solidFill>
                          <a:latin typeface="Times New Roman"/>
                        </a:rPr>
                        <a:t>826 645,0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r>
              <a:tr h="358969">
                <a:tc>
                  <a:txBody>
                    <a:bodyPr/>
                    <a:lstStyle/>
                    <a:p>
                      <a:pPr algn="ctr" fontAlgn="b"/>
                      <a:r>
                        <a:rPr lang="ru-RU" sz="1000" b="1" i="0" u="none" strike="noStrike">
                          <a:solidFill>
                            <a:srgbClr val="000000"/>
                          </a:solidFill>
                          <a:latin typeface="Times New Roman"/>
                        </a:rPr>
                        <a:t>01</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l" fontAlgn="b"/>
                      <a:r>
                        <a:rPr lang="ru-RU" sz="1100" b="1" i="0" u="none" strike="noStrike" dirty="0">
                          <a:solidFill>
                            <a:srgbClr val="000000"/>
                          </a:solidFill>
                          <a:latin typeface="Times New Roman"/>
                        </a:rPr>
                        <a:t>ОБЩЕГОСУДАРСТВЕННЫЕ ВОПРОСЫ</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54 952,8</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51 081,8</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55 532,6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50 949,0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51 423,1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r>
              <a:tr h="720673">
                <a:tc>
                  <a:txBody>
                    <a:bodyPr/>
                    <a:lstStyle/>
                    <a:p>
                      <a:pPr algn="ctr" fontAlgn="b"/>
                      <a:r>
                        <a:rPr lang="ru-RU" sz="1000" b="1" i="0" u="none" strike="noStrike">
                          <a:solidFill>
                            <a:srgbClr val="000000"/>
                          </a:solidFill>
                          <a:latin typeface="Times New Roman"/>
                        </a:rPr>
                        <a:t>03</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l" fontAlgn="b"/>
                      <a:r>
                        <a:rPr lang="ru-RU" sz="1100" b="1" i="0" u="none" strike="noStrike" dirty="0">
                          <a:solidFill>
                            <a:srgbClr val="000000"/>
                          </a:solidFill>
                          <a:latin typeface="Times New Roman"/>
                        </a:rPr>
                        <a:t>НАЦИОНАЛЬНАЯ БЕЗОПАСНОСТЬ И ПРАВООХРАНИТЕЛЬНАЯ ДЕЯТЕЛЬНОСТЬ</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9 198,7</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10 124,7</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10 424,6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10 161,6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10 229,6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r>
              <a:tr h="358969">
                <a:tc>
                  <a:txBody>
                    <a:bodyPr/>
                    <a:lstStyle/>
                    <a:p>
                      <a:pPr algn="ctr" fontAlgn="b"/>
                      <a:r>
                        <a:rPr lang="ru-RU" sz="1000" b="1" i="0" u="none" strike="noStrike">
                          <a:solidFill>
                            <a:srgbClr val="000000"/>
                          </a:solidFill>
                          <a:latin typeface="Times New Roman"/>
                        </a:rPr>
                        <a:t>04</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l" fontAlgn="b"/>
                      <a:r>
                        <a:rPr lang="ru-RU" sz="1100" b="1" i="0" u="none" strike="noStrike" dirty="0">
                          <a:solidFill>
                            <a:srgbClr val="000000"/>
                          </a:solidFill>
                          <a:latin typeface="Times New Roman"/>
                        </a:rPr>
                        <a:t>НАЦИОНАЛЬНАЯ ЭКОНОМИКА</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227 054,3</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200 381,5</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38 510,0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35 010,0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41 010,0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r>
              <a:tr h="490792">
                <a:tc>
                  <a:txBody>
                    <a:bodyPr/>
                    <a:lstStyle/>
                    <a:p>
                      <a:pPr algn="ctr" fontAlgn="b"/>
                      <a:r>
                        <a:rPr lang="ru-RU" sz="1000" b="1" i="0" u="none" strike="noStrike">
                          <a:solidFill>
                            <a:srgbClr val="000000"/>
                          </a:solidFill>
                          <a:latin typeface="Times New Roman"/>
                        </a:rPr>
                        <a:t>05</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l" fontAlgn="b"/>
                      <a:r>
                        <a:rPr lang="ru-RU" sz="1100" b="1" i="0" u="none" strike="noStrike" dirty="0">
                          <a:solidFill>
                            <a:srgbClr val="000000"/>
                          </a:solidFill>
                          <a:latin typeface="Times New Roman"/>
                        </a:rPr>
                        <a:t>ЖИЛИЩНО-КОММУНАЛЬНОЕ ХОЗЯЙСТВО</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31 340,2</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87 810,0</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36 471,9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31 342,4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22 842,4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r>
              <a:tr h="358969">
                <a:tc>
                  <a:txBody>
                    <a:bodyPr/>
                    <a:lstStyle/>
                    <a:p>
                      <a:pPr algn="ctr" fontAlgn="b"/>
                      <a:r>
                        <a:rPr lang="ru-RU" sz="1000" b="1" i="0" u="none" strike="noStrike">
                          <a:solidFill>
                            <a:srgbClr val="000000"/>
                          </a:solidFill>
                          <a:latin typeface="Times New Roman"/>
                        </a:rPr>
                        <a:t>07</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l" fontAlgn="b"/>
                      <a:r>
                        <a:rPr lang="ru-RU" sz="1100" b="1" i="0" u="none" strike="noStrike" dirty="0">
                          <a:solidFill>
                            <a:srgbClr val="000000"/>
                          </a:solidFill>
                          <a:latin typeface="Times New Roman"/>
                        </a:rPr>
                        <a:t>ОБРАЗОВАНИЕ</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599 760,7</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652</a:t>
                      </a:r>
                      <a:r>
                        <a:rPr lang="ru-RU" sz="1100" b="1" i="0" u="none" strike="noStrike" baseline="0" dirty="0" smtClean="0">
                          <a:solidFill>
                            <a:srgbClr val="000000"/>
                          </a:solidFill>
                          <a:latin typeface="Times New Roman"/>
                        </a:rPr>
                        <a:t> 091,8</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612 044,6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590 720,0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592 716,1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r>
              <a:tr h="358969">
                <a:tc>
                  <a:txBody>
                    <a:bodyPr/>
                    <a:lstStyle/>
                    <a:p>
                      <a:pPr algn="ctr" fontAlgn="b"/>
                      <a:r>
                        <a:rPr lang="ru-RU" sz="1000" b="1" i="0" u="none" strike="noStrike">
                          <a:solidFill>
                            <a:srgbClr val="000000"/>
                          </a:solidFill>
                          <a:latin typeface="Times New Roman"/>
                        </a:rPr>
                        <a:t>08</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l" fontAlgn="b"/>
                      <a:r>
                        <a:rPr lang="ru-RU" sz="1100" b="1" i="0" u="none" strike="noStrike" dirty="0">
                          <a:solidFill>
                            <a:srgbClr val="000000"/>
                          </a:solidFill>
                          <a:latin typeface="Times New Roman"/>
                        </a:rPr>
                        <a:t>КУЛЬТУРА, КИНЕМАТОГРАФИЯ</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65 647,5</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62 720,1</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48 869,1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46 573,4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46 575,4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r>
              <a:tr h="358969">
                <a:tc>
                  <a:txBody>
                    <a:bodyPr/>
                    <a:lstStyle/>
                    <a:p>
                      <a:pPr algn="ctr" fontAlgn="b"/>
                      <a:r>
                        <a:rPr lang="ru-RU" sz="1000" b="1" i="0" u="none" strike="noStrike">
                          <a:solidFill>
                            <a:srgbClr val="000000"/>
                          </a:solidFill>
                          <a:latin typeface="Times New Roman"/>
                        </a:rPr>
                        <a:t>10</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l" fontAlgn="b"/>
                      <a:r>
                        <a:rPr lang="ru-RU" sz="1100" b="1" i="0" u="none" strike="noStrike" dirty="0">
                          <a:solidFill>
                            <a:srgbClr val="000000"/>
                          </a:solidFill>
                          <a:latin typeface="Times New Roman"/>
                        </a:rPr>
                        <a:t>СОЦИАЛЬНАЯ ПОЛИТИКА</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29 872,7</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31 778,0</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33 115,3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32 120,0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28 120,1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r>
              <a:tr h="358969">
                <a:tc>
                  <a:txBody>
                    <a:bodyPr/>
                    <a:lstStyle/>
                    <a:p>
                      <a:pPr algn="ctr" fontAlgn="b"/>
                      <a:r>
                        <a:rPr lang="ru-RU" sz="1000" b="1" i="0" u="none" strike="noStrike">
                          <a:solidFill>
                            <a:srgbClr val="000000"/>
                          </a:solidFill>
                          <a:latin typeface="Times New Roman"/>
                        </a:rPr>
                        <a:t>11</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l" fontAlgn="b"/>
                      <a:r>
                        <a:rPr lang="ru-RU" sz="1100" b="1" i="0" u="none" strike="noStrike" dirty="0">
                          <a:solidFill>
                            <a:srgbClr val="000000"/>
                          </a:solidFill>
                          <a:latin typeface="Times New Roman"/>
                        </a:rPr>
                        <a:t>ФИЗИЧЕСКАЯ КУЛЬТУРА И СПОРТ</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2 386,6</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3 049,3</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36 453,9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32 728,3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32 728,3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r>
              <a:tr h="358969">
                <a:tc>
                  <a:txBody>
                    <a:bodyPr/>
                    <a:lstStyle/>
                    <a:p>
                      <a:pPr algn="ctr" fontAlgn="b"/>
                      <a:r>
                        <a:rPr lang="ru-RU" sz="1000" b="1" i="0" u="none" strike="noStrike">
                          <a:solidFill>
                            <a:srgbClr val="000000"/>
                          </a:solidFill>
                          <a:latin typeface="Times New Roman"/>
                        </a:rPr>
                        <a:t>12</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l" fontAlgn="b"/>
                      <a:r>
                        <a:rPr lang="ru-RU" sz="1100" b="1" i="0" u="none" strike="noStrike" dirty="0">
                          <a:solidFill>
                            <a:srgbClr val="000000"/>
                          </a:solidFill>
                          <a:latin typeface="Times New Roman"/>
                        </a:rPr>
                        <a:t>СРЕДСТВА МАССОВОЙ ИНФОРМАЦИИ</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1 663,1</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1 711,0</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1 000,0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1 000,0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1 000,0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r>
              <a:tr h="460625">
                <a:tc>
                  <a:txBody>
                    <a:bodyPr/>
                    <a:lstStyle/>
                    <a:p>
                      <a:pPr algn="ctr" fontAlgn="b"/>
                      <a:r>
                        <a:rPr lang="ru-RU" sz="1000" b="1" i="0" u="none" strike="noStrike" dirty="0">
                          <a:solidFill>
                            <a:srgbClr val="000000"/>
                          </a:solidFill>
                          <a:latin typeface="Times New Roman"/>
                        </a:rPr>
                        <a:t>13</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l" fontAlgn="b"/>
                      <a:r>
                        <a:rPr lang="ru-RU" sz="1100" b="1" i="0" u="none" strike="noStrike" dirty="0">
                          <a:solidFill>
                            <a:srgbClr val="000000"/>
                          </a:solidFill>
                          <a:latin typeface="Times New Roman"/>
                        </a:rPr>
                        <a:t>ОБСЛУЖИВАНИЕ ГОСУДАРСТВЕННОГО И МУНИЦИПАЛЬНОГО ДОЛГА</a:t>
                      </a: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smtClean="0">
                          <a:solidFill>
                            <a:srgbClr val="000000"/>
                          </a:solidFill>
                          <a:latin typeface="Times New Roman"/>
                        </a:rPr>
                        <a:t>541,9</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smtClean="0">
                          <a:solidFill>
                            <a:srgbClr val="000000"/>
                          </a:solidFill>
                          <a:latin typeface="Times New Roman"/>
                        </a:rPr>
                        <a:t>22,5</a:t>
                      </a:r>
                      <a:endParaRPr lang="ru-RU" sz="1100" b="1" i="0" u="none" strike="noStrike" dirty="0">
                        <a:solidFill>
                          <a:srgbClr val="000000"/>
                        </a:solidFill>
                        <a:latin typeface="Times New Roman"/>
                      </a:endParaRPr>
                    </a:p>
                  </a:txBody>
                  <a:tcPr marL="9181" marR="9181" marT="9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a:solidFill>
                            <a:srgbClr val="000000"/>
                          </a:solidFill>
                          <a:latin typeface="Times New Roman"/>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c>
                  <a:txBody>
                    <a:bodyPr/>
                    <a:lstStyle/>
                    <a:p>
                      <a:pPr algn="ctr" fontAlgn="b"/>
                      <a:r>
                        <a:rPr lang="ru-RU" sz="1100" b="1" i="0" u="none" strike="noStrike" dirty="0">
                          <a:solidFill>
                            <a:srgbClr val="000000"/>
                          </a:solidFill>
                          <a:latin typeface="Times New Roman"/>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EFD1"/>
                        </a:gs>
                        <a:gs pos="64999">
                          <a:srgbClr val="F0EBD5"/>
                        </a:gs>
                        <a:gs pos="100000">
                          <a:srgbClr val="D1C39F"/>
                        </a:gs>
                      </a:gsLst>
                      <a:lin ang="16200000" scaled="0"/>
                      <a:tileRect/>
                    </a:gradFill>
                  </a:tcPr>
                </a:tc>
              </a:tr>
            </a:tbl>
          </a:graphicData>
        </a:graphic>
      </p:graphicFrame>
      <p:sp>
        <p:nvSpPr>
          <p:cNvPr id="12" name="TextBox 11"/>
          <p:cNvSpPr txBox="1"/>
          <p:nvPr/>
        </p:nvSpPr>
        <p:spPr>
          <a:xfrm>
            <a:off x="8143900" y="857232"/>
            <a:ext cx="885948" cy="307777"/>
          </a:xfrm>
          <a:prstGeom prst="rect">
            <a:avLst/>
          </a:prstGeom>
          <a:noFill/>
        </p:spPr>
        <p:txBody>
          <a:bodyPr wrap="none" rtlCol="0">
            <a:spAutoFit/>
          </a:bodyPr>
          <a:lstStyle/>
          <a:p>
            <a:r>
              <a:rPr lang="ru-RU" sz="1400" dirty="0" smtClean="0">
                <a:latin typeface="Times New Roman" pitchFamily="18" charset="0"/>
                <a:cs typeface="Times New Roman" pitchFamily="18" charset="0"/>
              </a:rPr>
              <a:t>Тыс. руб.</a:t>
            </a:r>
            <a:endParaRPr lang="ru-RU" sz="1400" dirty="0">
              <a:latin typeface="Times New Roman" pitchFamily="18"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0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285728"/>
            <a:ext cx="8001024" cy="500066"/>
          </a:xfrm>
        </p:spPr>
        <p:txBody>
          <a:bodyPr/>
          <a:lstStyle/>
          <a:p>
            <a:pPr algn="ctr" defTabSz="914400"/>
            <a:r>
              <a:rPr lang="ru-RU" sz="1600" dirty="0" smtClean="0">
                <a:solidFill>
                  <a:schemeClr val="tx1"/>
                </a:solidFill>
              </a:rPr>
              <a:t>Структура расходов бюджета города Ржева в 20</a:t>
            </a:r>
            <a:r>
              <a:rPr lang="en-US" sz="1600" dirty="0" smtClean="0">
                <a:solidFill>
                  <a:schemeClr val="tx1"/>
                </a:solidFill>
              </a:rPr>
              <a:t>1</a:t>
            </a:r>
            <a:r>
              <a:rPr lang="ru-RU" sz="1600" dirty="0" smtClean="0">
                <a:solidFill>
                  <a:schemeClr val="tx1"/>
                </a:solidFill>
              </a:rPr>
              <a:t>8 году </a:t>
            </a:r>
            <a:br>
              <a:rPr lang="ru-RU" sz="1600" dirty="0" smtClean="0">
                <a:solidFill>
                  <a:schemeClr val="tx1"/>
                </a:solidFill>
              </a:rPr>
            </a:br>
            <a:r>
              <a:rPr lang="ru-RU" sz="1600" dirty="0" smtClean="0">
                <a:solidFill>
                  <a:schemeClr val="tx1"/>
                </a:solidFill>
              </a:rPr>
              <a:t>за счет собственных средств</a:t>
            </a:r>
            <a:r>
              <a:rPr lang="ru-RU" sz="1600" dirty="0" smtClean="0">
                <a:solidFill>
                  <a:srgbClr val="F9F9F9"/>
                </a:solidFill>
              </a:rPr>
              <a:t/>
            </a:r>
            <a:br>
              <a:rPr lang="ru-RU" sz="1600" dirty="0" smtClean="0">
                <a:solidFill>
                  <a:srgbClr val="F9F9F9"/>
                </a:solidFill>
              </a:rPr>
            </a:br>
            <a:endParaRPr lang="ru-RU" sz="1600" dirty="0">
              <a:solidFill>
                <a:schemeClr val="tx1"/>
              </a:solidFill>
            </a:endParaRPr>
          </a:p>
        </p:txBody>
      </p:sp>
      <p:pic>
        <p:nvPicPr>
          <p:cNvPr id="9" name="Picture 10" descr="rzhev-gerb-sovr"/>
          <p:cNvPicPr>
            <a:picLocks noChangeAspect="1" noChangeArrowheads="1"/>
          </p:cNvPicPr>
          <p:nvPr/>
        </p:nvPicPr>
        <p:blipFill>
          <a:blip r:embed="rId3">
            <a:lum bright="6000"/>
          </a:blip>
          <a:srcRect/>
          <a:stretch>
            <a:fillRect/>
          </a:stretch>
        </p:blipFill>
        <p:spPr bwMode="auto">
          <a:xfrm>
            <a:off x="142844" y="142852"/>
            <a:ext cx="1000133" cy="1071570"/>
          </a:xfrm>
          <a:prstGeom prst="rect">
            <a:avLst/>
          </a:prstGeom>
          <a:noFill/>
          <a:ln w="9525">
            <a:noFill/>
            <a:miter lim="800000"/>
            <a:headEnd/>
            <a:tailEnd/>
          </a:ln>
        </p:spPr>
      </p:pic>
      <p:graphicFrame>
        <p:nvGraphicFramePr>
          <p:cNvPr id="1026" name="Содержимое 10"/>
          <p:cNvGraphicFramePr>
            <a:graphicFrameLocks noGrp="1"/>
          </p:cNvGraphicFramePr>
          <p:nvPr/>
        </p:nvGraphicFramePr>
        <p:xfrm>
          <a:off x="142875" y="1285875"/>
          <a:ext cx="8715375" cy="5357813"/>
        </p:xfrm>
        <a:graphic>
          <a:graphicData uri="http://schemas.openxmlformats.org/presentationml/2006/ole">
            <p:oleObj spid="_x0000_s1026" name="Worksheet" r:id="rId4" imgW="8839200" imgH="5533957" progId="Excel.Sheet.8">
              <p:embed/>
            </p:oleObj>
          </a:graphicData>
        </a:graphic>
      </p:graphicFrame>
    </p:spTree>
  </p:cSld>
  <p:clrMapOvr>
    <a:masterClrMapping/>
  </p:clrMapOvr>
  <p:transition>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0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285728"/>
            <a:ext cx="7858180" cy="500066"/>
          </a:xfrm>
        </p:spPr>
        <p:txBody>
          <a:bodyPr/>
          <a:lstStyle/>
          <a:p>
            <a:pPr algn="ctr"/>
            <a:r>
              <a:rPr lang="ru-RU" sz="1600" dirty="0" smtClean="0">
                <a:solidFill>
                  <a:schemeClr val="tx1"/>
                </a:solidFill>
              </a:rPr>
              <a:t>Программные и </a:t>
            </a:r>
            <a:r>
              <a:rPr lang="ru-RU" sz="1600" dirty="0" err="1" smtClean="0">
                <a:solidFill>
                  <a:schemeClr val="tx1"/>
                </a:solidFill>
              </a:rPr>
              <a:t>непрограммные</a:t>
            </a:r>
            <a:r>
              <a:rPr lang="ru-RU" sz="1600" dirty="0" smtClean="0">
                <a:solidFill>
                  <a:schemeClr val="tx1"/>
                </a:solidFill>
              </a:rPr>
              <a:t> расходы бюджета </a:t>
            </a:r>
            <a:r>
              <a:rPr lang="en-US" sz="1600" dirty="0" smtClean="0">
                <a:solidFill>
                  <a:schemeClr val="tx1"/>
                </a:solidFill>
              </a:rPr>
              <a:t> </a:t>
            </a:r>
            <a:r>
              <a:rPr lang="ru-RU" sz="1600" dirty="0" smtClean="0">
                <a:solidFill>
                  <a:schemeClr val="tx1"/>
                </a:solidFill>
              </a:rPr>
              <a:t>на 2018 год и плановый период</a:t>
            </a:r>
            <a:r>
              <a:rPr lang="ru-RU" sz="1600" b="0" dirty="0" smtClean="0">
                <a:solidFill>
                  <a:schemeClr val="bg1"/>
                </a:solidFill>
              </a:rPr>
              <a:t/>
            </a:r>
            <a:br>
              <a:rPr lang="ru-RU" sz="1600" b="0" dirty="0" smtClean="0">
                <a:solidFill>
                  <a:schemeClr val="bg1"/>
                </a:solidFill>
              </a:rPr>
            </a:br>
            <a:r>
              <a:rPr lang="ru-RU" sz="1600" dirty="0" smtClean="0">
                <a:solidFill>
                  <a:srgbClr val="F9F9F9"/>
                </a:solidFill>
              </a:rPr>
              <a:t/>
            </a:r>
            <a:br>
              <a:rPr lang="ru-RU" sz="1600" dirty="0" smtClean="0">
                <a:solidFill>
                  <a:srgbClr val="F9F9F9"/>
                </a:solidFill>
              </a:rPr>
            </a:br>
            <a:endParaRPr lang="ru-RU" sz="1600" dirty="0">
              <a:solidFill>
                <a:schemeClr val="tx1"/>
              </a:solidFill>
            </a:endParaRPr>
          </a:p>
        </p:txBody>
      </p:sp>
      <p:pic>
        <p:nvPicPr>
          <p:cNvPr id="9" name="Picture 10" descr="rzhev-gerb-sovr"/>
          <p:cNvPicPr>
            <a:picLocks noChangeAspect="1" noChangeArrowheads="1"/>
          </p:cNvPicPr>
          <p:nvPr/>
        </p:nvPicPr>
        <p:blipFill>
          <a:blip r:embed="rId2">
            <a:lum bright="6000"/>
          </a:blip>
          <a:srcRect/>
          <a:stretch>
            <a:fillRect/>
          </a:stretch>
        </p:blipFill>
        <p:spPr bwMode="auto">
          <a:xfrm>
            <a:off x="142845" y="142852"/>
            <a:ext cx="714379" cy="785818"/>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142843" y="922222"/>
          <a:ext cx="8858313" cy="5742663"/>
        </p:xfrm>
        <a:graphic>
          <a:graphicData uri="http://schemas.openxmlformats.org/drawingml/2006/table">
            <a:tbl>
              <a:tblPr/>
              <a:tblGrid>
                <a:gridCol w="6749215"/>
                <a:gridCol w="703043"/>
                <a:gridCol w="703043"/>
                <a:gridCol w="703012"/>
              </a:tblGrid>
              <a:tr h="281175">
                <a:tc>
                  <a:txBody>
                    <a:bodyPr/>
                    <a:lstStyle/>
                    <a:p>
                      <a:pPr algn="ctr" fontAlgn="b"/>
                      <a:r>
                        <a:rPr lang="ru-RU" sz="900" b="1" i="0" u="none" strike="noStrike" dirty="0">
                          <a:solidFill>
                            <a:srgbClr val="000000"/>
                          </a:solidFill>
                          <a:latin typeface="Times New Roman"/>
                        </a:rPr>
                        <a:t>Наименование</a:t>
                      </a:r>
                    </a:p>
                  </a:txBody>
                  <a:tcPr marL="6494" marR="6494" marT="6494"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fontAlgn="ctr"/>
                      <a:r>
                        <a:rPr lang="ru-RU" sz="900" b="1" i="0" u="none" strike="noStrike" dirty="0">
                          <a:solidFill>
                            <a:srgbClr val="000000"/>
                          </a:solidFill>
                          <a:latin typeface="Times New Roman"/>
                        </a:rPr>
                        <a:t>Сумма на 2017 год</a:t>
                      </a:r>
                    </a:p>
                  </a:txBody>
                  <a:tcPr marL="9181" marR="9181" marT="918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fontAlgn="ctr"/>
                      <a:r>
                        <a:rPr lang="ru-RU" sz="900" b="1" i="0" u="none" strike="noStrike" dirty="0">
                          <a:solidFill>
                            <a:srgbClr val="000000"/>
                          </a:solidFill>
                          <a:latin typeface="Times New Roman"/>
                        </a:rPr>
                        <a:t>Сумма на 2018 год</a:t>
                      </a:r>
                    </a:p>
                  </a:txBody>
                  <a:tcPr marL="9181" marR="9181" marT="918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fontAlgn="ctr"/>
                      <a:r>
                        <a:rPr lang="ru-RU" sz="900" b="1" i="0" u="none" strike="noStrike" dirty="0">
                          <a:solidFill>
                            <a:srgbClr val="000000"/>
                          </a:solidFill>
                          <a:latin typeface="Times New Roman"/>
                        </a:rPr>
                        <a:t>Сумма на 2019 год</a:t>
                      </a:r>
                    </a:p>
                  </a:txBody>
                  <a:tcPr marL="9181" marR="9181" marT="918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173104">
                <a:tc>
                  <a:txBody>
                    <a:bodyPr/>
                    <a:lstStyle/>
                    <a:p>
                      <a:pPr algn="r" fontAlgn="b"/>
                      <a:r>
                        <a:rPr lang="ru-RU" sz="1050" b="1" i="0" u="none" strike="noStrike" dirty="0">
                          <a:solidFill>
                            <a:srgbClr val="000000"/>
                          </a:solidFill>
                          <a:latin typeface="Times New Roman"/>
                        </a:rPr>
                        <a:t>Всего</a:t>
                      </a:r>
                    </a:p>
                  </a:txBody>
                  <a:tcPr marL="6494" marR="6494" marT="6494"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872 452,0</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830 619,7</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b="1" dirty="0">
                          <a:solidFill>
                            <a:srgbClr val="000000"/>
                          </a:solidFill>
                          <a:latin typeface="Times New Roman"/>
                          <a:ea typeface="Times New Roman"/>
                          <a:cs typeface="Times New Roman"/>
                        </a:rPr>
                        <a:t>826 645,0</a:t>
                      </a:r>
                      <a:endParaRPr lang="ru-RU" sz="1000" dirty="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380829">
                <a:tc>
                  <a:txBody>
                    <a:bodyPr/>
                    <a:lstStyle/>
                    <a:p>
                      <a:pPr>
                        <a:lnSpc>
                          <a:spcPct val="115000"/>
                        </a:lnSpc>
                        <a:spcAft>
                          <a:spcPts val="0"/>
                        </a:spcAft>
                      </a:pPr>
                      <a:r>
                        <a:rPr lang="ru-RU" sz="1100" dirty="0">
                          <a:solidFill>
                            <a:srgbClr val="000000"/>
                          </a:solidFill>
                          <a:latin typeface="Times New Roman"/>
                          <a:ea typeface="Times New Roman"/>
                          <a:cs typeface="Times New Roman"/>
                        </a:rPr>
                        <a:t>Муниципальная программа города Ржева Тверской области "Обеспечение правопорядка и безопасности населения города Ржева Тверской области" на 2016 -2021 годы</a:t>
                      </a:r>
                      <a:endParaRPr lang="ru-RU" sz="1200" dirty="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8 725,2</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8 399,5</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8 394,5</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380829">
                <a:tc>
                  <a:txBody>
                    <a:bodyPr/>
                    <a:lstStyle/>
                    <a:p>
                      <a:pPr>
                        <a:lnSpc>
                          <a:spcPct val="115000"/>
                        </a:lnSpc>
                        <a:spcAft>
                          <a:spcPts val="0"/>
                        </a:spcAft>
                      </a:pPr>
                      <a:r>
                        <a:rPr lang="ru-RU" sz="1100">
                          <a:solidFill>
                            <a:srgbClr val="000000"/>
                          </a:solidFill>
                          <a:latin typeface="Times New Roman"/>
                          <a:ea typeface="Times New Roman"/>
                          <a:cs typeface="Times New Roman"/>
                        </a:rPr>
                        <a:t>Муниципальная программа города Ржева Тверской области "Развитие жилищно-коммунального хозяйства города Ржева Тверской области" на 2017-2022 годы</a:t>
                      </a:r>
                      <a:endParaRPr lang="ru-RU" sz="12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16 441,4</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15 300,0</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3 300,0</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380829">
                <a:tc>
                  <a:txBody>
                    <a:bodyPr/>
                    <a:lstStyle/>
                    <a:p>
                      <a:pPr>
                        <a:lnSpc>
                          <a:spcPct val="115000"/>
                        </a:lnSpc>
                        <a:spcAft>
                          <a:spcPts val="0"/>
                        </a:spcAft>
                      </a:pPr>
                      <a:r>
                        <a:rPr lang="ru-RU" sz="1100">
                          <a:solidFill>
                            <a:srgbClr val="000000"/>
                          </a:solidFill>
                          <a:latin typeface="Times New Roman"/>
                          <a:ea typeface="Times New Roman"/>
                          <a:cs typeface="Times New Roman"/>
                        </a:rPr>
                        <a:t>Муниципальная программа города Ржева Тверской области "Формирование современной городской среды города Ржева Тверской области" на 2018-2023 годы</a:t>
                      </a:r>
                      <a:endParaRPr lang="ru-RU" sz="12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4 500,0</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4 500,0</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5 500,0</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331156">
                <a:tc>
                  <a:txBody>
                    <a:bodyPr/>
                    <a:lstStyle/>
                    <a:p>
                      <a:pPr>
                        <a:spcAft>
                          <a:spcPts val="0"/>
                        </a:spcAft>
                      </a:pPr>
                      <a:r>
                        <a:rPr lang="ru-RU" sz="1100">
                          <a:solidFill>
                            <a:srgbClr val="000000"/>
                          </a:solidFill>
                          <a:latin typeface="Times New Roman"/>
                          <a:ea typeface="Times New Roman"/>
                          <a:cs typeface="Times New Roman"/>
                        </a:rPr>
                        <a:t>Муниципальная программа города Ржева Тверской области "Развитие образования города Ржева Тверской области" на 2018 - 2023 годы</a:t>
                      </a:r>
                      <a:endParaRPr lang="ru-RU" sz="12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spcAft>
                          <a:spcPts val="0"/>
                        </a:spcAft>
                      </a:pPr>
                      <a:r>
                        <a:rPr lang="ru-RU" sz="1000">
                          <a:solidFill>
                            <a:srgbClr val="000000"/>
                          </a:solidFill>
                          <a:latin typeface="Times New Roman"/>
                          <a:ea typeface="Times New Roman"/>
                          <a:cs typeface="Times New Roman"/>
                        </a:rPr>
                        <a:t>582 681,7</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spcAft>
                          <a:spcPts val="0"/>
                        </a:spcAft>
                      </a:pPr>
                      <a:r>
                        <a:rPr lang="ru-RU" sz="1000">
                          <a:solidFill>
                            <a:srgbClr val="000000"/>
                          </a:solidFill>
                          <a:latin typeface="Times New Roman"/>
                          <a:ea typeface="Times New Roman"/>
                          <a:cs typeface="Times New Roman"/>
                        </a:rPr>
                        <a:t>562 662,2</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spcAft>
                          <a:spcPts val="0"/>
                        </a:spcAft>
                      </a:pPr>
                      <a:r>
                        <a:rPr lang="ru-RU" sz="1000">
                          <a:solidFill>
                            <a:srgbClr val="000000"/>
                          </a:solidFill>
                          <a:latin typeface="Times New Roman"/>
                          <a:ea typeface="Times New Roman"/>
                          <a:cs typeface="Times New Roman"/>
                        </a:rPr>
                        <a:t>563 858,6</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380829">
                <a:tc>
                  <a:txBody>
                    <a:bodyPr/>
                    <a:lstStyle/>
                    <a:p>
                      <a:pPr>
                        <a:lnSpc>
                          <a:spcPct val="115000"/>
                        </a:lnSpc>
                        <a:spcAft>
                          <a:spcPts val="0"/>
                        </a:spcAft>
                      </a:pPr>
                      <a:r>
                        <a:rPr lang="ru-RU" sz="1100">
                          <a:solidFill>
                            <a:srgbClr val="000000"/>
                          </a:solidFill>
                          <a:latin typeface="Times New Roman"/>
                          <a:ea typeface="Times New Roman"/>
                          <a:cs typeface="Times New Roman"/>
                        </a:rPr>
                        <a:t>Муниципальная программа города Ржева Тверской области "Развитие культуры города Ржева Тверской области" на 2018 - 2023 годы</a:t>
                      </a:r>
                      <a:endParaRPr lang="ru-RU" sz="12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89 486,9</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85 886,1</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86 687,8</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380829">
                <a:tc>
                  <a:txBody>
                    <a:bodyPr/>
                    <a:lstStyle/>
                    <a:p>
                      <a:pPr>
                        <a:lnSpc>
                          <a:spcPct val="115000"/>
                        </a:lnSpc>
                        <a:spcAft>
                          <a:spcPts val="0"/>
                        </a:spcAft>
                      </a:pPr>
                      <a:r>
                        <a:rPr lang="ru-RU" sz="1100">
                          <a:solidFill>
                            <a:srgbClr val="000000"/>
                          </a:solidFill>
                          <a:latin typeface="Times New Roman"/>
                          <a:ea typeface="Times New Roman"/>
                          <a:cs typeface="Times New Roman"/>
                        </a:rPr>
                        <a:t>Муниципальная программа города Ржева Тверской области "Развитие физической культуры и спорта города Ржева Тверской области" на 2018 - 2023 годы</a:t>
                      </a:r>
                      <a:endParaRPr lang="ru-RU" sz="12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36 453,9</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32 728,3</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32 728,3</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380829">
                <a:tc>
                  <a:txBody>
                    <a:bodyPr/>
                    <a:lstStyle/>
                    <a:p>
                      <a:pPr>
                        <a:lnSpc>
                          <a:spcPct val="115000"/>
                        </a:lnSpc>
                        <a:spcAft>
                          <a:spcPts val="0"/>
                        </a:spcAft>
                      </a:pPr>
                      <a:r>
                        <a:rPr lang="ru-RU" sz="1100">
                          <a:solidFill>
                            <a:srgbClr val="000000"/>
                          </a:solidFill>
                          <a:latin typeface="Times New Roman"/>
                          <a:ea typeface="Times New Roman"/>
                          <a:cs typeface="Times New Roman"/>
                        </a:rPr>
                        <a:t>Муниципальная программа города Ржева Тверской области "Социальная поддержка и защита населения города Ржева Тверской области" на 2018-2023 годы</a:t>
                      </a:r>
                      <a:endParaRPr lang="ru-RU" sz="12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8 689,6</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8 694,6</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8 695,6</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380829">
                <a:tc>
                  <a:txBody>
                    <a:bodyPr/>
                    <a:lstStyle/>
                    <a:p>
                      <a:pPr>
                        <a:lnSpc>
                          <a:spcPct val="115000"/>
                        </a:lnSpc>
                        <a:spcAft>
                          <a:spcPts val="0"/>
                        </a:spcAft>
                      </a:pPr>
                      <a:r>
                        <a:rPr lang="ru-RU" sz="1100" dirty="0">
                          <a:solidFill>
                            <a:srgbClr val="000000"/>
                          </a:solidFill>
                          <a:latin typeface="Times New Roman"/>
                          <a:ea typeface="Times New Roman"/>
                          <a:cs typeface="Times New Roman"/>
                        </a:rPr>
                        <a:t>Муниципальная программа города Ржева Тверской области "Молодёжная политика и развитие туризма города Ржева Тверской области" на 2018-2023 годы</a:t>
                      </a:r>
                      <a:endParaRPr lang="ru-RU" sz="1200" dirty="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dirty="0">
                          <a:solidFill>
                            <a:srgbClr val="000000"/>
                          </a:solidFill>
                          <a:latin typeface="Times New Roman"/>
                          <a:ea typeface="Times New Roman"/>
                          <a:cs typeface="Times New Roman"/>
                        </a:rPr>
                        <a:t>4 028,4</a:t>
                      </a:r>
                      <a:endParaRPr lang="ru-RU" sz="1000" dirty="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3 528,4</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3 528,4</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380829">
                <a:tc>
                  <a:txBody>
                    <a:bodyPr/>
                    <a:lstStyle/>
                    <a:p>
                      <a:pPr>
                        <a:lnSpc>
                          <a:spcPct val="115000"/>
                        </a:lnSpc>
                        <a:spcAft>
                          <a:spcPts val="0"/>
                        </a:spcAft>
                      </a:pPr>
                      <a:r>
                        <a:rPr lang="ru-RU" sz="1100">
                          <a:solidFill>
                            <a:srgbClr val="000000"/>
                          </a:solidFill>
                          <a:latin typeface="Times New Roman"/>
                          <a:ea typeface="Times New Roman"/>
                          <a:cs typeface="Times New Roman"/>
                        </a:rPr>
                        <a:t>Муниципальная программа города Ржева Тверской области "Управление имуществом и земельными ресурсами города Ржева Тверской области" на 2018-2023 годы</a:t>
                      </a:r>
                      <a:endParaRPr lang="ru-RU" sz="12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8 725,3</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8 011,1</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8 011,1</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380829">
                <a:tc>
                  <a:txBody>
                    <a:bodyPr/>
                    <a:lstStyle/>
                    <a:p>
                      <a:pPr>
                        <a:lnSpc>
                          <a:spcPct val="115000"/>
                        </a:lnSpc>
                        <a:spcAft>
                          <a:spcPts val="0"/>
                        </a:spcAft>
                      </a:pPr>
                      <a:r>
                        <a:rPr lang="ru-RU" sz="1100">
                          <a:solidFill>
                            <a:srgbClr val="000000"/>
                          </a:solidFill>
                          <a:latin typeface="Times New Roman"/>
                          <a:ea typeface="Times New Roman"/>
                          <a:cs typeface="Times New Roman"/>
                        </a:rPr>
                        <a:t>Муниципальная программа города Ржева Тверской области "Благоустройство города Ржева Тверской области" на 2018-2023 годы</a:t>
                      </a:r>
                      <a:endParaRPr lang="ru-RU" sz="12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17 033,0</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14 583,0</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18 083,0</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380829">
                <a:tc>
                  <a:txBody>
                    <a:bodyPr/>
                    <a:lstStyle/>
                    <a:p>
                      <a:pPr>
                        <a:lnSpc>
                          <a:spcPct val="115000"/>
                        </a:lnSpc>
                        <a:spcAft>
                          <a:spcPts val="0"/>
                        </a:spcAft>
                      </a:pPr>
                      <a:r>
                        <a:rPr lang="ru-RU" sz="1100">
                          <a:solidFill>
                            <a:srgbClr val="000000"/>
                          </a:solidFill>
                          <a:latin typeface="Times New Roman"/>
                          <a:ea typeface="Times New Roman"/>
                          <a:cs typeface="Times New Roman"/>
                        </a:rPr>
                        <a:t>Муниципальная программа города Ржева Тверской области "Дорожное хозяйство и транспортный комплекс города Ржева Тверской области" на 2018-2023 годы</a:t>
                      </a:r>
                      <a:endParaRPr lang="ru-RU" sz="12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34 100,0</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31 100,0</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36 100,0</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571244">
                <a:tc>
                  <a:txBody>
                    <a:bodyPr/>
                    <a:lstStyle/>
                    <a:p>
                      <a:pPr>
                        <a:lnSpc>
                          <a:spcPct val="115000"/>
                        </a:lnSpc>
                        <a:spcAft>
                          <a:spcPts val="0"/>
                        </a:spcAft>
                      </a:pPr>
                      <a:r>
                        <a:rPr lang="ru-RU" sz="1100">
                          <a:solidFill>
                            <a:srgbClr val="000000"/>
                          </a:solidFill>
                          <a:latin typeface="Times New Roman"/>
                          <a:ea typeface="Times New Roman"/>
                          <a:cs typeface="Times New Roman"/>
                        </a:rPr>
                        <a:t>Муниципальная программа города Ржева Тверской области "Управление общественными финансами и обеспечение муниципального финансового контроля в сфере бюджетных правоотношений города Ржева Тверской области" на 2018-2023 годы</a:t>
                      </a:r>
                      <a:endParaRPr lang="ru-RU" sz="12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7 489,5</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7 415,8</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7 288,6</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380829">
                <a:tc>
                  <a:txBody>
                    <a:bodyPr/>
                    <a:lstStyle/>
                    <a:p>
                      <a:pPr>
                        <a:lnSpc>
                          <a:spcPct val="115000"/>
                        </a:lnSpc>
                        <a:spcAft>
                          <a:spcPts val="0"/>
                        </a:spcAft>
                      </a:pPr>
                      <a:r>
                        <a:rPr lang="ru-RU" sz="1100">
                          <a:solidFill>
                            <a:srgbClr val="000000"/>
                          </a:solidFill>
                          <a:latin typeface="Times New Roman"/>
                          <a:ea typeface="Times New Roman"/>
                          <a:cs typeface="Times New Roman"/>
                        </a:rPr>
                        <a:t>Муниципальная программа города Ржева Тверской области "Муниципальное управление и гражданское общество города Ржева" на 2018-2023 годы</a:t>
                      </a:r>
                      <a:endParaRPr lang="ru-RU" sz="12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47 074,2</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43 367,8</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40 026,2</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r h="190415">
                <a:tc>
                  <a:txBody>
                    <a:bodyPr/>
                    <a:lstStyle/>
                    <a:p>
                      <a:pPr>
                        <a:lnSpc>
                          <a:spcPct val="115000"/>
                        </a:lnSpc>
                        <a:spcAft>
                          <a:spcPts val="0"/>
                        </a:spcAft>
                      </a:pPr>
                      <a:r>
                        <a:rPr lang="ru-RU" sz="1100" dirty="0">
                          <a:solidFill>
                            <a:srgbClr val="000000"/>
                          </a:solidFill>
                          <a:latin typeface="Times New Roman"/>
                          <a:ea typeface="Times New Roman"/>
                          <a:cs typeface="Times New Roman"/>
                        </a:rPr>
                        <a:t>Расходы, не включенные в муниципальные программы г. Ржева Тверской области</a:t>
                      </a:r>
                      <a:endParaRPr lang="ru-RU" sz="1200" dirty="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7 022,9</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a:solidFill>
                            <a:srgbClr val="000000"/>
                          </a:solidFill>
                          <a:latin typeface="Times New Roman"/>
                          <a:ea typeface="Times New Roman"/>
                          <a:cs typeface="Times New Roman"/>
                        </a:rPr>
                        <a:t>4 442,9</a:t>
                      </a:r>
                      <a:endParaRPr lang="ru-RU" sz="100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c>
                  <a:txBody>
                    <a:bodyPr/>
                    <a:lstStyle/>
                    <a:p>
                      <a:pPr algn="ctr">
                        <a:lnSpc>
                          <a:spcPct val="115000"/>
                        </a:lnSpc>
                        <a:spcAft>
                          <a:spcPts val="0"/>
                        </a:spcAft>
                      </a:pPr>
                      <a:r>
                        <a:rPr lang="ru-RU" sz="1000" dirty="0">
                          <a:solidFill>
                            <a:srgbClr val="000000"/>
                          </a:solidFill>
                          <a:latin typeface="Times New Roman"/>
                          <a:ea typeface="Times New Roman"/>
                          <a:cs typeface="Times New Roman"/>
                        </a:rPr>
                        <a:t>4 442,9</a:t>
                      </a:r>
                      <a:endParaRPr lang="ru-RU" sz="1000" dirty="0">
                        <a:latin typeface="Times New Roman"/>
                        <a:ea typeface="Times New Roman"/>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EFD1"/>
                        </a:gs>
                        <a:gs pos="64999">
                          <a:srgbClr val="F0EBD5"/>
                        </a:gs>
                        <a:gs pos="100000">
                          <a:srgbClr val="D1C39F"/>
                        </a:gs>
                      </a:gsLst>
                      <a:lin ang="13500000" scaled="0"/>
                      <a:tileRect/>
                    </a:gradFill>
                  </a:tcPr>
                </a:tc>
              </a:tr>
            </a:tbl>
          </a:graphicData>
        </a:graphic>
      </p:graphicFrame>
      <p:sp>
        <p:nvSpPr>
          <p:cNvPr id="6" name="TextBox 5"/>
          <p:cNvSpPr txBox="1"/>
          <p:nvPr/>
        </p:nvSpPr>
        <p:spPr>
          <a:xfrm>
            <a:off x="8215338" y="642918"/>
            <a:ext cx="776175" cy="246221"/>
          </a:xfrm>
          <a:prstGeom prst="rect">
            <a:avLst/>
          </a:prstGeom>
          <a:noFill/>
        </p:spPr>
        <p:txBody>
          <a:bodyPr wrap="none" rtlCol="0">
            <a:spAutoFit/>
          </a:bodyPr>
          <a:lstStyle/>
          <a:p>
            <a:r>
              <a:rPr lang="ru-RU" sz="1000" b="1" dirty="0" smtClean="0"/>
              <a:t>Тыс. руб.</a:t>
            </a:r>
            <a:endParaRPr lang="ru-RU" sz="1000" b="1" dirty="0"/>
          </a:p>
        </p:txBody>
      </p:sp>
    </p:spTree>
  </p:cSld>
  <p:clrMapOvr>
    <a:masterClrMapping/>
  </p:clrMapOvr>
  <p:transition>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2"/>
          <a:srcRect/>
          <a:stretch>
            <a:fillRect/>
          </a:stretch>
        </p:blipFill>
        <p:spPr>
          <a:xfrm>
            <a:off x="0" y="0"/>
            <a:ext cx="9144000" cy="928670"/>
          </a:xfrm>
        </p:spPr>
      </p:pic>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3"/>
          <a:srcRect/>
          <a:stretch>
            <a:fillRect/>
          </a:stretch>
        </p:blipFill>
        <p:spPr bwMode="auto">
          <a:xfrm>
            <a:off x="357158" y="0"/>
            <a:ext cx="1071570" cy="928670"/>
          </a:xfrm>
          <a:prstGeom prst="rect">
            <a:avLst/>
          </a:prstGeom>
          <a:noFill/>
          <a:ln w="9525">
            <a:noFill/>
            <a:miter lim="800000"/>
            <a:headEnd/>
            <a:tailEnd/>
          </a:ln>
        </p:spPr>
      </p:pic>
      <p:sp>
        <p:nvSpPr>
          <p:cNvPr id="11" name="Нашивка 10"/>
          <p:cNvSpPr/>
          <p:nvPr/>
        </p:nvSpPr>
        <p:spPr>
          <a:xfrm>
            <a:off x="0" y="1071546"/>
            <a:ext cx="2357454" cy="428628"/>
          </a:xfrm>
          <a:prstGeom prst="chevron">
            <a:avLst/>
          </a:prstGeom>
          <a:gradFill>
            <a:gsLst>
              <a:gs pos="0">
                <a:srgbClr val="D6B19C"/>
              </a:gs>
              <a:gs pos="30000">
                <a:srgbClr val="D49E6C"/>
              </a:gs>
              <a:gs pos="70000">
                <a:srgbClr val="A65528"/>
              </a:gs>
              <a:gs pos="100000">
                <a:srgbClr val="663012"/>
              </a:gs>
            </a:gsLst>
            <a:lin ang="5400000" scaled="0"/>
          </a:gradFill>
          <a:ln>
            <a:noFill/>
          </a:ln>
          <a:scene3d>
            <a:camera prst="orthographicFront"/>
            <a:lightRig rig="threePt" dir="t"/>
          </a:scene3d>
          <a:sp3d extrusionH="76200" contourW="12700">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программы</a:t>
            </a:r>
            <a:endParaRPr lang="ru-RU" sz="1200" b="1" dirty="0">
              <a:solidFill>
                <a:schemeClr val="tx1"/>
              </a:solidFill>
            </a:endParaRPr>
          </a:p>
        </p:txBody>
      </p:sp>
      <p:graphicFrame>
        <p:nvGraphicFramePr>
          <p:cNvPr id="13" name="Схема 12"/>
          <p:cNvGraphicFramePr/>
          <p:nvPr/>
        </p:nvGraphicFramePr>
        <p:xfrm>
          <a:off x="2214546" y="1000108"/>
          <a:ext cx="6929454" cy="500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Таблица 14"/>
          <p:cNvGraphicFramePr>
            <a:graphicFrameLocks noGrp="1"/>
          </p:cNvGraphicFramePr>
          <p:nvPr/>
        </p:nvGraphicFramePr>
        <p:xfrm>
          <a:off x="142844" y="4143380"/>
          <a:ext cx="8786874" cy="2571770"/>
        </p:xfrm>
        <a:graphic>
          <a:graphicData uri="http://schemas.openxmlformats.org/drawingml/2006/table">
            <a:tbl>
              <a:tblPr firstRow="1" bandRow="1">
                <a:tableStyleId>{5C22544A-7EE6-4342-B048-85BDC9FD1C3A}</a:tableStyleId>
              </a:tblPr>
              <a:tblGrid>
                <a:gridCol w="4658028"/>
                <a:gridCol w="975909"/>
                <a:gridCol w="900840"/>
                <a:gridCol w="825769"/>
                <a:gridCol w="739250"/>
                <a:gridCol w="687078"/>
              </a:tblGrid>
              <a:tr h="555217">
                <a:tc>
                  <a:txBody>
                    <a:bodyPr/>
                    <a:lstStyle/>
                    <a:p>
                      <a:pPr algn="ctr"/>
                      <a:r>
                        <a:rPr lang="ru-RU" sz="800" dirty="0" smtClean="0">
                          <a:solidFill>
                            <a:schemeClr val="tx1"/>
                          </a:solidFill>
                        </a:rPr>
                        <a:t>Наименование подпрограмм</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Отчет за 2016</a:t>
                      </a:r>
                      <a:r>
                        <a:rPr lang="ru-RU" sz="800" baseline="0" dirty="0" smtClean="0">
                          <a:solidFill>
                            <a:schemeClr val="tx1"/>
                          </a:solidFill>
                        </a:rPr>
                        <a:t> </a:t>
                      </a:r>
                      <a:r>
                        <a:rPr lang="ru-RU" sz="800" dirty="0" smtClean="0">
                          <a:solidFill>
                            <a:schemeClr val="tx1"/>
                          </a:solidFill>
                        </a:rPr>
                        <a:t>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700" dirty="0" smtClean="0">
                          <a:solidFill>
                            <a:schemeClr val="tx1"/>
                          </a:solidFill>
                        </a:rPr>
                        <a:t>Уточненный план на 2017 год (на 0</a:t>
                      </a:r>
                      <a:r>
                        <a:rPr lang="en-US" sz="700" dirty="0" smtClean="0">
                          <a:solidFill>
                            <a:schemeClr val="tx1"/>
                          </a:solidFill>
                        </a:rPr>
                        <a:t>9</a:t>
                      </a:r>
                      <a:r>
                        <a:rPr lang="ru-RU" sz="700" dirty="0" smtClean="0">
                          <a:solidFill>
                            <a:schemeClr val="tx1"/>
                          </a:solidFill>
                        </a:rPr>
                        <a:t>.10.17)</a:t>
                      </a:r>
                      <a:endParaRPr lang="ru-RU" sz="7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201890">
                <a:tc>
                  <a:txBody>
                    <a:bodyPr/>
                    <a:lstStyle/>
                    <a:p>
                      <a:pPr algn="l" fontAlgn="b"/>
                      <a:r>
                        <a:rPr lang="ru-RU" sz="950" b="1" i="0" u="none" strike="noStrike" dirty="0">
                          <a:solidFill>
                            <a:srgbClr val="000000"/>
                          </a:solidFill>
                          <a:latin typeface="Times New Roman" pitchFamily="18" charset="0"/>
                          <a:cs typeface="Times New Roman" pitchFamily="18" charset="0"/>
                        </a:rPr>
                        <a:t>Муниципальная </a:t>
                      </a:r>
                      <a:r>
                        <a:rPr lang="ru-RU" sz="950" b="1" i="0" u="none" strike="noStrike" dirty="0" smtClean="0">
                          <a:solidFill>
                            <a:srgbClr val="000000"/>
                          </a:solidFill>
                          <a:latin typeface="Times New Roman" pitchFamily="18" charset="0"/>
                          <a:cs typeface="Times New Roman" pitchFamily="18" charset="0"/>
                        </a:rPr>
                        <a:t>программа всего</a:t>
                      </a:r>
                      <a:endParaRPr lang="ru-RU" sz="95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1" i="0" u="none" strike="noStrike" dirty="0" smtClean="0">
                          <a:solidFill>
                            <a:schemeClr val="tx1"/>
                          </a:solidFill>
                          <a:latin typeface="Times New Roman" pitchFamily="18" charset="0"/>
                          <a:cs typeface="Times New Roman" pitchFamily="18" charset="0"/>
                        </a:rPr>
                        <a:t>8 587,4</a:t>
                      </a:r>
                      <a:endParaRPr lang="ru-RU" sz="950" b="1"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1" i="0" u="none" strike="noStrike" dirty="0" smtClean="0">
                          <a:solidFill>
                            <a:schemeClr val="tx1"/>
                          </a:solidFill>
                          <a:latin typeface="Times New Roman" pitchFamily="18" charset="0"/>
                          <a:cs typeface="Times New Roman" pitchFamily="18" charset="0"/>
                        </a:rPr>
                        <a:t>9 452,5</a:t>
                      </a:r>
                      <a:endParaRPr lang="ru-RU" sz="950" b="1"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1" i="0" u="none" strike="noStrike" dirty="0">
                          <a:solidFill>
                            <a:srgbClr val="000000"/>
                          </a:solidFill>
                          <a:latin typeface="Times New Roman" pitchFamily="18" charset="0"/>
                          <a:cs typeface="Times New Roman" pitchFamily="18" charset="0"/>
                        </a:rPr>
                        <a:t>8 725,2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1" i="0" u="none" strike="noStrike">
                          <a:solidFill>
                            <a:srgbClr val="000000"/>
                          </a:solidFill>
                          <a:latin typeface="Times New Roman" pitchFamily="18" charset="0"/>
                          <a:cs typeface="Times New Roman" pitchFamily="18" charset="0"/>
                        </a:rPr>
                        <a:t>8 399,5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1" i="0" u="none" strike="noStrike" dirty="0">
                          <a:solidFill>
                            <a:srgbClr val="000000"/>
                          </a:solidFill>
                          <a:latin typeface="Times New Roman" pitchFamily="18" charset="0"/>
                          <a:cs typeface="Times New Roman" pitchFamily="18" charset="0"/>
                        </a:rPr>
                        <a:t>8 394,5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04145">
                <a:tc>
                  <a:txBody>
                    <a:bodyPr/>
                    <a:lstStyle/>
                    <a:p>
                      <a:pPr algn="l" fontAlgn="b"/>
                      <a:r>
                        <a:rPr lang="ru-RU" sz="950" b="0" i="0" u="none" strike="noStrike" dirty="0">
                          <a:solidFill>
                            <a:srgbClr val="000000"/>
                          </a:solidFill>
                          <a:latin typeface="Times New Roman" pitchFamily="18" charset="0"/>
                          <a:cs typeface="Times New Roman" pitchFamily="18" charset="0"/>
                        </a:rPr>
                        <a:t>Подпрограмма"Укрепление правопорядка и общественной безопасности в городе Ржеве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chemeClr val="tx1"/>
                          </a:solidFill>
                          <a:latin typeface="Times New Roman" pitchFamily="18" charset="0"/>
                          <a:cs typeface="Times New Roman" pitchFamily="18" charset="0"/>
                        </a:rPr>
                        <a:t>49,8</a:t>
                      </a:r>
                      <a:endParaRPr lang="ru-RU" sz="9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chemeClr val="tx1"/>
                          </a:solidFill>
                          <a:latin typeface="Times New Roman" pitchFamily="18" charset="0"/>
                          <a:cs typeface="Times New Roman" pitchFamily="18" charset="0"/>
                        </a:rPr>
                        <a:t>115,0</a:t>
                      </a:r>
                      <a:endParaRPr lang="ru-RU" sz="9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rgbClr val="000000"/>
                          </a:solidFill>
                          <a:latin typeface="Times New Roman" pitchFamily="18" charset="0"/>
                          <a:cs typeface="Times New Roman" pitchFamily="18" charset="0"/>
                        </a:rPr>
                        <a:t>15,0</a:t>
                      </a:r>
                      <a:endParaRPr lang="ru-RU" sz="95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smtClean="0">
                          <a:solidFill>
                            <a:srgbClr val="000000"/>
                          </a:solidFill>
                          <a:latin typeface="Times New Roman" pitchFamily="18" charset="0"/>
                          <a:cs typeface="Times New Roman" pitchFamily="18" charset="0"/>
                        </a:rPr>
                        <a:t>15,0</a:t>
                      </a:r>
                      <a:endParaRPr lang="ru-RU" sz="95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rgbClr val="000000"/>
                          </a:solidFill>
                          <a:latin typeface="Times New Roman" pitchFamily="18" charset="0"/>
                          <a:cs typeface="Times New Roman" pitchFamily="18" charset="0"/>
                        </a:rPr>
                        <a:t>10,0</a:t>
                      </a:r>
                      <a:endParaRPr lang="ru-RU" sz="95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04145">
                <a:tc>
                  <a:txBody>
                    <a:bodyPr/>
                    <a:lstStyle/>
                    <a:p>
                      <a:pPr algn="l" fontAlgn="b"/>
                      <a:r>
                        <a:rPr lang="ru-RU" sz="950" b="0" i="0" u="none" strike="noStrike" dirty="0">
                          <a:solidFill>
                            <a:srgbClr val="000000"/>
                          </a:solidFill>
                          <a:latin typeface="Times New Roman" pitchFamily="18" charset="0"/>
                          <a:cs typeface="Times New Roman" pitchFamily="18" charset="0"/>
                        </a:rPr>
                        <a:t>Подпрограмма "Противодействие терроризму и экстремизму, минимизация и ликвидация последствий его проявлений на территории города Ржева"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chemeClr val="tx1"/>
                          </a:solidFill>
                          <a:latin typeface="Times New Roman" pitchFamily="18" charset="0"/>
                          <a:cs typeface="Times New Roman" pitchFamily="18" charset="0"/>
                        </a:rPr>
                        <a:t>150,0</a:t>
                      </a:r>
                      <a:endParaRPr lang="ru-RU" sz="9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chemeClr val="tx1"/>
                          </a:solidFill>
                          <a:latin typeface="Times New Roman" pitchFamily="18" charset="0"/>
                          <a:cs typeface="Times New Roman" pitchFamily="18" charset="0"/>
                        </a:rPr>
                        <a:t>200,0</a:t>
                      </a:r>
                      <a:endParaRPr lang="ru-RU" sz="9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rgbClr val="000000"/>
                          </a:solidFill>
                          <a:latin typeface="Times New Roman" pitchFamily="18" charset="0"/>
                          <a:cs typeface="Times New Roman" pitchFamily="18" charset="0"/>
                        </a:rPr>
                        <a:t>335,0</a:t>
                      </a:r>
                      <a:endParaRPr lang="ru-RU" sz="95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smtClean="0">
                          <a:solidFill>
                            <a:srgbClr val="000000"/>
                          </a:solidFill>
                          <a:latin typeface="Times New Roman" pitchFamily="18" charset="0"/>
                          <a:cs typeface="Times New Roman" pitchFamily="18" charset="0"/>
                        </a:rPr>
                        <a:t>300,0</a:t>
                      </a:r>
                      <a:endParaRPr lang="ru-RU" sz="950" b="0" i="0" u="none" strike="noStrike">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smtClean="0">
                          <a:solidFill>
                            <a:srgbClr val="000000"/>
                          </a:solidFill>
                          <a:latin typeface="Times New Roman" pitchFamily="18" charset="0"/>
                          <a:cs typeface="Times New Roman" pitchFamily="18" charset="0"/>
                        </a:rPr>
                        <a:t>300,0</a:t>
                      </a:r>
                      <a:endParaRPr lang="ru-RU" sz="95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451114">
                <a:tc>
                  <a:txBody>
                    <a:bodyPr/>
                    <a:lstStyle/>
                    <a:p>
                      <a:pPr algn="l" fontAlgn="b"/>
                      <a:r>
                        <a:rPr lang="ru-RU" sz="950" b="0" i="0" u="none" strike="noStrike" dirty="0">
                          <a:solidFill>
                            <a:srgbClr val="000000"/>
                          </a:solidFill>
                          <a:latin typeface="Times New Roman" pitchFamily="18" charset="0"/>
                          <a:cs typeface="Times New Roman" pitchFamily="18" charset="0"/>
                        </a:rPr>
                        <a:t>Подпрограмма "Комплексные меры противодействия злоупотреблению наркотическими средствами, психотропными веществами и их незаконному обороту в городе Ржеве"</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chemeClr val="tx1"/>
                          </a:solidFill>
                          <a:latin typeface="Times New Roman" pitchFamily="18" charset="0"/>
                          <a:cs typeface="Times New Roman" pitchFamily="18" charset="0"/>
                        </a:rPr>
                        <a:t>50,0</a:t>
                      </a:r>
                      <a:endParaRPr lang="ru-RU" sz="9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chemeClr val="tx1"/>
                          </a:solidFill>
                          <a:latin typeface="Times New Roman" pitchFamily="18" charset="0"/>
                          <a:cs typeface="Times New Roman" pitchFamily="18" charset="0"/>
                        </a:rPr>
                        <a:t>50,0</a:t>
                      </a:r>
                      <a:endParaRPr lang="ru-RU" sz="9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rgbClr val="000000"/>
                          </a:solidFill>
                          <a:latin typeface="Times New Roman" pitchFamily="18" charset="0"/>
                          <a:cs typeface="Times New Roman" pitchFamily="18" charset="0"/>
                        </a:rPr>
                        <a:t>50,0</a:t>
                      </a:r>
                      <a:endParaRPr lang="ru-RU" sz="95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rgbClr val="000000"/>
                          </a:solidFill>
                          <a:latin typeface="Times New Roman" pitchFamily="18" charset="0"/>
                          <a:cs typeface="Times New Roman" pitchFamily="18" charset="0"/>
                        </a:rPr>
                        <a:t>50,0</a:t>
                      </a:r>
                      <a:endParaRPr lang="ru-RU" sz="95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smtClean="0">
                          <a:solidFill>
                            <a:srgbClr val="000000"/>
                          </a:solidFill>
                          <a:latin typeface="Times New Roman" pitchFamily="18" charset="0"/>
                          <a:cs typeface="Times New Roman" pitchFamily="18" charset="0"/>
                        </a:rPr>
                        <a:t>50,0</a:t>
                      </a:r>
                      <a:endParaRPr lang="ru-RU" sz="95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04145">
                <a:tc>
                  <a:txBody>
                    <a:bodyPr/>
                    <a:lstStyle/>
                    <a:p>
                      <a:pPr algn="l" fontAlgn="b"/>
                      <a:r>
                        <a:rPr lang="ru-RU" sz="950" b="0" i="0" u="none" strike="noStrike" dirty="0">
                          <a:solidFill>
                            <a:srgbClr val="000000"/>
                          </a:solidFill>
                          <a:latin typeface="Times New Roman" pitchFamily="18" charset="0"/>
                          <a:cs typeface="Times New Roman" pitchFamily="18" charset="0"/>
                        </a:rPr>
                        <a:t>Подпрограмма "Профилактика правонарушений и преступлений несовершеннолетних в городе Ржеве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chemeClr val="tx1"/>
                          </a:solidFill>
                          <a:latin typeface="Times New Roman" pitchFamily="18" charset="0"/>
                          <a:cs typeface="Times New Roman" pitchFamily="18" charset="0"/>
                        </a:rPr>
                        <a:t>1 087,8</a:t>
                      </a:r>
                      <a:endParaRPr lang="ru-RU" sz="9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chemeClr val="tx1"/>
                          </a:solidFill>
                          <a:latin typeface="Times New Roman" pitchFamily="18" charset="0"/>
                          <a:cs typeface="Times New Roman" pitchFamily="18" charset="0"/>
                        </a:rPr>
                        <a:t>1 191,0</a:t>
                      </a:r>
                      <a:endParaRPr lang="ru-RU" sz="9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rgbClr val="000000"/>
                          </a:solidFill>
                          <a:latin typeface="Times New Roman" pitchFamily="18" charset="0"/>
                          <a:cs typeface="Times New Roman" pitchFamily="18" charset="0"/>
                        </a:rPr>
                        <a:t>200,0</a:t>
                      </a:r>
                      <a:endParaRPr lang="ru-RU" sz="95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rgbClr val="000000"/>
                          </a:solidFill>
                          <a:latin typeface="Times New Roman" pitchFamily="18" charset="0"/>
                          <a:cs typeface="Times New Roman" pitchFamily="18" charset="0"/>
                        </a:rPr>
                        <a:t>200,0</a:t>
                      </a:r>
                      <a:endParaRPr lang="ru-RU" sz="95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rgbClr val="000000"/>
                          </a:solidFill>
                          <a:latin typeface="Times New Roman" pitchFamily="18" charset="0"/>
                          <a:cs typeface="Times New Roman" pitchFamily="18" charset="0"/>
                        </a:rPr>
                        <a:t>200,0</a:t>
                      </a:r>
                      <a:endParaRPr lang="ru-RU" sz="95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451114">
                <a:tc>
                  <a:txBody>
                    <a:bodyPr/>
                    <a:lstStyle/>
                    <a:p>
                      <a:pPr algn="l" fontAlgn="b"/>
                      <a:r>
                        <a:rPr lang="ru-RU" sz="950" b="0" i="0" u="none" strike="noStrike" dirty="0">
                          <a:solidFill>
                            <a:srgbClr val="000000"/>
                          </a:solidFill>
                          <a:latin typeface="Times New Roman" pitchFamily="18" charset="0"/>
                          <a:cs typeface="Times New Roman" pitchFamily="18" charset="0"/>
                        </a:rPr>
                        <a:t>Подпрограмма "Снижение рисков и смягчение последствий чрезвычайных ситуаций природного и техногенного характера на территории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chemeClr val="tx1"/>
                          </a:solidFill>
                          <a:latin typeface="Times New Roman" pitchFamily="18" charset="0"/>
                          <a:cs typeface="Times New Roman" pitchFamily="18" charset="0"/>
                        </a:rPr>
                        <a:t>7 249,8</a:t>
                      </a:r>
                      <a:endParaRPr lang="ru-RU" sz="9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50" b="0" i="0" u="none" strike="noStrike" dirty="0" smtClean="0">
                          <a:solidFill>
                            <a:schemeClr val="tx1"/>
                          </a:solidFill>
                          <a:latin typeface="Times New Roman" pitchFamily="18" charset="0"/>
                          <a:cs typeface="Times New Roman" pitchFamily="18" charset="0"/>
                        </a:rPr>
                        <a:t>7 896,5</a:t>
                      </a:r>
                      <a:endParaRPr lang="ru-RU" sz="9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marL="0" algn="ctr" rtl="0" eaLnBrk="1" fontAlgn="b" latinLnBrk="0" hangingPunct="1"/>
                      <a:r>
                        <a:rPr kumimoji="0" lang="ru-RU" sz="950" b="0" i="0" u="none" strike="noStrike" kern="1200" dirty="0" smtClean="0">
                          <a:solidFill>
                            <a:srgbClr val="000000"/>
                          </a:solidFill>
                          <a:latin typeface="Times New Roman" pitchFamily="18" charset="0"/>
                          <a:ea typeface="+mn-ea"/>
                          <a:cs typeface="Times New Roman" pitchFamily="18" charset="0"/>
                        </a:rPr>
                        <a:t>8 125,2</a:t>
                      </a:r>
                      <a:endParaRPr kumimoji="0" lang="ru-RU" sz="95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marL="0" algn="ctr" rtl="0" eaLnBrk="1" fontAlgn="b" latinLnBrk="0" hangingPunct="1"/>
                      <a:r>
                        <a:rPr kumimoji="0" lang="ru-RU" sz="950" b="0" i="0" u="none" strike="noStrike" kern="1200" dirty="0" smtClean="0">
                          <a:solidFill>
                            <a:srgbClr val="000000"/>
                          </a:solidFill>
                          <a:latin typeface="Times New Roman" pitchFamily="18" charset="0"/>
                          <a:ea typeface="+mn-ea"/>
                          <a:cs typeface="Times New Roman" pitchFamily="18" charset="0"/>
                        </a:rPr>
                        <a:t>7 834,5</a:t>
                      </a:r>
                      <a:endParaRPr kumimoji="0" lang="ru-RU" sz="95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marL="0" algn="ctr" rtl="0" eaLnBrk="1" fontAlgn="b" latinLnBrk="0" hangingPunct="1"/>
                      <a:r>
                        <a:rPr kumimoji="0" lang="ru-RU" sz="950" b="0" i="0" u="none" strike="noStrike" kern="1200" dirty="0" smtClean="0">
                          <a:solidFill>
                            <a:srgbClr val="000000"/>
                          </a:solidFill>
                          <a:latin typeface="Times New Roman" pitchFamily="18" charset="0"/>
                          <a:ea typeface="+mn-ea"/>
                          <a:cs typeface="Times New Roman" pitchFamily="18" charset="0"/>
                        </a:rPr>
                        <a:t>7 834,5</a:t>
                      </a:r>
                      <a:endParaRPr kumimoji="0" lang="ru-RU" sz="95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bl>
          </a:graphicData>
        </a:graphic>
      </p:graphicFrame>
      <p:sp>
        <p:nvSpPr>
          <p:cNvPr id="17" name="TextBox 16"/>
          <p:cNvSpPr txBox="1"/>
          <p:nvPr/>
        </p:nvSpPr>
        <p:spPr>
          <a:xfrm>
            <a:off x="1714480" y="3857628"/>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graphicFrame>
        <p:nvGraphicFramePr>
          <p:cNvPr id="18" name="Таблица 17"/>
          <p:cNvGraphicFramePr>
            <a:graphicFrameLocks noGrp="1"/>
          </p:cNvGraphicFramePr>
          <p:nvPr/>
        </p:nvGraphicFramePr>
        <p:xfrm>
          <a:off x="214282" y="1857363"/>
          <a:ext cx="8715435" cy="1979730"/>
        </p:xfrm>
        <a:graphic>
          <a:graphicData uri="http://schemas.openxmlformats.org/drawingml/2006/table">
            <a:tbl>
              <a:tblPr firstRow="1" bandRow="1">
                <a:tableStyleId>{5C22544A-7EE6-4342-B048-85BDC9FD1C3A}</a:tableStyleId>
              </a:tblPr>
              <a:tblGrid>
                <a:gridCol w="5929354"/>
                <a:gridCol w="571505"/>
                <a:gridCol w="571504"/>
                <a:gridCol w="571504"/>
                <a:gridCol w="500066"/>
                <a:gridCol w="571502"/>
              </a:tblGrid>
              <a:tr h="317574">
                <a:tc>
                  <a:txBody>
                    <a:bodyPr/>
                    <a:lstStyle/>
                    <a:p>
                      <a:pPr algn="ctr"/>
                      <a:r>
                        <a:rPr lang="ru-RU" sz="800" dirty="0" smtClean="0">
                          <a:solidFill>
                            <a:schemeClr val="tx1"/>
                          </a:solidFill>
                        </a:rPr>
                        <a:t>Наименование показателя</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Отчет 2016 </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2017</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r>
              <a:tr h="253950">
                <a:tc>
                  <a:txBody>
                    <a:bodyPr/>
                    <a:lstStyle/>
                    <a:p>
                      <a:pPr algn="l" fontAlgn="t"/>
                      <a:r>
                        <a:rPr lang="ru-RU" sz="1000" b="0" i="0" u="none" strike="noStrike" dirty="0" smtClean="0">
                          <a:solidFill>
                            <a:srgbClr val="000000"/>
                          </a:solidFill>
                          <a:latin typeface="Times New Roman" pitchFamily="18" charset="0"/>
                          <a:cs typeface="Times New Roman" pitchFamily="18" charset="0"/>
                        </a:rPr>
                        <a:t>Уровень </a:t>
                      </a:r>
                      <a:r>
                        <a:rPr lang="ru-RU" sz="1000" b="0" i="0" u="none" strike="noStrike" dirty="0">
                          <a:solidFill>
                            <a:srgbClr val="000000"/>
                          </a:solidFill>
                          <a:latin typeface="Times New Roman" pitchFamily="18" charset="0"/>
                          <a:cs typeface="Times New Roman" pitchFamily="18" charset="0"/>
                        </a:rPr>
                        <a:t>преступности на территории города Ржева Тверской </a:t>
                      </a:r>
                      <a:r>
                        <a:rPr lang="ru-RU" sz="1000" b="0" i="0" u="none" strike="noStrike" dirty="0" smtClean="0">
                          <a:solidFill>
                            <a:srgbClr val="000000"/>
                          </a:solidFill>
                          <a:latin typeface="Times New Roman" pitchFamily="18" charset="0"/>
                          <a:cs typeface="Times New Roman" pitchFamily="18" charset="0"/>
                        </a:rPr>
                        <a:t>области, %</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ctr">
                    <a:blipFill>
                      <a:blip r:embed="rId8"/>
                      <a:tile tx="0" ty="0" sx="100000" sy="100000" flip="none" algn="tl"/>
                    </a:blipFill>
                  </a:tcPr>
                </a:tc>
                <a:tc>
                  <a:txBody>
                    <a:bodyPr/>
                    <a:lstStyle/>
                    <a:p>
                      <a:pPr algn="ctr"/>
                      <a:r>
                        <a:rPr lang="ru-RU" sz="1000" dirty="0" smtClean="0">
                          <a:latin typeface="Times New Roman" pitchFamily="18" charset="0"/>
                          <a:cs typeface="Times New Roman" pitchFamily="18" charset="0"/>
                        </a:rPr>
                        <a:t>2,0</a:t>
                      </a:r>
                      <a:endParaRPr lang="ru-RU" sz="1000" dirty="0">
                        <a:latin typeface="Times New Roman" pitchFamily="18" charset="0"/>
                        <a:cs typeface="Times New Roman" pitchFamily="18" charset="0"/>
                      </a:endParaRPr>
                    </a:p>
                  </a:txBody>
                  <a:tcPr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2,79</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pitchFamily="18" charset="0"/>
                          <a:cs typeface="Times New Roman" pitchFamily="18" charset="0"/>
                        </a:rPr>
                        <a:t>2,64</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2,49</a:t>
                      </a:r>
                    </a:p>
                  </a:txBody>
                  <a:tcPr marL="9525" marR="9525" marT="9525" marB="0" anchor="ctr">
                    <a:blipFill>
                      <a:blip r:embed="rId8"/>
                      <a:tile tx="0" ty="0" sx="100000" sy="100000" flip="none" algn="tl"/>
                    </a:blipFill>
                  </a:tcPr>
                </a:tc>
                <a:tc>
                  <a:txBody>
                    <a:bodyPr/>
                    <a:lstStyle/>
                    <a:p>
                      <a:pPr algn="ctr"/>
                      <a:r>
                        <a:rPr kumimoji="0" lang="ru-RU" sz="1000" b="0" i="0" u="none" strike="noStrike" kern="1200" dirty="0" smtClean="0">
                          <a:solidFill>
                            <a:srgbClr val="000000"/>
                          </a:solidFill>
                          <a:latin typeface="Times New Roman" pitchFamily="18" charset="0"/>
                          <a:ea typeface="+mn-ea"/>
                          <a:cs typeface="Times New Roman" pitchFamily="18" charset="0"/>
                        </a:rPr>
                        <a:t>2,34</a:t>
                      </a:r>
                      <a:endParaRPr kumimoji="0"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blipFill>
                      <a:blip r:embed="rId8"/>
                      <a:tile tx="0" ty="0" sx="100000" sy="100000" flip="none" algn="tl"/>
                    </a:blipFill>
                  </a:tcPr>
                </a:tc>
              </a:tr>
              <a:tr h="253950">
                <a:tc>
                  <a:txBody>
                    <a:bodyPr/>
                    <a:lstStyle/>
                    <a:p>
                      <a:pPr algn="l" fontAlgn="t"/>
                      <a:r>
                        <a:rPr lang="ru-RU" sz="1000" b="0" i="0" u="none" strike="noStrike" dirty="0" smtClean="0">
                          <a:solidFill>
                            <a:srgbClr val="000000"/>
                          </a:solidFill>
                          <a:latin typeface="Times New Roman" pitchFamily="18" charset="0"/>
                          <a:cs typeface="Times New Roman" pitchFamily="18" charset="0"/>
                        </a:rPr>
                        <a:t>Количество </a:t>
                      </a:r>
                      <a:r>
                        <a:rPr lang="ru-RU" sz="1000" b="0" i="0" u="none" strike="noStrike" dirty="0">
                          <a:solidFill>
                            <a:srgbClr val="000000"/>
                          </a:solidFill>
                          <a:latin typeface="Times New Roman" pitchFamily="18" charset="0"/>
                          <a:cs typeface="Times New Roman" pitchFamily="18" charset="0"/>
                        </a:rPr>
                        <a:t>правонарушений на территории города Ржева Тверской </a:t>
                      </a:r>
                      <a:r>
                        <a:rPr lang="ru-RU" sz="1000" b="0" i="0" u="none" strike="noStrike" dirty="0" smtClean="0">
                          <a:solidFill>
                            <a:srgbClr val="000000"/>
                          </a:solidFill>
                          <a:latin typeface="Times New Roman" pitchFamily="18" charset="0"/>
                          <a:cs typeface="Times New Roman" pitchFamily="18" charset="0"/>
                        </a:rPr>
                        <a:t>области, ед.</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ctr">
                    <a:blipFill>
                      <a:blip r:embed="rId8"/>
                      <a:tile tx="0" ty="0" sx="100000" sy="100000" flip="none" algn="tl"/>
                    </a:blipFill>
                  </a:tcPr>
                </a:tc>
                <a:tc>
                  <a:txBody>
                    <a:bodyPr/>
                    <a:lstStyle/>
                    <a:p>
                      <a:pPr algn="ctr"/>
                      <a:r>
                        <a:rPr lang="ru-RU" sz="1000" dirty="0" smtClean="0">
                          <a:latin typeface="Times New Roman" pitchFamily="18" charset="0"/>
                          <a:cs typeface="Times New Roman" pitchFamily="18" charset="0"/>
                        </a:rPr>
                        <a:t>3515</a:t>
                      </a:r>
                      <a:endParaRPr lang="ru-RU" sz="1000" dirty="0">
                        <a:latin typeface="Times New Roman" pitchFamily="18" charset="0"/>
                        <a:cs typeface="Times New Roman" pitchFamily="18" charset="0"/>
                      </a:endParaRPr>
                    </a:p>
                  </a:txBody>
                  <a:tcPr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3900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pitchFamily="18" charset="0"/>
                          <a:cs typeface="Times New Roman" pitchFamily="18" charset="0"/>
                        </a:rPr>
                        <a:t>3800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pitchFamily="18" charset="0"/>
                          <a:cs typeface="Times New Roman" pitchFamily="18" charset="0"/>
                        </a:rPr>
                        <a:t>3700</a:t>
                      </a:r>
                    </a:p>
                  </a:txBody>
                  <a:tcPr marL="9525" marR="9525" marT="9525" marB="0" anchor="ctr">
                    <a:blipFill>
                      <a:blip r:embed="rId8"/>
                      <a:tile tx="0" ty="0" sx="100000" sy="100000" flip="none" algn="tl"/>
                    </a:blipFill>
                  </a:tcPr>
                </a:tc>
                <a:tc>
                  <a:txBody>
                    <a:bodyPr/>
                    <a:lstStyle/>
                    <a:p>
                      <a:pPr marL="0" algn="ctr" rtl="0" eaLnBrk="1" latinLnBrk="0" hangingPunct="1"/>
                      <a:r>
                        <a:rPr kumimoji="0" lang="ru-RU" sz="1000" b="0" i="0" u="none" strike="noStrike" kern="1200" dirty="0" smtClean="0">
                          <a:solidFill>
                            <a:srgbClr val="000000"/>
                          </a:solidFill>
                          <a:latin typeface="Times New Roman" pitchFamily="18" charset="0"/>
                          <a:ea typeface="+mn-ea"/>
                          <a:cs typeface="Times New Roman" pitchFamily="18" charset="0"/>
                        </a:rPr>
                        <a:t>3750</a:t>
                      </a:r>
                      <a:endParaRPr kumimoji="0"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blipFill>
                      <a:blip r:embed="rId8"/>
                      <a:tile tx="0" ty="0" sx="100000" sy="100000" flip="none" algn="tl"/>
                    </a:blipFill>
                  </a:tcPr>
                </a:tc>
              </a:tr>
              <a:tr h="297726">
                <a:tc>
                  <a:txBody>
                    <a:bodyPr/>
                    <a:lstStyle/>
                    <a:p>
                      <a:pPr algn="l" fontAlgn="t"/>
                      <a:r>
                        <a:rPr lang="ru-RU" sz="1000" b="0" i="0" u="none" strike="noStrike" dirty="0" smtClean="0">
                          <a:solidFill>
                            <a:srgbClr val="000000"/>
                          </a:solidFill>
                          <a:latin typeface="Times New Roman" pitchFamily="18" charset="0"/>
                          <a:cs typeface="Times New Roman" pitchFamily="18" charset="0"/>
                        </a:rPr>
                        <a:t>Риск </a:t>
                      </a:r>
                      <a:r>
                        <a:rPr lang="ru-RU" sz="1000" b="0" i="0" u="none" strike="noStrike" dirty="0">
                          <a:solidFill>
                            <a:srgbClr val="000000"/>
                          </a:solidFill>
                          <a:latin typeface="Times New Roman" pitchFamily="18" charset="0"/>
                          <a:cs typeface="Times New Roman" pitchFamily="18" charset="0"/>
                        </a:rPr>
                        <a:t>населения пострадать от действий террористической или экстремистской направленности на территории города Ржева Тверской </a:t>
                      </a:r>
                      <a:r>
                        <a:rPr lang="ru-RU" sz="1000" b="0" i="0" u="none" strike="noStrike" dirty="0" smtClean="0">
                          <a:solidFill>
                            <a:srgbClr val="000000"/>
                          </a:solidFill>
                          <a:latin typeface="Times New Roman" pitchFamily="18" charset="0"/>
                          <a:cs typeface="Times New Roman" pitchFamily="18" charset="0"/>
                        </a:rPr>
                        <a:t>области, %</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ctr">
                    <a:blipFill>
                      <a:blip r:embed="rId8"/>
                      <a:tile tx="0" ty="0" sx="100000" sy="100000" flip="none" algn="tl"/>
                    </a:blipFill>
                  </a:tcPr>
                </a:tc>
                <a:tc>
                  <a:txBody>
                    <a:bodyPr/>
                    <a:lstStyle/>
                    <a:p>
                      <a:pPr algn="ctr"/>
                      <a:r>
                        <a:rPr lang="ru-RU" sz="1000" dirty="0" smtClean="0">
                          <a:latin typeface="Times New Roman" pitchFamily="18" charset="0"/>
                          <a:cs typeface="Times New Roman" pitchFamily="18" charset="0"/>
                        </a:rPr>
                        <a:t>0</a:t>
                      </a:r>
                      <a:endParaRPr lang="ru-RU" sz="1000" dirty="0">
                        <a:latin typeface="Times New Roman" pitchFamily="18" charset="0"/>
                        <a:cs typeface="Times New Roman" pitchFamily="18" charset="0"/>
                      </a:endParaRPr>
                    </a:p>
                  </a:txBody>
                  <a:tcPr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22,0</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19,0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pitchFamily="18" charset="0"/>
                          <a:cs typeface="Times New Roman" pitchFamily="18" charset="0"/>
                        </a:rPr>
                        <a:t>16,0</a:t>
                      </a:r>
                    </a:p>
                  </a:txBody>
                  <a:tcPr marL="9525" marR="9525" marT="9525" marB="0" anchor="ctr">
                    <a:blipFill>
                      <a:blip r:embed="rId8"/>
                      <a:tile tx="0" ty="0" sx="100000" sy="100000" flip="none" algn="tl"/>
                    </a:blipFill>
                  </a:tcPr>
                </a:tc>
                <a:tc>
                  <a:txBody>
                    <a:bodyPr/>
                    <a:lstStyle/>
                    <a:p>
                      <a:pPr marL="0" algn="ctr" rtl="0" eaLnBrk="1" latinLnBrk="0" hangingPunct="1"/>
                      <a:r>
                        <a:rPr kumimoji="0" lang="ru-RU" sz="1000" b="0" i="0" u="none" strike="noStrike" kern="1200" dirty="0" smtClean="0">
                          <a:solidFill>
                            <a:srgbClr val="000000"/>
                          </a:solidFill>
                          <a:latin typeface="Times New Roman" pitchFamily="18" charset="0"/>
                          <a:ea typeface="+mn-ea"/>
                          <a:cs typeface="Times New Roman" pitchFamily="18" charset="0"/>
                        </a:rPr>
                        <a:t>13,0</a:t>
                      </a:r>
                      <a:endParaRPr kumimoji="0"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blipFill>
                      <a:blip r:embed="rId8"/>
                      <a:tile tx="0" ty="0" sx="100000" sy="100000" flip="none" algn="tl"/>
                    </a:blipFill>
                  </a:tcPr>
                </a:tc>
              </a:tr>
              <a:tr h="253950">
                <a:tc>
                  <a:txBody>
                    <a:bodyPr/>
                    <a:lstStyle/>
                    <a:p>
                      <a:pPr algn="l" fontAlgn="t"/>
                      <a:r>
                        <a:rPr lang="ru-RU" sz="1000" b="0" i="0" u="none" strike="noStrike" dirty="0" smtClean="0">
                          <a:solidFill>
                            <a:srgbClr val="000000"/>
                          </a:solidFill>
                          <a:latin typeface="Times New Roman" pitchFamily="18" charset="0"/>
                          <a:cs typeface="Times New Roman" pitchFamily="18" charset="0"/>
                        </a:rPr>
                        <a:t>Уровень </a:t>
                      </a:r>
                      <a:r>
                        <a:rPr lang="ru-RU" sz="1000" b="0" i="0" u="none" strike="noStrike" dirty="0">
                          <a:solidFill>
                            <a:srgbClr val="000000"/>
                          </a:solidFill>
                          <a:latin typeface="Times New Roman" pitchFamily="18" charset="0"/>
                          <a:cs typeface="Times New Roman" pitchFamily="18" charset="0"/>
                        </a:rPr>
                        <a:t>первичной заболеваемости наркоманией на территории города Ржева Тверской </a:t>
                      </a:r>
                      <a:r>
                        <a:rPr lang="ru-RU" sz="1000" b="0" i="0" u="none" strike="noStrike" dirty="0" smtClean="0">
                          <a:solidFill>
                            <a:srgbClr val="000000"/>
                          </a:solidFill>
                          <a:latin typeface="Times New Roman" pitchFamily="18" charset="0"/>
                          <a:cs typeface="Times New Roman" pitchFamily="18" charset="0"/>
                        </a:rPr>
                        <a:t>области, %</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ctr">
                    <a:blipFill>
                      <a:blip r:embed="rId8"/>
                      <a:tile tx="0" ty="0" sx="100000" sy="100000" flip="none" algn="tl"/>
                    </a:blipFill>
                  </a:tcPr>
                </a:tc>
                <a:tc>
                  <a:txBody>
                    <a:bodyPr/>
                    <a:lstStyle/>
                    <a:p>
                      <a:pPr algn="ctr"/>
                      <a:r>
                        <a:rPr lang="ru-RU" sz="1000" dirty="0" smtClean="0">
                          <a:latin typeface="Times New Roman" pitchFamily="18" charset="0"/>
                          <a:cs typeface="Times New Roman" pitchFamily="18" charset="0"/>
                        </a:rPr>
                        <a:t>0,02</a:t>
                      </a:r>
                      <a:endParaRPr lang="ru-RU" sz="1000" dirty="0">
                        <a:latin typeface="Times New Roman" pitchFamily="18" charset="0"/>
                        <a:cs typeface="Times New Roman" pitchFamily="18" charset="0"/>
                      </a:endParaRPr>
                    </a:p>
                  </a:txBody>
                  <a:tcPr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0,025</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0,02</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pitchFamily="18" charset="0"/>
                          <a:cs typeface="Times New Roman" pitchFamily="18" charset="0"/>
                        </a:rPr>
                        <a:t>0,017</a:t>
                      </a:r>
                    </a:p>
                  </a:txBody>
                  <a:tcPr marL="9525" marR="9525" marT="9525" marB="0" anchor="ctr">
                    <a:blipFill>
                      <a:blip r:embed="rId8"/>
                      <a:tile tx="0" ty="0" sx="100000" sy="100000" flip="none" algn="tl"/>
                    </a:blipFill>
                  </a:tcPr>
                </a:tc>
                <a:tc>
                  <a:txBody>
                    <a:bodyPr/>
                    <a:lstStyle/>
                    <a:p>
                      <a:pPr marL="0" algn="ctr" rtl="0" eaLnBrk="1" latinLnBrk="0" hangingPunct="1"/>
                      <a:r>
                        <a:rPr kumimoji="0" lang="ru-RU" sz="1000" b="0" i="0" u="none" strike="noStrike" kern="1200" dirty="0" smtClean="0">
                          <a:solidFill>
                            <a:srgbClr val="000000"/>
                          </a:solidFill>
                          <a:latin typeface="Times New Roman" pitchFamily="18" charset="0"/>
                          <a:ea typeface="+mn-ea"/>
                          <a:cs typeface="Times New Roman" pitchFamily="18" charset="0"/>
                        </a:rPr>
                        <a:t>0,015</a:t>
                      </a:r>
                      <a:endParaRPr kumimoji="0"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blipFill>
                      <a:blip r:embed="rId8"/>
                      <a:tile tx="0" ty="0" sx="100000" sy="100000" flip="none" algn="tl"/>
                    </a:blipFill>
                  </a:tcPr>
                </a:tc>
              </a:tr>
              <a:tr h="297726">
                <a:tc>
                  <a:txBody>
                    <a:bodyPr/>
                    <a:lstStyle/>
                    <a:p>
                      <a:pPr algn="l" fontAlgn="t"/>
                      <a:r>
                        <a:rPr lang="ru-RU" sz="1000" b="0" i="0" u="none" strike="noStrike" dirty="0" smtClean="0">
                          <a:solidFill>
                            <a:srgbClr val="000000"/>
                          </a:solidFill>
                          <a:latin typeface="Times New Roman" pitchFamily="18" charset="0"/>
                          <a:cs typeface="Times New Roman" pitchFamily="18" charset="0"/>
                        </a:rPr>
                        <a:t>Уровень </a:t>
                      </a:r>
                      <a:r>
                        <a:rPr lang="ru-RU" sz="1000" b="0" i="0" u="none" strike="noStrike" dirty="0">
                          <a:solidFill>
                            <a:srgbClr val="000000"/>
                          </a:solidFill>
                          <a:latin typeface="Times New Roman" pitchFamily="18" charset="0"/>
                          <a:cs typeface="Times New Roman" pitchFamily="18" charset="0"/>
                        </a:rPr>
                        <a:t>преступности и правонарушений со стороны несовершеннолетних граждан на территории города Ржева Тверской </a:t>
                      </a:r>
                      <a:r>
                        <a:rPr lang="ru-RU" sz="1000" b="0" i="0" u="none" strike="noStrike" dirty="0" smtClean="0">
                          <a:solidFill>
                            <a:srgbClr val="000000"/>
                          </a:solidFill>
                          <a:latin typeface="Times New Roman" pitchFamily="18" charset="0"/>
                          <a:cs typeface="Times New Roman" pitchFamily="18" charset="0"/>
                        </a:rPr>
                        <a:t>области, %</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ctr">
                    <a:blipFill>
                      <a:blip r:embed="rId8"/>
                      <a:tile tx="0" ty="0" sx="100000" sy="100000" flip="none" algn="tl"/>
                    </a:blipFill>
                  </a:tcPr>
                </a:tc>
                <a:tc>
                  <a:txBody>
                    <a:bodyPr/>
                    <a:lstStyle/>
                    <a:p>
                      <a:pPr algn="ctr"/>
                      <a:r>
                        <a:rPr lang="ru-RU" sz="1000" dirty="0" smtClean="0">
                          <a:latin typeface="Times New Roman" pitchFamily="18" charset="0"/>
                          <a:cs typeface="Times New Roman" pitchFamily="18" charset="0"/>
                        </a:rPr>
                        <a:t>3,68</a:t>
                      </a:r>
                      <a:endParaRPr lang="ru-RU" sz="1000" dirty="0">
                        <a:latin typeface="Times New Roman" pitchFamily="18" charset="0"/>
                        <a:cs typeface="Times New Roman" pitchFamily="18" charset="0"/>
                      </a:endParaRPr>
                    </a:p>
                  </a:txBody>
                  <a:tcPr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3,50</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3,25</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3,00</a:t>
                      </a:r>
                    </a:p>
                  </a:txBody>
                  <a:tcPr marL="9525" marR="9525" marT="9525" marB="0" anchor="ctr">
                    <a:blipFill>
                      <a:blip r:embed="rId8"/>
                      <a:tile tx="0" ty="0" sx="100000" sy="100000" flip="none" algn="tl"/>
                    </a:blipFill>
                  </a:tcPr>
                </a:tc>
                <a:tc>
                  <a:txBody>
                    <a:bodyPr/>
                    <a:lstStyle/>
                    <a:p>
                      <a:pPr marL="0" algn="ctr" rtl="0" eaLnBrk="1" latinLnBrk="0" hangingPunct="1"/>
                      <a:r>
                        <a:rPr kumimoji="0" lang="ru-RU" sz="1000" b="0" i="0" u="none" strike="noStrike" kern="1200" dirty="0" smtClean="0">
                          <a:solidFill>
                            <a:srgbClr val="000000"/>
                          </a:solidFill>
                          <a:latin typeface="Times New Roman" pitchFamily="18" charset="0"/>
                          <a:ea typeface="+mn-ea"/>
                          <a:cs typeface="Times New Roman" pitchFamily="18" charset="0"/>
                        </a:rPr>
                        <a:t>2,75</a:t>
                      </a:r>
                      <a:endParaRPr kumimoji="0"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blipFill>
                      <a:blip r:embed="rId8"/>
                      <a:tile tx="0" ty="0" sx="100000" sy="100000" flip="none" algn="tl"/>
                    </a:blipFill>
                  </a:tcPr>
                </a:tc>
              </a:tr>
              <a:tr h="253950">
                <a:tc>
                  <a:txBody>
                    <a:bodyPr/>
                    <a:lstStyle/>
                    <a:p>
                      <a:pPr algn="l" fontAlgn="t"/>
                      <a:r>
                        <a:rPr lang="ru-RU" sz="1000" b="0" i="0" u="none" strike="noStrike" dirty="0" smtClean="0">
                          <a:solidFill>
                            <a:srgbClr val="000000"/>
                          </a:solidFill>
                          <a:latin typeface="Times New Roman" pitchFamily="18" charset="0"/>
                          <a:cs typeface="Times New Roman" pitchFamily="18" charset="0"/>
                        </a:rPr>
                        <a:t>Риск </a:t>
                      </a:r>
                      <a:r>
                        <a:rPr lang="ru-RU" sz="1000" b="0" i="0" u="none" strike="noStrike" dirty="0">
                          <a:solidFill>
                            <a:srgbClr val="000000"/>
                          </a:solidFill>
                          <a:latin typeface="Times New Roman" pitchFamily="18" charset="0"/>
                          <a:cs typeface="Times New Roman" pitchFamily="18" charset="0"/>
                        </a:rPr>
                        <a:t>населения пострадать от чрезвычайных ситуаций природного и техногенного </a:t>
                      </a:r>
                      <a:r>
                        <a:rPr lang="ru-RU" sz="1000" b="0" i="0" u="none" strike="noStrike" dirty="0" smtClean="0">
                          <a:solidFill>
                            <a:srgbClr val="000000"/>
                          </a:solidFill>
                          <a:latin typeface="Times New Roman" pitchFamily="18" charset="0"/>
                          <a:cs typeface="Times New Roman" pitchFamily="18" charset="0"/>
                        </a:rPr>
                        <a:t>характера, %</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ctr">
                    <a:blipFill>
                      <a:blip r:embed="rId8"/>
                      <a:tile tx="0" ty="0" sx="100000" sy="100000" flip="none" algn="tl"/>
                    </a:blipFill>
                  </a:tcPr>
                </a:tc>
                <a:tc>
                  <a:txBody>
                    <a:bodyPr/>
                    <a:lstStyle/>
                    <a:p>
                      <a:pPr algn="ctr"/>
                      <a:r>
                        <a:rPr lang="ru-RU" sz="1000" dirty="0" smtClean="0">
                          <a:latin typeface="Times New Roman" pitchFamily="18" charset="0"/>
                          <a:cs typeface="Times New Roman" pitchFamily="18" charset="0"/>
                        </a:rPr>
                        <a:t>0</a:t>
                      </a:r>
                      <a:endParaRPr lang="ru-RU" sz="1000" dirty="0">
                        <a:latin typeface="Times New Roman" pitchFamily="18" charset="0"/>
                        <a:cs typeface="Times New Roman" pitchFamily="18" charset="0"/>
                      </a:endParaRPr>
                    </a:p>
                  </a:txBody>
                  <a:tcPr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pitchFamily="18" charset="0"/>
                          <a:cs typeface="Times New Roman" pitchFamily="18" charset="0"/>
                        </a:rPr>
                        <a:t>3,25</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3,00</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2,75</a:t>
                      </a:r>
                    </a:p>
                  </a:txBody>
                  <a:tcPr marL="9525" marR="9525" marT="9525" marB="0" anchor="ctr">
                    <a:blipFill>
                      <a:blip r:embed="rId8"/>
                      <a:tile tx="0" ty="0" sx="100000" sy="100000" flip="none" algn="tl"/>
                    </a:blipFill>
                  </a:tcPr>
                </a:tc>
                <a:tc>
                  <a:txBody>
                    <a:bodyPr/>
                    <a:lstStyle/>
                    <a:p>
                      <a:pPr marL="0" algn="ctr" rtl="0" eaLnBrk="1" latinLnBrk="0" hangingPunct="1"/>
                      <a:r>
                        <a:rPr kumimoji="0" lang="ru-RU" sz="1000" b="0" i="0" u="none" strike="noStrike" kern="1200" dirty="0" smtClean="0">
                          <a:solidFill>
                            <a:srgbClr val="000000"/>
                          </a:solidFill>
                          <a:latin typeface="Times New Roman" pitchFamily="18" charset="0"/>
                          <a:ea typeface="+mn-ea"/>
                          <a:cs typeface="Times New Roman" pitchFamily="18" charset="0"/>
                        </a:rPr>
                        <a:t>2,50</a:t>
                      </a:r>
                      <a:endParaRPr kumimoji="0"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blipFill>
                      <a:blip r:embed="rId8"/>
                      <a:tile tx="0" ty="0" sx="100000" sy="100000" flip="none" algn="tl"/>
                    </a:blipFill>
                  </a:tcPr>
                </a:tc>
              </a:tr>
            </a:tbl>
          </a:graphicData>
        </a:graphic>
      </p:graphicFrame>
      <p:sp>
        <p:nvSpPr>
          <p:cNvPr id="20" name="TextBox 19"/>
          <p:cNvSpPr txBox="1"/>
          <p:nvPr/>
        </p:nvSpPr>
        <p:spPr>
          <a:xfrm>
            <a:off x="1428728" y="1500174"/>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Целевые показатели</a:t>
            </a:r>
            <a:endParaRPr lang="ru-RU" sz="1200" dirty="0"/>
          </a:p>
        </p:txBody>
      </p:sp>
      <p:sp>
        <p:nvSpPr>
          <p:cNvPr id="12" name="TextBox 11"/>
          <p:cNvSpPr txBox="1"/>
          <p:nvPr/>
        </p:nvSpPr>
        <p:spPr>
          <a:xfrm>
            <a:off x="1428728" y="0"/>
            <a:ext cx="7715271" cy="584775"/>
          </a:xfrm>
          <a:prstGeom prst="rect">
            <a:avLst/>
          </a:prstGeom>
          <a:noFill/>
        </p:spPr>
        <p:txBody>
          <a:bodyPr wrap="square" rtlCol="0">
            <a:spAutoFit/>
          </a:bodyPr>
          <a:lstStyle/>
          <a:p>
            <a:pPr algn="ctr"/>
            <a:r>
              <a:rPr lang="ru-RU" sz="1600" b="1" dirty="0" smtClean="0">
                <a:solidFill>
                  <a:schemeClr val="bg1"/>
                </a:solidFill>
              </a:rPr>
              <a:t>Муниципальная программа </a:t>
            </a:r>
            <a:r>
              <a:rPr lang="ru-RU" sz="1600" dirty="0" smtClean="0">
                <a:solidFill>
                  <a:schemeClr val="bg1"/>
                </a:solidFill>
              </a:rPr>
              <a:t>«</a:t>
            </a:r>
            <a:r>
              <a:rPr lang="ru-RU" sz="1600" b="1" dirty="0" smtClean="0">
                <a:solidFill>
                  <a:schemeClr val="bg1"/>
                </a:solidFill>
              </a:rPr>
              <a:t>Обеспечение правопорядка и безопасности населения города Ржева Тверской области» на 2016 – 2021 годы</a:t>
            </a:r>
            <a:endParaRPr lang="ru-RU" sz="1600" b="1" dirty="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2"/>
          <a:srcRect/>
          <a:stretch>
            <a:fillRect/>
          </a:stretch>
        </p:blipFill>
        <p:spPr>
          <a:xfrm>
            <a:off x="0" y="0"/>
            <a:ext cx="9144000" cy="928670"/>
          </a:xfrm>
        </p:spPr>
      </p:pic>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3"/>
          <a:srcRect/>
          <a:stretch>
            <a:fillRect/>
          </a:stretch>
        </p:blipFill>
        <p:spPr bwMode="auto">
          <a:xfrm>
            <a:off x="357158" y="0"/>
            <a:ext cx="1071570" cy="928670"/>
          </a:xfrm>
          <a:prstGeom prst="rect">
            <a:avLst/>
          </a:prstGeom>
          <a:noFill/>
          <a:ln w="9525">
            <a:noFill/>
            <a:miter lim="800000"/>
            <a:headEnd/>
            <a:tailEnd/>
          </a:ln>
        </p:spPr>
      </p:pic>
      <p:sp>
        <p:nvSpPr>
          <p:cNvPr id="11" name="Нашивка 10"/>
          <p:cNvSpPr/>
          <p:nvPr/>
        </p:nvSpPr>
        <p:spPr>
          <a:xfrm>
            <a:off x="142844" y="1071546"/>
            <a:ext cx="2357454" cy="642942"/>
          </a:xfrm>
          <a:prstGeom prst="chevron">
            <a:avLst/>
          </a:prstGeom>
          <a:gradFill>
            <a:gsLst>
              <a:gs pos="0">
                <a:srgbClr val="D6B19C"/>
              </a:gs>
              <a:gs pos="30000">
                <a:srgbClr val="D49E6C"/>
              </a:gs>
              <a:gs pos="70000">
                <a:srgbClr val="A65528"/>
              </a:gs>
              <a:gs pos="100000">
                <a:srgbClr val="663012"/>
              </a:gs>
            </a:gsLst>
            <a:lin ang="5400000" scaled="0"/>
          </a:gradFill>
          <a:ln>
            <a:noFill/>
          </a:ln>
          <a:scene3d>
            <a:camera prst="orthographicFront"/>
            <a:lightRig rig="threePt" dir="t"/>
          </a:scene3d>
          <a:sp3d extrusionH="76200" contourW="12700">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программы</a:t>
            </a:r>
            <a:endParaRPr lang="ru-RU" sz="1200" b="1" dirty="0">
              <a:solidFill>
                <a:schemeClr val="tx1"/>
              </a:solidFill>
            </a:endParaRPr>
          </a:p>
        </p:txBody>
      </p:sp>
      <p:graphicFrame>
        <p:nvGraphicFramePr>
          <p:cNvPr id="13" name="Схема 12"/>
          <p:cNvGraphicFramePr/>
          <p:nvPr/>
        </p:nvGraphicFramePr>
        <p:xfrm>
          <a:off x="2214546" y="1000108"/>
          <a:ext cx="6929454" cy="714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Таблица 14"/>
          <p:cNvGraphicFramePr>
            <a:graphicFrameLocks noGrp="1"/>
          </p:cNvGraphicFramePr>
          <p:nvPr/>
        </p:nvGraphicFramePr>
        <p:xfrm>
          <a:off x="214282" y="3209599"/>
          <a:ext cx="8715437" cy="1692886"/>
        </p:xfrm>
        <a:graphic>
          <a:graphicData uri="http://schemas.openxmlformats.org/drawingml/2006/table">
            <a:tbl>
              <a:tblPr firstRow="1" bandRow="1">
                <a:tableStyleId>{5C22544A-7EE6-4342-B048-85BDC9FD1C3A}</a:tableStyleId>
              </a:tblPr>
              <a:tblGrid>
                <a:gridCol w="5643602"/>
                <a:gridCol w="965604"/>
                <a:gridCol w="798915"/>
                <a:gridCol w="653658"/>
                <a:gridCol w="653658"/>
              </a:tblGrid>
              <a:tr h="550059">
                <a:tc>
                  <a:txBody>
                    <a:bodyPr/>
                    <a:lstStyle/>
                    <a:p>
                      <a:pPr algn="ctr"/>
                      <a:r>
                        <a:rPr lang="ru-RU" sz="800" dirty="0" smtClean="0">
                          <a:solidFill>
                            <a:schemeClr val="tx1"/>
                          </a:solidFill>
                        </a:rPr>
                        <a:t>Наименование подпрограмм</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Уточненный план на 2017 год (на 0</a:t>
                      </a:r>
                      <a:r>
                        <a:rPr lang="en-US" sz="800" dirty="0" smtClean="0">
                          <a:solidFill>
                            <a:schemeClr val="tx1"/>
                          </a:solidFill>
                        </a:rPr>
                        <a:t>9</a:t>
                      </a:r>
                      <a:r>
                        <a:rPr lang="ru-RU" sz="800" dirty="0" smtClean="0">
                          <a:solidFill>
                            <a:schemeClr val="tx1"/>
                          </a:solidFill>
                        </a:rPr>
                        <a:t>.10.17</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240846">
                <a:tc>
                  <a:txBody>
                    <a:bodyPr/>
                    <a:lstStyle/>
                    <a:p>
                      <a:pPr algn="l" fontAlgn="b"/>
                      <a:r>
                        <a:rPr lang="ru-RU" sz="1000" b="1" i="0" u="none" strike="noStrike" dirty="0" smtClean="0">
                          <a:solidFill>
                            <a:srgbClr val="000000"/>
                          </a:solidFill>
                          <a:latin typeface="Times New Roman" pitchFamily="18" charset="0"/>
                          <a:cs typeface="Times New Roman" pitchFamily="18" charset="0"/>
                        </a:rPr>
                        <a:t>Муниципальная программа всего</a:t>
                      </a:r>
                      <a:endParaRPr lang="ru-RU" sz="10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dirty="0" smtClean="0">
                          <a:solidFill>
                            <a:srgbClr val="000000"/>
                          </a:solidFill>
                          <a:latin typeface="Times New Roman" pitchFamily="18" charset="0"/>
                          <a:cs typeface="Times New Roman" pitchFamily="18" charset="0"/>
                        </a:rPr>
                        <a:t>64 317,7</a:t>
                      </a:r>
                      <a:endParaRPr lang="ru-RU" sz="10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pitchFamily="18" charset="0"/>
                          <a:cs typeface="Times New Roman" pitchFamily="18" charset="0"/>
                        </a:rPr>
                        <a:t>16 441,4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pitchFamily="18" charset="0"/>
                          <a:cs typeface="Times New Roman" pitchFamily="18" charset="0"/>
                        </a:rPr>
                        <a:t>15 300,0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pitchFamily="18" charset="0"/>
                          <a:cs typeface="Times New Roman" pitchFamily="18" charset="0"/>
                        </a:rPr>
                        <a:t>3 300,0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18408">
                <a:tc>
                  <a:txBody>
                    <a:bodyPr/>
                    <a:lstStyle/>
                    <a:p>
                      <a:pPr algn="l" fontAlgn="b"/>
                      <a:r>
                        <a:rPr lang="ru-RU" sz="1000" b="0" i="0" u="none" strike="noStrike" dirty="0" smtClean="0">
                          <a:solidFill>
                            <a:srgbClr val="000000"/>
                          </a:solidFill>
                          <a:latin typeface="Times New Roman" pitchFamily="18" charset="0"/>
                          <a:cs typeface="Times New Roman" pitchFamily="18" charset="0"/>
                        </a:rPr>
                        <a:t>Подпрограмма 1 "Комплексное развитие систем коммунальной инфраструктуры города Ржева Тверской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smtClean="0">
                          <a:solidFill>
                            <a:srgbClr val="000000"/>
                          </a:solidFill>
                          <a:latin typeface="Times New Roman" pitchFamily="18" charset="0"/>
                          <a:cs typeface="Times New Roman" pitchFamily="18" charset="0"/>
                        </a:rPr>
                        <a:t>1 699,0</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800,0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583573">
                <a:tc>
                  <a:txBody>
                    <a:bodyPr/>
                    <a:lstStyle/>
                    <a:p>
                      <a:pPr algn="l" fontAlgn="b"/>
                      <a:r>
                        <a:rPr lang="ru-RU" sz="1000" b="0" i="0" u="none" strike="noStrike" dirty="0" smtClean="0">
                          <a:solidFill>
                            <a:srgbClr val="000000"/>
                          </a:solidFill>
                          <a:latin typeface="Times New Roman" pitchFamily="18" charset="0"/>
                          <a:cs typeface="Times New Roman" pitchFamily="18" charset="0"/>
                        </a:rPr>
                        <a:t>Подпрограмма 2 "Улучшение состояния объектов жилищного фонда и коммунальной инфраструктуры города Ржева Тверской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smtClean="0">
                          <a:solidFill>
                            <a:srgbClr val="000000"/>
                          </a:solidFill>
                          <a:latin typeface="Times New Roman" pitchFamily="18" charset="0"/>
                          <a:cs typeface="Times New Roman" pitchFamily="18" charset="0"/>
                        </a:rPr>
                        <a:t>62 618,7</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15 641,4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15 000,0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3 000,0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bl>
          </a:graphicData>
        </a:graphic>
      </p:graphicFrame>
      <p:sp>
        <p:nvSpPr>
          <p:cNvPr id="17" name="TextBox 16"/>
          <p:cNvSpPr txBox="1"/>
          <p:nvPr/>
        </p:nvSpPr>
        <p:spPr>
          <a:xfrm>
            <a:off x="1500166" y="2928934"/>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graphicFrame>
        <p:nvGraphicFramePr>
          <p:cNvPr id="18" name="Таблица 17"/>
          <p:cNvGraphicFramePr>
            <a:graphicFrameLocks noGrp="1"/>
          </p:cNvGraphicFramePr>
          <p:nvPr/>
        </p:nvGraphicFramePr>
        <p:xfrm>
          <a:off x="285720" y="2000240"/>
          <a:ext cx="8572590" cy="928694"/>
        </p:xfrm>
        <a:graphic>
          <a:graphicData uri="http://schemas.openxmlformats.org/drawingml/2006/table">
            <a:tbl>
              <a:tblPr firstRow="1" bandRow="1">
                <a:tableStyleId>{5C22544A-7EE6-4342-B048-85BDC9FD1C3A}</a:tableStyleId>
              </a:tblPr>
              <a:tblGrid>
                <a:gridCol w="6261720"/>
                <a:gridCol w="596354"/>
                <a:gridCol w="596354"/>
                <a:gridCol w="521810"/>
                <a:gridCol w="596352"/>
              </a:tblGrid>
              <a:tr h="307732">
                <a:tc>
                  <a:txBody>
                    <a:bodyPr/>
                    <a:lstStyle/>
                    <a:p>
                      <a:pPr algn="ctr"/>
                      <a:r>
                        <a:rPr lang="ru-RU" sz="1000" dirty="0" smtClean="0">
                          <a:solidFill>
                            <a:schemeClr val="tx1"/>
                          </a:solidFill>
                          <a:latin typeface="Times New Roman" pitchFamily="18" charset="0"/>
                          <a:cs typeface="Times New Roman" pitchFamily="18" charset="0"/>
                        </a:rPr>
                        <a:t>Наименование показателя</a:t>
                      </a:r>
                      <a:endParaRPr lang="ru-RU" sz="1000" dirty="0">
                        <a:solidFill>
                          <a:schemeClr val="tx1"/>
                        </a:solidFill>
                        <a:latin typeface="Times New Roman" pitchFamily="18" charset="0"/>
                        <a:cs typeface="Times New Roman" pitchFamily="18" charset="0"/>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1000" dirty="0" smtClean="0">
                          <a:solidFill>
                            <a:schemeClr val="tx1"/>
                          </a:solidFill>
                          <a:latin typeface="Times New Roman" pitchFamily="18" charset="0"/>
                          <a:cs typeface="Times New Roman" pitchFamily="18" charset="0"/>
                        </a:rPr>
                        <a:t>2017</a:t>
                      </a:r>
                      <a:endParaRPr lang="ru-RU" sz="1000" dirty="0">
                        <a:solidFill>
                          <a:schemeClr val="tx1"/>
                        </a:solidFill>
                        <a:latin typeface="Times New Roman" pitchFamily="18" charset="0"/>
                        <a:cs typeface="Times New Roman" pitchFamily="18" charset="0"/>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1000" dirty="0" smtClean="0">
                          <a:solidFill>
                            <a:schemeClr val="tx1"/>
                          </a:solidFill>
                          <a:latin typeface="Times New Roman" pitchFamily="18" charset="0"/>
                          <a:cs typeface="Times New Roman" pitchFamily="18" charset="0"/>
                        </a:rPr>
                        <a:t>2018</a:t>
                      </a:r>
                      <a:endParaRPr lang="ru-RU" sz="1000" dirty="0">
                        <a:solidFill>
                          <a:schemeClr val="tx1"/>
                        </a:solidFill>
                        <a:latin typeface="Times New Roman" pitchFamily="18" charset="0"/>
                        <a:cs typeface="Times New Roman" pitchFamily="18" charset="0"/>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1000" dirty="0" smtClean="0">
                          <a:solidFill>
                            <a:schemeClr val="tx1"/>
                          </a:solidFill>
                          <a:latin typeface="Times New Roman" pitchFamily="18" charset="0"/>
                          <a:cs typeface="Times New Roman" pitchFamily="18" charset="0"/>
                        </a:rPr>
                        <a:t>2019</a:t>
                      </a:r>
                      <a:endParaRPr lang="ru-RU" sz="1000" dirty="0">
                        <a:solidFill>
                          <a:schemeClr val="tx1"/>
                        </a:solidFill>
                        <a:latin typeface="Times New Roman" pitchFamily="18" charset="0"/>
                        <a:cs typeface="Times New Roman" pitchFamily="18" charset="0"/>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1000" dirty="0" smtClean="0">
                          <a:solidFill>
                            <a:schemeClr val="tx1"/>
                          </a:solidFill>
                          <a:latin typeface="Times New Roman" pitchFamily="18" charset="0"/>
                          <a:cs typeface="Times New Roman" pitchFamily="18" charset="0"/>
                        </a:rPr>
                        <a:t>2020</a:t>
                      </a:r>
                      <a:endParaRPr lang="ru-RU" sz="1000" dirty="0">
                        <a:solidFill>
                          <a:schemeClr val="tx1"/>
                        </a:solidFill>
                        <a:latin typeface="Times New Roman" pitchFamily="18" charset="0"/>
                        <a:cs typeface="Times New Roman" pitchFamily="18" charset="0"/>
                      </a:endParaRPr>
                    </a:p>
                  </a:txBody>
                  <a:tcPr anchor="ctr">
                    <a:gradFill>
                      <a:gsLst>
                        <a:gs pos="0">
                          <a:srgbClr val="D6B19C"/>
                        </a:gs>
                        <a:gs pos="30000">
                          <a:srgbClr val="D49E6C"/>
                        </a:gs>
                        <a:gs pos="70000">
                          <a:srgbClr val="A65528"/>
                        </a:gs>
                        <a:gs pos="100000">
                          <a:srgbClr val="663012"/>
                        </a:gs>
                      </a:gsLst>
                      <a:lin ang="5400000" scaled="0"/>
                    </a:gradFill>
                  </a:tcPr>
                </a:tc>
              </a:tr>
              <a:tr h="211567">
                <a:tc>
                  <a:txBody>
                    <a:bodyPr/>
                    <a:lstStyle/>
                    <a:p>
                      <a:pPr algn="l" fontAlgn="ctr"/>
                      <a:r>
                        <a:rPr lang="ru-RU" sz="1000" b="0" i="0" u="none" strike="noStrike" dirty="0" smtClean="0">
                          <a:solidFill>
                            <a:srgbClr val="000000"/>
                          </a:solidFill>
                          <a:latin typeface="Times New Roman" pitchFamily="18" charset="0"/>
                          <a:cs typeface="Times New Roman" pitchFamily="18" charset="0"/>
                        </a:rPr>
                        <a:t>Доля населения обратившегося по вопросу некачественного предоставления жилищно-коммунальных услуг, %</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ctr">
                    <a:blipFill>
                      <a:blip r:embed="rId8"/>
                      <a:tile tx="0" ty="0" sx="100000" sy="100000" flip="none" algn="tl"/>
                    </a:blipFill>
                  </a:tcPr>
                </a:tc>
                <a:tc>
                  <a:txBody>
                    <a:bodyPr/>
                    <a:lstStyle/>
                    <a:p>
                      <a:pPr marL="0" algn="ctr" rtl="0" eaLnBrk="1" fontAlgn="ctr" latinLnBrk="0" hangingPunct="1"/>
                      <a:r>
                        <a:rPr kumimoji="0" lang="ru-RU" sz="1000" b="0" i="0" u="none" strike="noStrike" kern="1200" dirty="0">
                          <a:solidFill>
                            <a:srgbClr val="000000"/>
                          </a:solidFill>
                          <a:latin typeface="Times New Roman" pitchFamily="18" charset="0"/>
                          <a:ea typeface="+mn-ea"/>
                          <a:cs typeface="Times New Roman" pitchFamily="18" charset="0"/>
                        </a:rPr>
                        <a:t>15</a:t>
                      </a:r>
                    </a:p>
                  </a:txBody>
                  <a:tcPr marL="9525" marR="9525" marT="9525" marB="0" anchor="ctr">
                    <a:blipFill>
                      <a:blip r:embed="rId8"/>
                      <a:tile tx="0" ty="0" sx="100000" sy="100000" flip="none" algn="tl"/>
                    </a:blipFill>
                  </a:tcPr>
                </a:tc>
                <a:tc>
                  <a:txBody>
                    <a:bodyPr/>
                    <a:lstStyle/>
                    <a:p>
                      <a:pPr marL="0" algn="ctr" rtl="0" eaLnBrk="1" fontAlgn="ctr" latinLnBrk="0" hangingPunct="1"/>
                      <a:r>
                        <a:rPr kumimoji="0" lang="ru-RU" sz="1000" b="0" i="0" u="none" strike="noStrike" kern="1200" dirty="0">
                          <a:solidFill>
                            <a:srgbClr val="000000"/>
                          </a:solidFill>
                          <a:latin typeface="Times New Roman" pitchFamily="18" charset="0"/>
                          <a:ea typeface="+mn-ea"/>
                          <a:cs typeface="Times New Roman" pitchFamily="18" charset="0"/>
                        </a:rPr>
                        <a:t>14</a:t>
                      </a:r>
                    </a:p>
                  </a:txBody>
                  <a:tcPr marL="9525" marR="9525" marT="9525" marB="0" anchor="ctr">
                    <a:blipFill>
                      <a:blip r:embed="rId8"/>
                      <a:tile tx="0" ty="0" sx="100000" sy="100000" flip="none" algn="tl"/>
                    </a:blipFill>
                  </a:tcPr>
                </a:tc>
                <a:tc>
                  <a:txBody>
                    <a:bodyPr/>
                    <a:lstStyle/>
                    <a:p>
                      <a:pPr marL="0" algn="ctr" rtl="0" eaLnBrk="1" fontAlgn="ctr" latinLnBrk="0" hangingPunct="1"/>
                      <a:r>
                        <a:rPr kumimoji="0" lang="ru-RU" sz="1000" b="0" i="0" u="none" strike="noStrike" kern="1200" dirty="0">
                          <a:solidFill>
                            <a:srgbClr val="000000"/>
                          </a:solidFill>
                          <a:latin typeface="Times New Roman" pitchFamily="18" charset="0"/>
                          <a:ea typeface="+mn-ea"/>
                          <a:cs typeface="Times New Roman" pitchFamily="18" charset="0"/>
                        </a:rPr>
                        <a:t>13</a:t>
                      </a:r>
                    </a:p>
                  </a:txBody>
                  <a:tcPr marL="9525" marR="9525" marT="9525" marB="0" anchor="ctr">
                    <a:blipFill>
                      <a:blip r:embed="rId8"/>
                      <a:tile tx="0" ty="0" sx="100000" sy="100000" flip="none" algn="tl"/>
                    </a:blipFill>
                  </a:tcPr>
                </a:tc>
                <a:tc>
                  <a:txBody>
                    <a:bodyPr/>
                    <a:lstStyle/>
                    <a:p>
                      <a:pPr marL="0" algn="ctr" rtl="0" eaLnBrk="1" fontAlgn="ctr" latinLnBrk="0" hangingPunct="1"/>
                      <a:r>
                        <a:rPr kumimoji="0" lang="ru-RU" sz="1000" b="0" i="0" u="none" strike="noStrike" kern="1200" dirty="0">
                          <a:solidFill>
                            <a:srgbClr val="000000"/>
                          </a:solidFill>
                          <a:latin typeface="Times New Roman" pitchFamily="18" charset="0"/>
                          <a:ea typeface="+mn-ea"/>
                          <a:cs typeface="Times New Roman" pitchFamily="18" charset="0"/>
                        </a:rPr>
                        <a:t>12</a:t>
                      </a:r>
                    </a:p>
                  </a:txBody>
                  <a:tcPr marL="9525" marR="9525" marT="9525" marB="0" anchor="ctr">
                    <a:blipFill>
                      <a:blip r:embed="rId8"/>
                      <a:tile tx="0" ty="0" sx="100000" sy="100000" flip="none" algn="tl"/>
                    </a:blipFill>
                  </a:tcPr>
                </a:tc>
              </a:tr>
              <a:tr h="409395">
                <a:tc>
                  <a:txBody>
                    <a:bodyPr/>
                    <a:lstStyle/>
                    <a:p>
                      <a:pPr algn="just" fontAlgn="ctr"/>
                      <a:r>
                        <a:rPr lang="ru-RU" sz="1000" b="0" i="0" u="none" strike="noStrike" dirty="0" smtClean="0">
                          <a:solidFill>
                            <a:srgbClr val="000000"/>
                          </a:solidFill>
                          <a:latin typeface="Times New Roman" pitchFamily="18" charset="0"/>
                          <a:cs typeface="Times New Roman" pitchFamily="18" charset="0"/>
                        </a:rPr>
                        <a:t>Доля  многоквартирных жилых домов, в которых одновременно предоставляются услуги теплоснабжения, горячего и холодного водоснабжения, и электрической энергии в общем количестве МКД, %</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ctr">
                    <a:blipFill>
                      <a:blip r:embed="rId8"/>
                      <a:tile tx="0" ty="0" sx="100000" sy="100000" flip="none" algn="tl"/>
                    </a:blipFill>
                  </a:tcPr>
                </a:tc>
                <a:tc>
                  <a:txBody>
                    <a:bodyPr/>
                    <a:lstStyle/>
                    <a:p>
                      <a:pPr marL="0" algn="ctr" rtl="0" eaLnBrk="1" fontAlgn="ctr" latinLnBrk="0" hangingPunct="1"/>
                      <a:r>
                        <a:rPr kumimoji="0" lang="ru-RU" sz="1000" b="0" i="0" u="none" strike="noStrike" kern="1200" dirty="0">
                          <a:solidFill>
                            <a:srgbClr val="000000"/>
                          </a:solidFill>
                          <a:latin typeface="Times New Roman" pitchFamily="18" charset="0"/>
                          <a:ea typeface="+mn-ea"/>
                          <a:cs typeface="Times New Roman" pitchFamily="18" charset="0"/>
                        </a:rPr>
                        <a:t>79</a:t>
                      </a:r>
                    </a:p>
                  </a:txBody>
                  <a:tcPr marL="9525" marR="9525" marT="9525" marB="0" anchor="ctr">
                    <a:blipFill>
                      <a:blip r:embed="rId8"/>
                      <a:tile tx="0" ty="0" sx="100000" sy="100000" flip="none" algn="tl"/>
                    </a:blipFill>
                  </a:tcPr>
                </a:tc>
                <a:tc>
                  <a:txBody>
                    <a:bodyPr/>
                    <a:lstStyle/>
                    <a:p>
                      <a:pPr marL="0" algn="ctr" rtl="0" eaLnBrk="1" fontAlgn="ctr" latinLnBrk="0" hangingPunct="1"/>
                      <a:r>
                        <a:rPr kumimoji="0" lang="ru-RU" sz="1000" b="0" i="0" u="none" strike="noStrike" kern="1200" dirty="0">
                          <a:solidFill>
                            <a:srgbClr val="000000"/>
                          </a:solidFill>
                          <a:latin typeface="Times New Roman" pitchFamily="18" charset="0"/>
                          <a:ea typeface="+mn-ea"/>
                          <a:cs typeface="Times New Roman" pitchFamily="18" charset="0"/>
                        </a:rPr>
                        <a:t>80</a:t>
                      </a:r>
                    </a:p>
                  </a:txBody>
                  <a:tcPr marL="9525" marR="9525" marT="9525" marB="0" anchor="ctr">
                    <a:blipFill>
                      <a:blip r:embed="rId8"/>
                      <a:tile tx="0" ty="0" sx="100000" sy="100000" flip="none" algn="tl"/>
                    </a:blipFill>
                  </a:tcPr>
                </a:tc>
                <a:tc>
                  <a:txBody>
                    <a:bodyPr/>
                    <a:lstStyle/>
                    <a:p>
                      <a:pPr marL="0" algn="ctr" rtl="0" eaLnBrk="1" fontAlgn="ctr" latinLnBrk="0" hangingPunct="1"/>
                      <a:r>
                        <a:rPr kumimoji="0" lang="ru-RU" sz="1000" b="0" i="0" u="none" strike="noStrike" kern="1200" dirty="0">
                          <a:solidFill>
                            <a:srgbClr val="000000"/>
                          </a:solidFill>
                          <a:latin typeface="Times New Roman" pitchFamily="18" charset="0"/>
                          <a:ea typeface="+mn-ea"/>
                          <a:cs typeface="Times New Roman" pitchFamily="18" charset="0"/>
                        </a:rPr>
                        <a:t>81</a:t>
                      </a:r>
                    </a:p>
                  </a:txBody>
                  <a:tcPr marL="9525" marR="9525" marT="9525" marB="0" anchor="ctr">
                    <a:blipFill>
                      <a:blip r:embed="rId8"/>
                      <a:tile tx="0" ty="0" sx="100000" sy="100000" flip="none" algn="tl"/>
                    </a:blipFill>
                  </a:tcPr>
                </a:tc>
                <a:tc>
                  <a:txBody>
                    <a:bodyPr/>
                    <a:lstStyle/>
                    <a:p>
                      <a:pPr marL="0" algn="ctr" rtl="0" eaLnBrk="1" fontAlgn="ctr" latinLnBrk="0" hangingPunct="1"/>
                      <a:r>
                        <a:rPr kumimoji="0" lang="ru-RU" sz="1000" b="0" i="0" u="none" strike="noStrike" kern="1200" dirty="0">
                          <a:solidFill>
                            <a:srgbClr val="000000"/>
                          </a:solidFill>
                          <a:latin typeface="Times New Roman" pitchFamily="18" charset="0"/>
                          <a:ea typeface="+mn-ea"/>
                          <a:cs typeface="Times New Roman" pitchFamily="18" charset="0"/>
                        </a:rPr>
                        <a:t>82</a:t>
                      </a:r>
                    </a:p>
                  </a:txBody>
                  <a:tcPr marL="9525" marR="9525" marT="9525" marB="0" anchor="ctr">
                    <a:blipFill>
                      <a:blip r:embed="rId8"/>
                      <a:tile tx="0" ty="0" sx="100000" sy="100000" flip="none" algn="tl"/>
                    </a:blipFill>
                  </a:tcPr>
                </a:tc>
              </a:tr>
            </a:tbl>
          </a:graphicData>
        </a:graphic>
      </p:graphicFrame>
      <p:sp>
        <p:nvSpPr>
          <p:cNvPr id="20" name="TextBox 19"/>
          <p:cNvSpPr txBox="1"/>
          <p:nvPr/>
        </p:nvSpPr>
        <p:spPr>
          <a:xfrm>
            <a:off x="1571604" y="1714488"/>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Целевые показатели</a:t>
            </a:r>
            <a:endParaRPr lang="ru-RU" sz="1200" dirty="0"/>
          </a:p>
        </p:txBody>
      </p:sp>
      <p:sp>
        <p:nvSpPr>
          <p:cNvPr id="12" name="TextBox 11"/>
          <p:cNvSpPr txBox="1"/>
          <p:nvPr/>
        </p:nvSpPr>
        <p:spPr>
          <a:xfrm>
            <a:off x="1571604" y="0"/>
            <a:ext cx="7429552" cy="584775"/>
          </a:xfrm>
          <a:prstGeom prst="rect">
            <a:avLst/>
          </a:prstGeom>
          <a:noFill/>
        </p:spPr>
        <p:txBody>
          <a:bodyPr wrap="square" rtlCol="0">
            <a:spAutoFit/>
          </a:bodyPr>
          <a:lstStyle/>
          <a:p>
            <a:pPr algn="ctr"/>
            <a:r>
              <a:rPr lang="ru-RU" sz="1600" b="1" dirty="0" smtClean="0">
                <a:solidFill>
                  <a:schemeClr val="bg1"/>
                </a:solidFill>
              </a:rPr>
              <a:t>Муниципальная программа «Развитие жилищно-коммунального хозяйства города Ржева Тверской области»  на 2017 – 2022 годы</a:t>
            </a:r>
            <a:endParaRPr lang="ru-RU" sz="1600" b="1" dirty="0">
              <a:solidFill>
                <a:schemeClr val="bg1"/>
              </a:solidFill>
            </a:endParaRPr>
          </a:p>
        </p:txBody>
      </p:sp>
      <p:pic>
        <p:nvPicPr>
          <p:cNvPr id="2283522" name="Picture 2" descr="C:\Users\o.zvereva\Pictures\2016-12-01\tn_178395_125160a633ce.jpg"/>
          <p:cNvPicPr>
            <a:picLocks noChangeAspect="1" noChangeArrowheads="1"/>
          </p:cNvPicPr>
          <p:nvPr/>
        </p:nvPicPr>
        <p:blipFill>
          <a:blip r:embed="rId9" cstate="print"/>
          <a:srcRect/>
          <a:stretch>
            <a:fillRect/>
          </a:stretch>
        </p:blipFill>
        <p:spPr bwMode="auto">
          <a:xfrm>
            <a:off x="214282" y="5072074"/>
            <a:ext cx="2071702" cy="1584323"/>
          </a:xfrm>
          <a:prstGeom prst="rect">
            <a:avLst/>
          </a:prstGeom>
          <a:noFill/>
        </p:spPr>
      </p:pic>
      <p:pic>
        <p:nvPicPr>
          <p:cNvPr id="2283523" name="Picture 3" descr="C:\Users\o.zvereva\Pictures\2016-12-01\d6dbc4405223d9b91d31113e9f0498b8_XL.jpg"/>
          <p:cNvPicPr>
            <a:picLocks noChangeAspect="1" noChangeArrowheads="1"/>
          </p:cNvPicPr>
          <p:nvPr/>
        </p:nvPicPr>
        <p:blipFill>
          <a:blip r:embed="rId10" cstate="print"/>
          <a:srcRect/>
          <a:stretch>
            <a:fillRect/>
          </a:stretch>
        </p:blipFill>
        <p:spPr bwMode="auto">
          <a:xfrm>
            <a:off x="2428860" y="5072074"/>
            <a:ext cx="2071702" cy="1604950"/>
          </a:xfrm>
          <a:prstGeom prst="rect">
            <a:avLst/>
          </a:prstGeom>
          <a:noFill/>
        </p:spPr>
      </p:pic>
      <p:pic>
        <p:nvPicPr>
          <p:cNvPr id="2283524" name="Picture 4" descr="C:\Users\o.zvereva\Pictures\2016-12-01\0535211591479002.jpg"/>
          <p:cNvPicPr>
            <a:picLocks noChangeAspect="1" noChangeArrowheads="1"/>
          </p:cNvPicPr>
          <p:nvPr/>
        </p:nvPicPr>
        <p:blipFill>
          <a:blip r:embed="rId11"/>
          <a:srcRect/>
          <a:stretch>
            <a:fillRect/>
          </a:stretch>
        </p:blipFill>
        <p:spPr bwMode="auto">
          <a:xfrm>
            <a:off x="4643439" y="5143512"/>
            <a:ext cx="1928826" cy="1500188"/>
          </a:xfrm>
          <a:prstGeom prst="rect">
            <a:avLst/>
          </a:prstGeom>
          <a:noFill/>
        </p:spPr>
      </p:pic>
      <p:pic>
        <p:nvPicPr>
          <p:cNvPr id="2283525" name="Picture 5" descr="C:\Users\o.zvereva\Pictures\2016-12-01\44975-belgorod-dnestrovskij-prodolzhil-gazifikaciyu-nesmotrya-na-podorozhanie-golubogo-topliva-big.jpg"/>
          <p:cNvPicPr>
            <a:picLocks noChangeAspect="1" noChangeArrowheads="1"/>
          </p:cNvPicPr>
          <p:nvPr/>
        </p:nvPicPr>
        <p:blipFill>
          <a:blip r:embed="rId12" cstate="print"/>
          <a:srcRect/>
          <a:stretch>
            <a:fillRect/>
          </a:stretch>
        </p:blipFill>
        <p:spPr bwMode="auto">
          <a:xfrm>
            <a:off x="6715140" y="5143512"/>
            <a:ext cx="2214578" cy="150017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42852"/>
            <a:ext cx="7500990" cy="571504"/>
          </a:xfrm>
        </p:spPr>
        <p:txBody>
          <a:bodyPr/>
          <a:lstStyle/>
          <a:p>
            <a:pPr algn="ctr"/>
            <a:r>
              <a:rPr lang="ru-RU" sz="3200" dirty="0" smtClean="0"/>
              <a:t>Термины</a:t>
            </a:r>
            <a:endParaRPr lang="ru-RU" sz="3200" dirty="0"/>
          </a:p>
        </p:txBody>
      </p:sp>
      <p:sp>
        <p:nvSpPr>
          <p:cNvPr id="18" name="Прямоугольник 29"/>
          <p:cNvSpPr>
            <a:spLocks noChangeArrowheads="1"/>
          </p:cNvSpPr>
          <p:nvPr/>
        </p:nvSpPr>
        <p:spPr bwMode="auto">
          <a:xfrm>
            <a:off x="428596" y="714356"/>
            <a:ext cx="8501122" cy="5863144"/>
          </a:xfrm>
          <a:prstGeom prst="rect">
            <a:avLst/>
          </a:prstGeom>
          <a:noFill/>
          <a:ln w="9525">
            <a:noFill/>
            <a:miter lim="800000"/>
            <a:headEnd/>
            <a:tailEnd/>
          </a:ln>
        </p:spPr>
        <p:txBody>
          <a:bodyPr wrap="square">
            <a:spAutoFit/>
          </a:bodyPr>
          <a:lstStyle/>
          <a:p>
            <a:pPr algn="just"/>
            <a:r>
              <a:rPr lang="ru-RU" sz="1250" dirty="0">
                <a:cs typeface="Times New Roman" pitchFamily="18" charset="0"/>
              </a:rPr>
              <a:t>       </a:t>
            </a:r>
            <a:r>
              <a:rPr lang="ru-RU" sz="1250" b="1" dirty="0">
                <a:cs typeface="Times New Roman" pitchFamily="18" charset="0"/>
              </a:rPr>
              <a:t>Бюджетный кодекс Российской Федерации статья 6</a:t>
            </a:r>
            <a:r>
              <a:rPr lang="ru-RU" sz="1250" dirty="0">
                <a:cs typeface="Times New Roman" pitchFamily="18" charset="0"/>
              </a:rPr>
              <a:t> </a:t>
            </a:r>
            <a:endParaRPr lang="ru-RU" sz="1250" dirty="0" smtClean="0">
              <a:cs typeface="Times New Roman" pitchFamily="18" charset="0"/>
            </a:endParaRPr>
          </a:p>
          <a:p>
            <a:pPr algn="just"/>
            <a:r>
              <a:rPr lang="ru-RU" sz="1250" b="1" u="sng" dirty="0" smtClean="0">
                <a:solidFill>
                  <a:srgbClr val="FF0000"/>
                </a:solidFill>
                <a:cs typeface="Times New Roman" pitchFamily="18" charset="0"/>
              </a:rPr>
              <a:t>Бюджетная </a:t>
            </a:r>
            <a:r>
              <a:rPr lang="ru-RU" sz="1250" b="1" u="sng" dirty="0">
                <a:solidFill>
                  <a:srgbClr val="FF0000"/>
                </a:solidFill>
                <a:cs typeface="Times New Roman" pitchFamily="18" charset="0"/>
              </a:rPr>
              <a:t>система Российской Федерации</a:t>
            </a:r>
            <a:r>
              <a:rPr lang="ru-RU" sz="1250" b="1" u="sng" dirty="0">
                <a:cs typeface="Times New Roman" pitchFamily="18" charset="0"/>
              </a:rPr>
              <a:t> </a:t>
            </a:r>
            <a:r>
              <a:rPr lang="ru-RU" sz="1250" b="1" u="sng" dirty="0">
                <a:solidFill>
                  <a:srgbClr val="FF0000"/>
                </a:solidFill>
                <a:cs typeface="Times New Roman" pitchFamily="18" charset="0"/>
              </a:rPr>
              <a:t>основана на принципах</a:t>
            </a:r>
            <a:r>
              <a:rPr lang="ru-RU" sz="1250" b="1" dirty="0" smtClean="0">
                <a:solidFill>
                  <a:srgbClr val="FF0000"/>
                </a:solidFill>
                <a:cs typeface="Times New Roman" pitchFamily="18" charset="0"/>
              </a:rPr>
              <a:t>:</a:t>
            </a:r>
            <a:endParaRPr lang="ru-RU" sz="1250" b="1" dirty="0">
              <a:solidFill>
                <a:srgbClr val="FF0000"/>
              </a:solidFill>
              <a:cs typeface="Times New Roman" pitchFamily="18" charset="0"/>
            </a:endParaRPr>
          </a:p>
          <a:p>
            <a:pPr marL="742950" lvl="1" indent="-285750" algn="just"/>
            <a:endParaRPr lang="ru-RU" sz="1250" dirty="0" smtClean="0">
              <a:cs typeface="Times New Roman" pitchFamily="18" charset="0"/>
            </a:endParaRPr>
          </a:p>
          <a:p>
            <a:pPr marL="742950" lvl="1" indent="-285750" algn="just"/>
            <a:endParaRPr lang="ru-RU" sz="1250" dirty="0" smtClean="0">
              <a:cs typeface="Times New Roman" pitchFamily="18" charset="0"/>
            </a:endParaRPr>
          </a:p>
          <a:p>
            <a:pPr marL="742950" lvl="1" indent="-285750" algn="just"/>
            <a:endParaRPr lang="ru-RU" sz="1250" dirty="0" smtClean="0">
              <a:cs typeface="Times New Roman" pitchFamily="18" charset="0"/>
            </a:endParaRPr>
          </a:p>
          <a:p>
            <a:pPr marL="742950" lvl="1" indent="-285750" algn="just"/>
            <a:endParaRPr lang="ru-RU" sz="1250" dirty="0" smtClean="0">
              <a:cs typeface="Times New Roman" pitchFamily="18" charset="0"/>
            </a:endParaRPr>
          </a:p>
          <a:p>
            <a:pPr marL="742950" lvl="1" indent="-285750" algn="just"/>
            <a:endParaRPr lang="ru-RU" sz="1250" dirty="0" smtClean="0">
              <a:cs typeface="Times New Roman" pitchFamily="18" charset="0"/>
            </a:endParaRPr>
          </a:p>
          <a:p>
            <a:pPr marL="742950" lvl="1" indent="-285750" algn="just"/>
            <a:endParaRPr lang="ru-RU" sz="1250" dirty="0" smtClean="0">
              <a:cs typeface="Times New Roman" pitchFamily="18" charset="0"/>
            </a:endParaRPr>
          </a:p>
          <a:p>
            <a:pPr marL="742950" lvl="1" indent="-285750" algn="just"/>
            <a:endParaRPr lang="ru-RU" sz="1250" dirty="0" smtClean="0">
              <a:cs typeface="Times New Roman" pitchFamily="18" charset="0"/>
            </a:endParaRPr>
          </a:p>
          <a:p>
            <a:pPr marL="742950" lvl="1" indent="-285750" algn="just"/>
            <a:endParaRPr lang="ru-RU" sz="1250" dirty="0" smtClean="0">
              <a:cs typeface="Times New Roman" pitchFamily="18" charset="0"/>
            </a:endParaRPr>
          </a:p>
          <a:p>
            <a:pPr marL="742950" lvl="1" indent="-285750" algn="just"/>
            <a:endParaRPr lang="ru-RU" sz="1250" dirty="0" smtClean="0">
              <a:cs typeface="Times New Roman" pitchFamily="18" charset="0"/>
            </a:endParaRPr>
          </a:p>
          <a:p>
            <a:pPr marL="0" lvl="1" algn="just"/>
            <a:r>
              <a:rPr lang="ru-RU" sz="1250" dirty="0" smtClean="0">
                <a:cs typeface="Times New Roman" pitchFamily="18" charset="0"/>
              </a:rPr>
              <a:t>       </a:t>
            </a:r>
            <a:r>
              <a:rPr lang="ru-RU" sz="1250" b="1" dirty="0" smtClean="0">
                <a:cs typeface="Times New Roman" pitchFamily="18" charset="0"/>
              </a:rPr>
              <a:t>Бюджетный </a:t>
            </a:r>
            <a:r>
              <a:rPr lang="ru-RU" sz="1250" b="1" dirty="0">
                <a:cs typeface="Times New Roman" pitchFamily="18" charset="0"/>
              </a:rPr>
              <a:t>кодекс Российской Федерации статья 28</a:t>
            </a:r>
            <a:r>
              <a:rPr lang="ru-RU" sz="1250" dirty="0">
                <a:cs typeface="Times New Roman" pitchFamily="18" charset="0"/>
              </a:rPr>
              <a:t> </a:t>
            </a:r>
            <a:r>
              <a:rPr lang="ru-RU" sz="1250" b="1" u="sng" dirty="0">
                <a:solidFill>
                  <a:srgbClr val="FF0000"/>
                </a:solidFill>
                <a:cs typeface="Times New Roman" pitchFamily="18" charset="0"/>
              </a:rPr>
              <a:t>принцип прозрачности (открытости) означает</a:t>
            </a:r>
            <a:r>
              <a:rPr lang="ru-RU" sz="1250" b="1" u="sng" dirty="0">
                <a:cs typeface="Times New Roman" pitchFamily="18" charset="0"/>
              </a:rPr>
              <a:t>:</a:t>
            </a:r>
          </a:p>
          <a:p>
            <a:pPr algn="just"/>
            <a:r>
              <a:rPr lang="ru-RU" sz="1250" dirty="0">
                <a:cs typeface="Times New Roman" pitchFamily="18" charset="0"/>
              </a:rPr>
              <a:t>       — обязательное опубликование в средствах массовой информации утвержденных бюджетов и отчетов об </a:t>
            </a:r>
            <a:r>
              <a:rPr lang="ru-RU" sz="1250" dirty="0" smtClean="0">
                <a:cs typeface="Times New Roman" pitchFamily="18" charset="0"/>
              </a:rPr>
              <a:t>их исполнении</a:t>
            </a:r>
            <a:r>
              <a:rPr lang="ru-RU" sz="1250" dirty="0">
                <a:cs typeface="Times New Roman" pitchFamily="18" charset="0"/>
              </a:rPr>
              <a:t>;</a:t>
            </a:r>
          </a:p>
          <a:p>
            <a:pPr algn="just"/>
            <a:r>
              <a:rPr lang="ru-RU" sz="1250" dirty="0">
                <a:cs typeface="Times New Roman" pitchFamily="18" charset="0"/>
              </a:rPr>
              <a:t>       — обязательную открытость для общества и средств массовой информации проектов бюджетов;</a:t>
            </a:r>
          </a:p>
          <a:p>
            <a:pPr algn="just"/>
            <a:r>
              <a:rPr lang="ru-RU" sz="1250" dirty="0">
                <a:cs typeface="Times New Roman" pitchFamily="18" charset="0"/>
              </a:rPr>
              <a:t>       — стабильность и (или) преемственность бюджетной классификации Российской Федерации.</a:t>
            </a:r>
          </a:p>
          <a:p>
            <a:pPr algn="just"/>
            <a:r>
              <a:rPr lang="ru-RU" sz="1250" dirty="0">
                <a:cs typeface="Times New Roman" pitchFamily="18" charset="0"/>
              </a:rPr>
              <a:t>       </a:t>
            </a:r>
            <a:endParaRPr lang="ru-RU" sz="1250" dirty="0" smtClean="0">
              <a:cs typeface="Times New Roman" pitchFamily="18" charset="0"/>
            </a:endParaRPr>
          </a:p>
          <a:p>
            <a:pPr algn="just"/>
            <a:r>
              <a:rPr lang="ru-RU" sz="1250" dirty="0" smtClean="0">
                <a:cs typeface="Times New Roman" pitchFamily="18" charset="0"/>
              </a:rPr>
              <a:t>       </a:t>
            </a:r>
            <a:r>
              <a:rPr lang="ru-RU" sz="1250" b="1" dirty="0" smtClean="0">
                <a:cs typeface="Times New Roman" pitchFamily="18" charset="0"/>
              </a:rPr>
              <a:t>Бюджетный </a:t>
            </a:r>
            <a:r>
              <a:rPr lang="ru-RU" sz="1250" b="1" dirty="0">
                <a:cs typeface="Times New Roman" pitchFamily="18" charset="0"/>
              </a:rPr>
              <a:t>кодекс Российской Федерации статья 3</a:t>
            </a:r>
            <a:r>
              <a:rPr lang="en-US" sz="1250" b="1" dirty="0" smtClean="0">
                <a:cs typeface="Times New Roman" pitchFamily="18" charset="0"/>
              </a:rPr>
              <a:t>6</a:t>
            </a:r>
            <a:r>
              <a:rPr lang="ru-RU" sz="1250" dirty="0" smtClean="0">
                <a:cs typeface="Times New Roman" pitchFamily="18" charset="0"/>
              </a:rPr>
              <a:t>: </a:t>
            </a:r>
            <a:endParaRPr lang="ru-RU" sz="1250" dirty="0">
              <a:cs typeface="Times New Roman" pitchFamily="18" charset="0"/>
            </a:endParaRPr>
          </a:p>
          <a:p>
            <a:pPr algn="just"/>
            <a:r>
              <a:rPr lang="ru-RU" sz="1250" dirty="0">
                <a:cs typeface="Times New Roman" pitchFamily="18" charset="0"/>
              </a:rPr>
              <a:t>       </a:t>
            </a:r>
            <a:r>
              <a:rPr lang="ru-RU" sz="1250" b="1" u="sng" dirty="0">
                <a:solidFill>
                  <a:srgbClr val="FF0000"/>
                </a:solidFill>
                <a:cs typeface="Times New Roman" pitchFamily="18" charset="0"/>
              </a:rPr>
              <a:t>Доходы бюджета </a:t>
            </a:r>
            <a:r>
              <a:rPr lang="ru-RU" sz="1250" dirty="0">
                <a:solidFill>
                  <a:srgbClr val="FF0000"/>
                </a:solidFill>
                <a:cs typeface="Times New Roman" pitchFamily="18" charset="0"/>
              </a:rPr>
              <a:t>—</a:t>
            </a:r>
            <a:r>
              <a:rPr lang="ru-RU" sz="1250" dirty="0">
                <a:cs typeface="Times New Roman" pitchFamily="18" charset="0"/>
              </a:rPr>
              <a:t>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p>
          <a:p>
            <a:pPr algn="just"/>
            <a:r>
              <a:rPr lang="ru-RU" sz="1250" dirty="0">
                <a:cs typeface="Times New Roman" pitchFamily="18" charset="0"/>
              </a:rPr>
              <a:t>       </a:t>
            </a:r>
            <a:r>
              <a:rPr lang="ru-RU" sz="1250" b="1" u="sng" dirty="0">
                <a:solidFill>
                  <a:srgbClr val="FF0000"/>
                </a:solidFill>
                <a:cs typeface="Times New Roman" pitchFamily="18" charset="0"/>
              </a:rPr>
              <a:t>Расходы бюджета</a:t>
            </a:r>
            <a:r>
              <a:rPr lang="ru-RU" sz="1250" b="1" u="sng" dirty="0">
                <a:cs typeface="Times New Roman" pitchFamily="18" charset="0"/>
              </a:rPr>
              <a:t> </a:t>
            </a:r>
            <a:r>
              <a:rPr lang="ru-RU" sz="1250" dirty="0">
                <a:cs typeface="Times New Roman" pitchFamily="18" charset="0"/>
              </a:rPr>
              <a:t>—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p>
          <a:p>
            <a:pPr algn="just"/>
            <a:r>
              <a:rPr lang="ru-RU" sz="1250" dirty="0">
                <a:cs typeface="Times New Roman" pitchFamily="18" charset="0"/>
              </a:rPr>
              <a:t>       </a:t>
            </a:r>
            <a:r>
              <a:rPr lang="ru-RU" sz="1250" b="1" u="sng" dirty="0">
                <a:solidFill>
                  <a:srgbClr val="FF0000"/>
                </a:solidFill>
                <a:cs typeface="Times New Roman" pitchFamily="18" charset="0"/>
              </a:rPr>
              <a:t>Дефицит бюджета</a:t>
            </a:r>
            <a:r>
              <a:rPr lang="ru-RU" sz="1250" dirty="0">
                <a:solidFill>
                  <a:srgbClr val="FF0000"/>
                </a:solidFill>
                <a:cs typeface="Times New Roman" pitchFamily="18" charset="0"/>
              </a:rPr>
              <a:t> —</a:t>
            </a:r>
            <a:r>
              <a:rPr lang="ru-RU" sz="1250" dirty="0">
                <a:cs typeface="Times New Roman" pitchFamily="18" charset="0"/>
              </a:rPr>
              <a:t> превышение расходов над его </a:t>
            </a:r>
            <a:r>
              <a:rPr lang="ru-RU" sz="1250" dirty="0" smtClean="0">
                <a:cs typeface="Times New Roman" pitchFamily="18" charset="0"/>
              </a:rPr>
              <a:t>доходами;</a:t>
            </a:r>
            <a:endParaRPr lang="en-US" sz="1250" dirty="0" smtClean="0">
              <a:cs typeface="Times New Roman" pitchFamily="18" charset="0"/>
            </a:endParaRPr>
          </a:p>
          <a:p>
            <a:pPr algn="just"/>
            <a:r>
              <a:rPr lang="ru-RU" sz="1250" dirty="0" smtClean="0">
                <a:cs typeface="Times New Roman" pitchFamily="18" charset="0"/>
              </a:rPr>
              <a:t>       </a:t>
            </a:r>
            <a:r>
              <a:rPr lang="ru-RU" sz="1250" b="1" u="sng" dirty="0" err="1" smtClean="0">
                <a:solidFill>
                  <a:srgbClr val="FF0000"/>
                </a:solidFill>
                <a:cs typeface="Times New Roman" pitchFamily="18" charset="0"/>
              </a:rPr>
              <a:t>Профицит</a:t>
            </a:r>
            <a:r>
              <a:rPr lang="ru-RU" sz="1250" b="1" u="sng" dirty="0" smtClean="0">
                <a:solidFill>
                  <a:srgbClr val="FF0000"/>
                </a:solidFill>
                <a:cs typeface="Times New Roman" pitchFamily="18" charset="0"/>
              </a:rPr>
              <a:t> бюджета </a:t>
            </a:r>
            <a:r>
              <a:rPr lang="ru-RU" sz="1250" dirty="0" smtClean="0">
                <a:solidFill>
                  <a:srgbClr val="FF0000"/>
                </a:solidFill>
                <a:cs typeface="Times New Roman" pitchFamily="18" charset="0"/>
              </a:rPr>
              <a:t>—</a:t>
            </a:r>
            <a:r>
              <a:rPr lang="ru-RU" sz="1250" dirty="0" smtClean="0">
                <a:cs typeface="Times New Roman" pitchFamily="18" charset="0"/>
              </a:rPr>
              <a:t> превышение доходов над его расходами;</a:t>
            </a:r>
          </a:p>
          <a:p>
            <a:pPr algn="just"/>
            <a:r>
              <a:rPr lang="ru-RU" sz="1250" dirty="0" smtClean="0">
                <a:cs typeface="Times New Roman" pitchFamily="18" charset="0"/>
              </a:rPr>
              <a:t>       </a:t>
            </a:r>
            <a:r>
              <a:rPr lang="ru-RU" sz="1250" b="1" u="sng" dirty="0">
                <a:solidFill>
                  <a:srgbClr val="FF0000"/>
                </a:solidFill>
                <a:cs typeface="Times New Roman" pitchFamily="18" charset="0"/>
              </a:rPr>
              <a:t>Межбюджетные трансферты</a:t>
            </a:r>
            <a:r>
              <a:rPr lang="ru-RU" sz="1250" b="1" dirty="0">
                <a:solidFill>
                  <a:srgbClr val="FF0000"/>
                </a:solidFill>
                <a:cs typeface="Times New Roman" pitchFamily="18" charset="0"/>
              </a:rPr>
              <a:t> </a:t>
            </a:r>
            <a:r>
              <a:rPr lang="ru-RU" sz="1250" dirty="0">
                <a:solidFill>
                  <a:srgbClr val="FF0000"/>
                </a:solidFill>
                <a:cs typeface="Times New Roman" pitchFamily="18" charset="0"/>
              </a:rPr>
              <a:t>—</a:t>
            </a:r>
            <a:r>
              <a:rPr lang="ru-RU" sz="1250" dirty="0">
                <a:cs typeface="Times New Roman"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a:t>
            </a:r>
          </a:p>
          <a:p>
            <a:pPr algn="just"/>
            <a:r>
              <a:rPr lang="ru-RU" sz="1250" dirty="0">
                <a:cs typeface="Times New Roman" pitchFamily="18" charset="0"/>
              </a:rPr>
              <a:t>       </a:t>
            </a:r>
            <a:r>
              <a:rPr lang="ru-RU" sz="1250" b="1" u="sng" dirty="0">
                <a:solidFill>
                  <a:srgbClr val="FF0000"/>
                </a:solidFill>
                <a:cs typeface="Times New Roman" pitchFamily="18" charset="0"/>
              </a:rPr>
              <a:t>Государственный и муниципальный долг </a:t>
            </a:r>
            <a:r>
              <a:rPr lang="ru-RU" sz="1250" dirty="0">
                <a:solidFill>
                  <a:srgbClr val="FF0000"/>
                </a:solidFill>
                <a:cs typeface="Times New Roman" pitchFamily="18" charset="0"/>
              </a:rPr>
              <a:t>—</a:t>
            </a:r>
            <a:r>
              <a:rPr lang="ru-RU" sz="1250" dirty="0">
                <a:cs typeface="Times New Roman" pitchFamily="18" charset="0"/>
              </a:rPr>
              <a:t>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a:t>
            </a:r>
            <a:r>
              <a:rPr lang="ru-RU" sz="1250" dirty="0" smtClean="0">
                <a:cs typeface="Times New Roman" pitchFamily="18" charset="0"/>
              </a:rPr>
              <a:t>образованием.</a:t>
            </a:r>
            <a:endParaRPr lang="ru-RU" sz="1250" dirty="0"/>
          </a:p>
        </p:txBody>
      </p:sp>
      <p:sp>
        <p:nvSpPr>
          <p:cNvPr id="4" name="Прямоугольник 12"/>
          <p:cNvSpPr>
            <a:spLocks noChangeArrowheads="1"/>
          </p:cNvSpPr>
          <p:nvPr/>
        </p:nvSpPr>
        <p:spPr bwMode="auto">
          <a:xfrm>
            <a:off x="428596" y="1428736"/>
            <a:ext cx="1214446" cy="1199743"/>
          </a:xfrm>
          <a:prstGeom prst="rect">
            <a:avLst/>
          </a:prstGeom>
          <a:gradFill rotWithShape="1">
            <a:gsLst>
              <a:gs pos="0">
                <a:schemeClr val="bg1"/>
              </a:gs>
              <a:gs pos="100000">
                <a:schemeClr val="bg1">
                  <a:gamma/>
                  <a:shade val="66667"/>
                  <a:invGamma/>
                </a:schemeClr>
              </a:gs>
            </a:gsLst>
            <a:path path="shape">
              <a:fillToRect l="50000" t="50000" r="50000" b="50000"/>
            </a:path>
          </a:gradFill>
          <a:ln w="9525">
            <a:noFill/>
            <a:miter lim="800000"/>
            <a:headEnd/>
            <a:tailEnd/>
          </a:ln>
          <a:scene3d>
            <a:camera prst="orthographicFront"/>
            <a:lightRig rig="threePt" dir="t">
              <a:rot lat="0" lon="0" rev="1800000"/>
            </a:lightRig>
          </a:scene3d>
          <a:sp3d extrusionH="25400" prstMaterial="plastic">
            <a:bevelT w="25400" h="101600"/>
          </a:sp3d>
        </p:spPr>
        <p:txBody>
          <a:bodyPr wrap="square" lIns="90802" tIns="45430" rIns="90802" bIns="45430">
            <a:spAutoFit/>
          </a:bodyPr>
          <a:lstStyle/>
          <a:p>
            <a:pPr algn="ctr">
              <a:defRPr/>
            </a:pPr>
            <a:r>
              <a:rPr lang="ru-RU" sz="1200" dirty="0" smtClean="0">
                <a:solidFill>
                  <a:srgbClr val="C00000"/>
                </a:solidFill>
                <a:cs typeface="Times New Roman" pitchFamily="18" charset="0"/>
              </a:rPr>
              <a:t>1. </a:t>
            </a:r>
          </a:p>
          <a:p>
            <a:pPr algn="ctr">
              <a:defRPr/>
            </a:pPr>
            <a:r>
              <a:rPr lang="ru-RU" sz="1200" dirty="0" smtClean="0">
                <a:solidFill>
                  <a:srgbClr val="C00000"/>
                </a:solidFill>
                <a:cs typeface="Times New Roman" pitchFamily="18" charset="0"/>
              </a:rPr>
              <a:t>Единства бюджетной системы Российской Федерации;</a:t>
            </a:r>
            <a:endParaRPr lang="ru-RU" sz="1200" b="1" i="1" dirty="0">
              <a:solidFill>
                <a:srgbClr val="C00000"/>
              </a:solidFill>
              <a:effectLst>
                <a:outerShdw blurRad="38100" dist="38100" dir="2700000" algn="tl">
                  <a:srgbClr val="C0C0C0"/>
                </a:outerShdw>
              </a:effectLst>
              <a:latin typeface="+mj-lt"/>
            </a:endParaRPr>
          </a:p>
        </p:txBody>
      </p:sp>
      <p:sp>
        <p:nvSpPr>
          <p:cNvPr id="5" name="Прямоугольник 12"/>
          <p:cNvSpPr>
            <a:spLocks noChangeArrowheads="1"/>
          </p:cNvSpPr>
          <p:nvPr/>
        </p:nvSpPr>
        <p:spPr bwMode="auto">
          <a:xfrm>
            <a:off x="1500166" y="2000240"/>
            <a:ext cx="1643074" cy="830411"/>
          </a:xfrm>
          <a:prstGeom prst="rect">
            <a:avLst/>
          </a:prstGeom>
          <a:gradFill rotWithShape="1">
            <a:gsLst>
              <a:gs pos="0">
                <a:schemeClr val="bg1"/>
              </a:gs>
              <a:gs pos="100000">
                <a:schemeClr val="bg1">
                  <a:gamma/>
                  <a:shade val="66667"/>
                  <a:invGamma/>
                </a:schemeClr>
              </a:gs>
            </a:gsLst>
            <a:path path="shape">
              <a:fillToRect l="50000" t="50000" r="50000" b="50000"/>
            </a:path>
          </a:gradFill>
          <a:ln w="9525">
            <a:noFill/>
            <a:miter lim="800000"/>
            <a:headEnd/>
            <a:tailEnd/>
          </a:ln>
          <a:scene3d>
            <a:camera prst="orthographicFront"/>
            <a:lightRig rig="threePt" dir="t">
              <a:rot lat="0" lon="0" rev="1800000"/>
            </a:lightRig>
          </a:scene3d>
          <a:sp3d extrusionH="25400">
            <a:bevelT w="25400"/>
          </a:sp3d>
        </p:spPr>
        <p:txBody>
          <a:bodyPr wrap="square" lIns="90802" tIns="45430" rIns="90802" bIns="45430">
            <a:spAutoFit/>
          </a:bodyPr>
          <a:lstStyle/>
          <a:p>
            <a:pPr algn="ctr">
              <a:defRPr/>
            </a:pPr>
            <a:r>
              <a:rPr lang="ru-RU" sz="1200" dirty="0" smtClean="0">
                <a:solidFill>
                  <a:srgbClr val="C00000"/>
                </a:solidFill>
                <a:cs typeface="Times New Roman" pitchFamily="18" charset="0"/>
              </a:rPr>
              <a:t>2. Самостоятельности бюджетов;</a:t>
            </a:r>
          </a:p>
          <a:p>
            <a:pPr algn="ctr">
              <a:defRPr/>
            </a:pPr>
            <a:endParaRPr lang="ru-RU" sz="1200" b="1" i="1" dirty="0">
              <a:solidFill>
                <a:srgbClr val="C00000"/>
              </a:solidFill>
              <a:effectLst>
                <a:outerShdw blurRad="38100" dist="38100" dir="2700000" algn="tl">
                  <a:srgbClr val="C0C0C0"/>
                </a:outerShdw>
              </a:effectLst>
              <a:latin typeface="+mj-lt"/>
            </a:endParaRPr>
          </a:p>
        </p:txBody>
      </p:sp>
      <p:sp>
        <p:nvSpPr>
          <p:cNvPr id="6" name="Прямоугольник 12"/>
          <p:cNvSpPr>
            <a:spLocks noChangeArrowheads="1"/>
          </p:cNvSpPr>
          <p:nvPr/>
        </p:nvSpPr>
        <p:spPr bwMode="auto">
          <a:xfrm>
            <a:off x="2428860" y="1357298"/>
            <a:ext cx="1785950" cy="830411"/>
          </a:xfrm>
          <a:prstGeom prst="rect">
            <a:avLst/>
          </a:prstGeom>
          <a:gradFill rotWithShape="1">
            <a:gsLst>
              <a:gs pos="0">
                <a:schemeClr val="bg1"/>
              </a:gs>
              <a:gs pos="100000">
                <a:schemeClr val="bg1">
                  <a:gamma/>
                  <a:shade val="66667"/>
                  <a:invGamma/>
                </a:schemeClr>
              </a:gs>
            </a:gsLst>
            <a:path path="shape">
              <a:fillToRect l="50000" t="50000" r="50000" b="50000"/>
            </a:path>
          </a:gradFill>
          <a:ln w="9525">
            <a:noFill/>
            <a:miter lim="800000"/>
            <a:headEnd/>
            <a:tailEnd/>
          </a:ln>
          <a:scene3d>
            <a:camera prst="orthographicFront"/>
            <a:lightRig rig="threePt" dir="t">
              <a:rot lat="0" lon="0" rev="1800000"/>
            </a:lightRig>
          </a:scene3d>
          <a:sp3d extrusionH="25400">
            <a:bevelT w="25400"/>
          </a:sp3d>
        </p:spPr>
        <p:txBody>
          <a:bodyPr wrap="square" lIns="90802" tIns="45430" rIns="90802" bIns="45430">
            <a:spAutoFit/>
          </a:bodyPr>
          <a:lstStyle/>
          <a:p>
            <a:pPr algn="ctr">
              <a:defRPr/>
            </a:pPr>
            <a:r>
              <a:rPr lang="ru-RU" sz="1200" dirty="0" smtClean="0">
                <a:solidFill>
                  <a:srgbClr val="C00000"/>
                </a:solidFill>
                <a:cs typeface="Times New Roman" pitchFamily="18" charset="0"/>
              </a:rPr>
              <a:t>3. Сбалансированности бюджета;</a:t>
            </a:r>
          </a:p>
          <a:p>
            <a:pPr algn="ctr">
              <a:defRPr/>
            </a:pPr>
            <a:endParaRPr lang="ru-RU" sz="1200" b="1" i="1" dirty="0">
              <a:solidFill>
                <a:srgbClr val="C00000"/>
              </a:solidFill>
              <a:effectLst>
                <a:outerShdw blurRad="38100" dist="38100" dir="2700000" algn="tl">
                  <a:srgbClr val="C0C0C0"/>
                </a:outerShdw>
              </a:effectLst>
              <a:latin typeface="+mj-lt"/>
            </a:endParaRPr>
          </a:p>
        </p:txBody>
      </p:sp>
      <p:sp>
        <p:nvSpPr>
          <p:cNvPr id="7" name="Прямоугольник 12"/>
          <p:cNvSpPr>
            <a:spLocks noChangeArrowheads="1"/>
          </p:cNvSpPr>
          <p:nvPr/>
        </p:nvSpPr>
        <p:spPr bwMode="auto">
          <a:xfrm>
            <a:off x="4143372" y="1643050"/>
            <a:ext cx="1255708" cy="1199743"/>
          </a:xfrm>
          <a:prstGeom prst="rect">
            <a:avLst/>
          </a:prstGeom>
          <a:gradFill rotWithShape="1">
            <a:gsLst>
              <a:gs pos="0">
                <a:schemeClr val="bg1"/>
              </a:gs>
              <a:gs pos="100000">
                <a:schemeClr val="bg1">
                  <a:gamma/>
                  <a:shade val="66667"/>
                  <a:invGamma/>
                </a:schemeClr>
              </a:gs>
            </a:gsLst>
            <a:path path="shape">
              <a:fillToRect l="50000" t="50000" r="50000" b="50000"/>
            </a:path>
          </a:gradFill>
          <a:ln w="9525">
            <a:noFill/>
            <a:miter lim="800000"/>
            <a:headEnd/>
            <a:tailEnd/>
          </a:ln>
          <a:scene3d>
            <a:camera prst="orthographicFront"/>
            <a:lightRig rig="threePt" dir="t">
              <a:rot lat="0" lon="0" rev="1800000"/>
            </a:lightRig>
          </a:scene3d>
          <a:sp3d extrusionH="25400">
            <a:bevelT w="25400"/>
          </a:sp3d>
        </p:spPr>
        <p:txBody>
          <a:bodyPr wrap="square" lIns="90802" tIns="45430" rIns="90802" bIns="45430">
            <a:spAutoFit/>
          </a:bodyPr>
          <a:lstStyle/>
          <a:p>
            <a:pPr algn="ctr">
              <a:defRPr/>
            </a:pPr>
            <a:r>
              <a:rPr lang="ru-RU" sz="1200" dirty="0" smtClean="0">
                <a:solidFill>
                  <a:srgbClr val="C00000"/>
                </a:solidFill>
                <a:cs typeface="Times New Roman" pitchFamily="18" charset="0"/>
              </a:rPr>
              <a:t>4. </a:t>
            </a:r>
          </a:p>
          <a:p>
            <a:pPr algn="ctr">
              <a:defRPr/>
            </a:pPr>
            <a:r>
              <a:rPr lang="ru-RU" sz="1200" dirty="0" smtClean="0">
                <a:solidFill>
                  <a:srgbClr val="C00000"/>
                </a:solidFill>
                <a:cs typeface="Times New Roman" pitchFamily="18" charset="0"/>
              </a:rPr>
              <a:t>Общего (совокупного) покрытия расходов бюджетов;</a:t>
            </a:r>
            <a:endParaRPr lang="ru-RU" sz="1200" b="1" i="1" dirty="0">
              <a:solidFill>
                <a:srgbClr val="C00000"/>
              </a:solidFill>
              <a:effectLst>
                <a:outerShdw blurRad="38100" dist="38100" dir="2700000" algn="tl">
                  <a:srgbClr val="C0C0C0"/>
                </a:outerShdw>
              </a:effectLst>
              <a:latin typeface="+mj-lt"/>
            </a:endParaRPr>
          </a:p>
        </p:txBody>
      </p:sp>
      <p:sp>
        <p:nvSpPr>
          <p:cNvPr id="8" name="Прямоугольник 12"/>
          <p:cNvSpPr>
            <a:spLocks noChangeArrowheads="1"/>
          </p:cNvSpPr>
          <p:nvPr/>
        </p:nvSpPr>
        <p:spPr bwMode="auto">
          <a:xfrm>
            <a:off x="5143504" y="1285861"/>
            <a:ext cx="1214446" cy="768856"/>
          </a:xfrm>
          <a:prstGeom prst="rect">
            <a:avLst/>
          </a:prstGeom>
          <a:gradFill rotWithShape="1">
            <a:gsLst>
              <a:gs pos="0">
                <a:schemeClr val="bg1"/>
              </a:gs>
              <a:gs pos="100000">
                <a:schemeClr val="bg1">
                  <a:gamma/>
                  <a:shade val="66667"/>
                  <a:invGamma/>
                </a:schemeClr>
              </a:gs>
            </a:gsLst>
            <a:path path="shape">
              <a:fillToRect l="50000" t="50000" r="50000" b="50000"/>
            </a:path>
          </a:gradFill>
          <a:ln w="9525">
            <a:noFill/>
            <a:miter lim="800000"/>
            <a:headEnd/>
            <a:tailEnd/>
          </a:ln>
          <a:scene3d>
            <a:camera prst="orthographicFront"/>
            <a:lightRig rig="threePt" dir="t">
              <a:rot lat="0" lon="0" rev="1800000"/>
            </a:lightRig>
          </a:scene3d>
          <a:sp3d extrusionH="25400">
            <a:bevelT w="25400"/>
          </a:sp3d>
        </p:spPr>
        <p:txBody>
          <a:bodyPr wrap="square" lIns="90802" tIns="45430" rIns="90802" bIns="45430">
            <a:spAutoFit/>
          </a:bodyPr>
          <a:lstStyle/>
          <a:p>
            <a:pPr algn="ctr">
              <a:defRPr/>
            </a:pPr>
            <a:r>
              <a:rPr lang="ru-RU" sz="1200" dirty="0" smtClean="0">
                <a:solidFill>
                  <a:srgbClr val="C00000"/>
                </a:solidFill>
                <a:cs typeface="Times New Roman" pitchFamily="18" charset="0"/>
              </a:rPr>
              <a:t>5. </a:t>
            </a:r>
          </a:p>
          <a:p>
            <a:pPr algn="ctr">
              <a:defRPr/>
            </a:pPr>
            <a:r>
              <a:rPr lang="ru-RU" sz="1200" dirty="0" smtClean="0">
                <a:solidFill>
                  <a:srgbClr val="C00000"/>
                </a:solidFill>
                <a:cs typeface="Times New Roman" pitchFamily="18" charset="0"/>
              </a:rPr>
              <a:t>Прозрачности (открытости);</a:t>
            </a:r>
          </a:p>
          <a:p>
            <a:pPr algn="ctr">
              <a:defRPr/>
            </a:pPr>
            <a:endParaRPr lang="ru-RU" sz="800" b="1" i="1" dirty="0">
              <a:solidFill>
                <a:srgbClr val="C00000"/>
              </a:solidFill>
              <a:effectLst>
                <a:outerShdw blurRad="38100" dist="38100" dir="2700000" algn="tl">
                  <a:srgbClr val="C0C0C0"/>
                </a:outerShdw>
              </a:effectLst>
              <a:latin typeface="+mj-lt"/>
            </a:endParaRPr>
          </a:p>
        </p:txBody>
      </p:sp>
      <p:sp>
        <p:nvSpPr>
          <p:cNvPr id="9" name="Прямоугольник 12"/>
          <p:cNvSpPr>
            <a:spLocks noChangeArrowheads="1"/>
          </p:cNvSpPr>
          <p:nvPr/>
        </p:nvSpPr>
        <p:spPr bwMode="auto">
          <a:xfrm>
            <a:off x="5929322" y="1928802"/>
            <a:ext cx="1285884" cy="830411"/>
          </a:xfrm>
          <a:prstGeom prst="rect">
            <a:avLst/>
          </a:prstGeom>
          <a:gradFill rotWithShape="1">
            <a:gsLst>
              <a:gs pos="0">
                <a:schemeClr val="bg1"/>
              </a:gs>
              <a:gs pos="100000">
                <a:schemeClr val="bg1">
                  <a:gamma/>
                  <a:shade val="66667"/>
                  <a:invGamma/>
                </a:schemeClr>
              </a:gs>
            </a:gsLst>
            <a:path path="shape">
              <a:fillToRect l="50000" t="50000" r="50000" b="50000"/>
            </a:path>
          </a:gradFill>
          <a:ln w="9525">
            <a:noFill/>
            <a:miter lim="800000"/>
            <a:headEnd/>
            <a:tailEnd/>
          </a:ln>
          <a:scene3d>
            <a:camera prst="orthographicFront"/>
            <a:lightRig rig="threePt" dir="t">
              <a:rot lat="0" lon="0" rev="1800000"/>
            </a:lightRig>
          </a:scene3d>
          <a:sp3d extrusionH="25400">
            <a:bevelT w="25400"/>
          </a:sp3d>
        </p:spPr>
        <p:txBody>
          <a:bodyPr wrap="square" lIns="90802" tIns="45430" rIns="90802" bIns="45430">
            <a:spAutoFit/>
          </a:bodyPr>
          <a:lstStyle/>
          <a:p>
            <a:pPr algn="ctr">
              <a:defRPr/>
            </a:pPr>
            <a:r>
              <a:rPr lang="ru-RU" sz="1200" dirty="0" smtClean="0">
                <a:solidFill>
                  <a:srgbClr val="C00000"/>
                </a:solidFill>
                <a:cs typeface="Times New Roman" pitchFamily="18" charset="0"/>
              </a:rPr>
              <a:t>6. </a:t>
            </a:r>
          </a:p>
          <a:p>
            <a:pPr algn="ctr">
              <a:defRPr/>
            </a:pPr>
            <a:r>
              <a:rPr lang="ru-RU" sz="1200" dirty="0" smtClean="0">
                <a:solidFill>
                  <a:srgbClr val="C00000"/>
                </a:solidFill>
                <a:cs typeface="Times New Roman" pitchFamily="18" charset="0"/>
              </a:rPr>
              <a:t>Достоверности бюджета;</a:t>
            </a:r>
          </a:p>
          <a:p>
            <a:pPr algn="ctr">
              <a:defRPr/>
            </a:pPr>
            <a:endParaRPr lang="ru-RU" sz="1200" b="1" i="1" dirty="0">
              <a:solidFill>
                <a:srgbClr val="C00000"/>
              </a:solidFill>
              <a:effectLst>
                <a:outerShdw blurRad="38100" dist="38100" dir="2700000" algn="tl">
                  <a:srgbClr val="C0C0C0"/>
                </a:outerShdw>
              </a:effectLst>
              <a:latin typeface="+mj-lt"/>
            </a:endParaRPr>
          </a:p>
        </p:txBody>
      </p:sp>
      <p:sp>
        <p:nvSpPr>
          <p:cNvPr id="10" name="Прямоугольник 12"/>
          <p:cNvSpPr>
            <a:spLocks noChangeArrowheads="1"/>
          </p:cNvSpPr>
          <p:nvPr/>
        </p:nvSpPr>
        <p:spPr bwMode="auto">
          <a:xfrm>
            <a:off x="6786578" y="1357298"/>
            <a:ext cx="1728806" cy="830411"/>
          </a:xfrm>
          <a:prstGeom prst="rect">
            <a:avLst/>
          </a:prstGeom>
          <a:gradFill rotWithShape="1">
            <a:gsLst>
              <a:gs pos="0">
                <a:schemeClr val="bg1"/>
              </a:gs>
              <a:gs pos="100000">
                <a:schemeClr val="bg1">
                  <a:gamma/>
                  <a:shade val="66667"/>
                  <a:invGamma/>
                </a:schemeClr>
              </a:gs>
            </a:gsLst>
            <a:path path="shape">
              <a:fillToRect l="50000" t="50000" r="50000" b="50000"/>
            </a:path>
          </a:gradFill>
          <a:ln w="9525">
            <a:noFill/>
            <a:miter lim="800000"/>
            <a:headEnd/>
            <a:tailEnd/>
          </a:ln>
          <a:scene3d>
            <a:camera prst="orthographicFront"/>
            <a:lightRig rig="threePt" dir="t">
              <a:rot lat="0" lon="0" rev="1800000"/>
            </a:lightRig>
          </a:scene3d>
          <a:sp3d extrusionH="25400">
            <a:bevelT w="25400"/>
          </a:sp3d>
        </p:spPr>
        <p:txBody>
          <a:bodyPr wrap="square" lIns="90802" tIns="45430" rIns="90802" bIns="45430">
            <a:spAutoFit/>
          </a:bodyPr>
          <a:lstStyle/>
          <a:p>
            <a:pPr algn="ctr">
              <a:defRPr/>
            </a:pPr>
            <a:r>
              <a:rPr lang="ru-RU" sz="1200" dirty="0" smtClean="0">
                <a:solidFill>
                  <a:srgbClr val="C00000"/>
                </a:solidFill>
                <a:cs typeface="Times New Roman" pitchFamily="18" charset="0"/>
              </a:rPr>
              <a:t>7. Подведомственности расходов бюджетов;</a:t>
            </a:r>
          </a:p>
          <a:p>
            <a:pPr algn="ctr">
              <a:defRPr/>
            </a:pPr>
            <a:endParaRPr lang="ru-RU" sz="1200" b="1" i="1" dirty="0">
              <a:solidFill>
                <a:srgbClr val="C00000"/>
              </a:solidFill>
              <a:effectLst>
                <a:outerShdw blurRad="38100" dist="38100" dir="2700000" algn="tl">
                  <a:srgbClr val="C0C0C0"/>
                </a:outerShdw>
              </a:effectLst>
              <a:latin typeface="+mj-lt"/>
            </a:endParaRPr>
          </a:p>
        </p:txBody>
      </p:sp>
      <p:sp>
        <p:nvSpPr>
          <p:cNvPr id="11" name="Прямоугольник 12"/>
          <p:cNvSpPr>
            <a:spLocks noChangeArrowheads="1"/>
          </p:cNvSpPr>
          <p:nvPr/>
        </p:nvSpPr>
        <p:spPr bwMode="auto">
          <a:xfrm>
            <a:off x="7786710" y="2000240"/>
            <a:ext cx="1143008" cy="830411"/>
          </a:xfrm>
          <a:prstGeom prst="rect">
            <a:avLst/>
          </a:prstGeom>
          <a:gradFill rotWithShape="1">
            <a:gsLst>
              <a:gs pos="0">
                <a:schemeClr val="bg1"/>
              </a:gs>
              <a:gs pos="100000">
                <a:schemeClr val="bg1">
                  <a:gamma/>
                  <a:shade val="66667"/>
                  <a:invGamma/>
                </a:schemeClr>
              </a:gs>
            </a:gsLst>
            <a:path path="shape">
              <a:fillToRect l="50000" t="50000" r="50000" b="50000"/>
            </a:path>
          </a:gradFill>
          <a:ln w="9525">
            <a:noFill/>
            <a:miter lim="800000"/>
            <a:headEnd/>
            <a:tailEnd/>
          </a:ln>
          <a:scene3d>
            <a:camera prst="orthographicFront"/>
            <a:lightRig rig="threePt" dir="t">
              <a:rot lat="0" lon="0" rev="1800000"/>
            </a:lightRig>
          </a:scene3d>
          <a:sp3d extrusionH="25400">
            <a:bevelT w="25400"/>
          </a:sp3d>
        </p:spPr>
        <p:txBody>
          <a:bodyPr wrap="square" lIns="90802" tIns="45430" rIns="90802" bIns="45430">
            <a:spAutoFit/>
          </a:bodyPr>
          <a:lstStyle/>
          <a:p>
            <a:pPr algn="ctr">
              <a:defRPr/>
            </a:pPr>
            <a:r>
              <a:rPr lang="ru-RU" sz="1200" dirty="0" smtClean="0">
                <a:solidFill>
                  <a:srgbClr val="C00000"/>
                </a:solidFill>
                <a:cs typeface="Times New Roman" pitchFamily="18" charset="0"/>
              </a:rPr>
              <a:t>8. </a:t>
            </a:r>
          </a:p>
          <a:p>
            <a:pPr algn="ctr">
              <a:defRPr/>
            </a:pPr>
            <a:r>
              <a:rPr lang="ru-RU" sz="1200" dirty="0" smtClean="0">
                <a:solidFill>
                  <a:srgbClr val="C00000"/>
                </a:solidFill>
                <a:cs typeface="Times New Roman" pitchFamily="18" charset="0"/>
              </a:rPr>
              <a:t>Единства кассы.</a:t>
            </a:r>
          </a:p>
          <a:p>
            <a:pPr algn="ctr">
              <a:defRPr/>
            </a:pPr>
            <a:endParaRPr lang="ru-RU" sz="1200" b="1" i="1" dirty="0">
              <a:solidFill>
                <a:srgbClr val="C00000"/>
              </a:solidFill>
              <a:effectLst>
                <a:outerShdw blurRad="38100" dist="38100" dir="2700000" algn="tl">
                  <a:srgbClr val="C0C0C0"/>
                </a:outerShdw>
              </a:effectLst>
              <a:latin typeface="+mj-lt"/>
            </a:endParaRPr>
          </a:p>
        </p:txBody>
      </p:sp>
    </p:spTree>
  </p:cSld>
  <p:clrMapOvr>
    <a:masterClrMapping/>
  </p:clrMapOvr>
  <p:transition>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50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142852"/>
            <a:ext cx="8001024" cy="500066"/>
          </a:xfrm>
        </p:spPr>
        <p:txBody>
          <a:bodyPr/>
          <a:lstStyle/>
          <a:p>
            <a:pPr algn="ctr"/>
            <a:r>
              <a:rPr lang="ru-RU" sz="1400" dirty="0" smtClean="0">
                <a:solidFill>
                  <a:schemeClr val="tx1"/>
                </a:solidFill>
              </a:rPr>
              <a:t>Муниципальная программа «Развитие жилищно-коммунального хозяйства города Ржева Тверской области»  на 2017 – 2022 годы</a:t>
            </a:r>
            <a:br>
              <a:rPr lang="ru-RU" sz="1400" dirty="0" smtClean="0">
                <a:solidFill>
                  <a:schemeClr val="tx1"/>
                </a:solidFill>
              </a:rPr>
            </a:br>
            <a:r>
              <a:rPr lang="ru-RU" sz="1600" dirty="0" smtClean="0">
                <a:solidFill>
                  <a:schemeClr val="bg1"/>
                </a:solidFill>
              </a:rPr>
              <a:t/>
            </a:r>
            <a:br>
              <a:rPr lang="ru-RU" sz="1600" dirty="0" smtClean="0">
                <a:solidFill>
                  <a:schemeClr val="bg1"/>
                </a:solidFill>
              </a:rPr>
            </a:br>
            <a:r>
              <a:rPr lang="ru-RU" sz="1600" b="0" dirty="0" smtClean="0">
                <a:solidFill>
                  <a:schemeClr val="bg1"/>
                </a:solidFill>
              </a:rPr>
              <a:t/>
            </a:r>
            <a:br>
              <a:rPr lang="ru-RU" sz="1600" b="0" dirty="0" smtClean="0">
                <a:solidFill>
                  <a:schemeClr val="bg1"/>
                </a:solidFill>
              </a:rPr>
            </a:br>
            <a:r>
              <a:rPr lang="ru-RU" sz="1600" dirty="0" smtClean="0">
                <a:solidFill>
                  <a:srgbClr val="F9F9F9"/>
                </a:solidFill>
              </a:rPr>
              <a:t/>
            </a:r>
            <a:br>
              <a:rPr lang="ru-RU" sz="1600" dirty="0" smtClean="0">
                <a:solidFill>
                  <a:srgbClr val="F9F9F9"/>
                </a:solidFill>
              </a:rPr>
            </a:br>
            <a:endParaRPr lang="ru-RU" sz="1600" dirty="0">
              <a:solidFill>
                <a:schemeClr val="tx1"/>
              </a:solidFill>
            </a:endParaRPr>
          </a:p>
        </p:txBody>
      </p:sp>
      <p:pic>
        <p:nvPicPr>
          <p:cNvPr id="9" name="Picture 10" descr="rzhev-gerb-sovr"/>
          <p:cNvPicPr>
            <a:picLocks noChangeAspect="1" noChangeArrowheads="1"/>
          </p:cNvPicPr>
          <p:nvPr/>
        </p:nvPicPr>
        <p:blipFill>
          <a:blip r:embed="rId2">
            <a:lum bright="6000"/>
          </a:blip>
          <a:srcRect/>
          <a:stretch>
            <a:fillRect/>
          </a:stretch>
        </p:blipFill>
        <p:spPr bwMode="auto">
          <a:xfrm>
            <a:off x="142845" y="142852"/>
            <a:ext cx="714379" cy="785818"/>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785786" y="1593320"/>
          <a:ext cx="7786742" cy="4693201"/>
        </p:xfrm>
        <a:graphic>
          <a:graphicData uri="http://schemas.openxmlformats.org/drawingml/2006/table">
            <a:tbl>
              <a:tblPr firstRow="1" bandRow="1">
                <a:tableStyleId>{5C22544A-7EE6-4342-B048-85BDC9FD1C3A}</a:tableStyleId>
              </a:tblPr>
              <a:tblGrid>
                <a:gridCol w="6661360"/>
                <a:gridCol w="1125382"/>
              </a:tblGrid>
              <a:tr h="334102">
                <a:tc>
                  <a:txBody>
                    <a:bodyPr/>
                    <a:lstStyle/>
                    <a:p>
                      <a:pPr algn="ctr"/>
                      <a:r>
                        <a:rPr lang="ru-RU" sz="1200" dirty="0" smtClean="0">
                          <a:solidFill>
                            <a:schemeClr val="tx1"/>
                          </a:solidFill>
                          <a:latin typeface="Times New Roman" pitchFamily="18" charset="0"/>
                          <a:cs typeface="Times New Roman" pitchFamily="18" charset="0"/>
                        </a:rPr>
                        <a:t>Наименование</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dirty="0" smtClean="0">
                          <a:solidFill>
                            <a:schemeClr val="tx1"/>
                          </a:solidFill>
                          <a:latin typeface="Times New Roman" pitchFamily="18" charset="0"/>
                          <a:cs typeface="Times New Roman" pitchFamily="18" charset="0"/>
                        </a:rPr>
                        <a:t>Тыс. руб.</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70874">
                <a:tc>
                  <a:txBody>
                    <a:bodyPr/>
                    <a:lstStyle/>
                    <a:p>
                      <a:pPr algn="l" fontAlgn="t"/>
                      <a:r>
                        <a:rPr lang="ru-RU" sz="1200" b="0" i="0" u="none" strike="noStrike" dirty="0" smtClean="0">
                          <a:solidFill>
                            <a:srgbClr val="000000"/>
                          </a:solidFill>
                          <a:latin typeface="Times New Roman" pitchFamily="18" charset="0"/>
                          <a:cs typeface="Times New Roman" pitchFamily="18" charset="0"/>
                        </a:rPr>
                        <a:t>Приобретение </a:t>
                      </a:r>
                      <a:r>
                        <a:rPr lang="ru-RU" sz="1200" b="0" i="0" u="none" strike="noStrike" dirty="0">
                          <a:solidFill>
                            <a:srgbClr val="000000"/>
                          </a:solidFill>
                          <a:latin typeface="Times New Roman" pitchFamily="18" charset="0"/>
                          <a:cs typeface="Times New Roman" pitchFamily="18" charset="0"/>
                        </a:rPr>
                        <a:t>и установка гидрантов и люков в городе Ржеве Тверской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300,0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493623">
                <a:tc>
                  <a:txBody>
                    <a:bodyPr/>
                    <a:lstStyle/>
                    <a:p>
                      <a:pPr algn="l" fontAlgn="t"/>
                      <a:r>
                        <a:rPr lang="ru-RU" sz="1200" b="0" i="0" u="none" strike="noStrike" dirty="0" smtClean="0">
                          <a:solidFill>
                            <a:srgbClr val="000000"/>
                          </a:solidFill>
                          <a:latin typeface="Times New Roman" pitchFamily="18" charset="0"/>
                          <a:cs typeface="Times New Roman" pitchFamily="18" charset="0"/>
                        </a:rPr>
                        <a:t>Актуализация </a:t>
                      </a:r>
                      <a:r>
                        <a:rPr lang="ru-RU" sz="1200" b="0" i="0" u="none" strike="noStrike" dirty="0">
                          <a:solidFill>
                            <a:srgbClr val="000000"/>
                          </a:solidFill>
                          <a:latin typeface="Times New Roman" pitchFamily="18" charset="0"/>
                          <a:cs typeface="Times New Roman" pitchFamily="18" charset="0"/>
                        </a:rPr>
                        <a:t>схемы водоснабжения города Ржева Тверской области 2018-2029 годы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500,0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822706">
                <a:tc>
                  <a:txBody>
                    <a:bodyPr/>
                    <a:lstStyle/>
                    <a:p>
                      <a:pPr algn="l" fontAlgn="t"/>
                      <a:r>
                        <a:rPr lang="ru-RU" sz="1200" b="0" i="0" u="none" strike="noStrike" dirty="0" smtClean="0">
                          <a:solidFill>
                            <a:srgbClr val="000000"/>
                          </a:solidFill>
                          <a:latin typeface="Times New Roman" pitchFamily="18" charset="0"/>
                          <a:cs typeface="Times New Roman" pitchFamily="18" charset="0"/>
                        </a:rPr>
                        <a:t>Устройство </a:t>
                      </a:r>
                      <a:r>
                        <a:rPr lang="ru-RU" sz="1200" b="0" i="0" u="none" strike="noStrike" dirty="0">
                          <a:solidFill>
                            <a:srgbClr val="000000"/>
                          </a:solidFill>
                          <a:latin typeface="Times New Roman" pitchFamily="18" charset="0"/>
                          <a:cs typeface="Times New Roman" pitchFamily="18" charset="0"/>
                        </a:rPr>
                        <a:t>организованного водостока многоквартирных домов</a:t>
                      </a:r>
                      <a:r>
                        <a:rPr lang="ru-RU" sz="1200" b="0" i="0" u="none" strike="noStrike" dirty="0" smtClean="0">
                          <a:solidFill>
                            <a:srgbClr val="000000"/>
                          </a:solidFill>
                          <a:latin typeface="Times New Roman" pitchFamily="18" charset="0"/>
                          <a:cs typeface="Times New Roman" pitchFamily="18" charset="0"/>
                        </a:rPr>
                        <a:t>, расположенных </a:t>
                      </a:r>
                      <a:r>
                        <a:rPr lang="ru-RU" sz="1200" b="0" i="0" u="none" strike="noStrike" dirty="0">
                          <a:solidFill>
                            <a:srgbClr val="000000"/>
                          </a:solidFill>
                          <a:latin typeface="Times New Roman" pitchFamily="18" charset="0"/>
                          <a:cs typeface="Times New Roman" pitchFamily="18" charset="0"/>
                        </a:rPr>
                        <a:t>по адресу: город Ржев</a:t>
                      </a:r>
                      <a:r>
                        <a:rPr lang="ru-RU" sz="1200" b="0" i="0" u="none" strike="noStrike" dirty="0" smtClean="0">
                          <a:solidFill>
                            <a:srgbClr val="000000"/>
                          </a:solidFill>
                          <a:latin typeface="Times New Roman" pitchFamily="18" charset="0"/>
                          <a:cs typeface="Times New Roman" pitchFamily="18" charset="0"/>
                        </a:rPr>
                        <a:t>, Красноармейская </a:t>
                      </a:r>
                      <a:r>
                        <a:rPr lang="ru-RU" sz="1200" b="0" i="0" u="none" strike="noStrike" dirty="0">
                          <a:solidFill>
                            <a:srgbClr val="000000"/>
                          </a:solidFill>
                          <a:latin typeface="Times New Roman" pitchFamily="18" charset="0"/>
                          <a:cs typeface="Times New Roman" pitchFamily="18" charset="0"/>
                        </a:rPr>
                        <a:t>набережная, дом 11, корп.1,2,3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marL="0" marR="0" indent="0" algn="ctr" defTabSz="90804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704,2</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779571">
                <a:tc>
                  <a:txBody>
                    <a:bodyPr/>
                    <a:lstStyle/>
                    <a:p>
                      <a:pPr algn="l" fontAlgn="t"/>
                      <a:r>
                        <a:rPr lang="ru-RU" sz="1200" b="0" i="0" u="none" strike="noStrike" dirty="0" smtClean="0">
                          <a:solidFill>
                            <a:srgbClr val="000000"/>
                          </a:solidFill>
                          <a:latin typeface="Times New Roman" pitchFamily="18" charset="0"/>
                          <a:cs typeface="Times New Roman" pitchFamily="18" charset="0"/>
                        </a:rPr>
                        <a:t>Оплата </a:t>
                      </a:r>
                      <a:r>
                        <a:rPr lang="ru-RU" sz="1200" b="0" i="0" u="none" strike="noStrike" dirty="0">
                          <a:solidFill>
                            <a:srgbClr val="000000"/>
                          </a:solidFill>
                          <a:latin typeface="Times New Roman" pitchFamily="18" charset="0"/>
                          <a:cs typeface="Times New Roman" pitchFamily="18" charset="0"/>
                        </a:rPr>
                        <a:t>взносов на капитальный ремонт муниципальных многоквартирных домов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2 000,0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456512">
                <a:tc>
                  <a:txBody>
                    <a:bodyPr/>
                    <a:lstStyle/>
                    <a:p>
                      <a:pPr algn="l" fontAlgn="t"/>
                      <a:r>
                        <a:rPr lang="ru-RU" sz="1200" b="0" i="0" u="none" strike="noStrike" dirty="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Проведение </a:t>
                      </a:r>
                      <a:r>
                        <a:rPr lang="ru-RU" sz="1200" b="0" i="0" u="none" strike="noStrike" dirty="0">
                          <a:solidFill>
                            <a:srgbClr val="000000"/>
                          </a:solidFill>
                          <a:latin typeface="Times New Roman" pitchFamily="18" charset="0"/>
                          <a:cs typeface="Times New Roman" pitchFamily="18" charset="0"/>
                        </a:rPr>
                        <a:t>работ по сносу расселенных многоквартирных домов из аварийного жилищного фонда города Ржева Тверской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1 000,0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678976">
                <a:tc>
                  <a:txBody>
                    <a:bodyPr/>
                    <a:lstStyle/>
                    <a:p>
                      <a:pPr algn="l" fontAlgn="t"/>
                      <a:r>
                        <a:rPr lang="ru-RU" sz="1200" b="0" i="0" u="none" strike="noStrike" dirty="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Предоставление </a:t>
                      </a:r>
                      <a:r>
                        <a:rPr lang="ru-RU" sz="1200" b="0" i="0" u="none" strike="noStrike" dirty="0">
                          <a:solidFill>
                            <a:srgbClr val="000000"/>
                          </a:solidFill>
                          <a:latin typeface="Times New Roman" pitchFamily="18" charset="0"/>
                          <a:cs typeface="Times New Roman" pitchFamily="18" charset="0"/>
                        </a:rPr>
                        <a:t>выкупной цены за изымаемые жилые помещения в многоквартирном доме, расположенном по адресу: Тверская область, город Ржев, улица Т.Филиппова, признанным аварийным и подлежащим сносу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11 437,2</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56837">
                <a:tc>
                  <a:txBody>
                    <a:bodyPr/>
                    <a:lstStyle/>
                    <a:p>
                      <a:pPr algn="l" fontAlgn="t"/>
                      <a:r>
                        <a:rPr lang="ru-RU" sz="1200" b="0" i="0" u="none" strike="noStrike" dirty="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Расходы </a:t>
                      </a:r>
                      <a:r>
                        <a:rPr lang="ru-RU" sz="1200" b="0" i="0" u="none" strike="noStrike" dirty="0">
                          <a:solidFill>
                            <a:srgbClr val="000000"/>
                          </a:solidFill>
                          <a:latin typeface="Times New Roman" pitchFamily="18" charset="0"/>
                          <a:cs typeface="Times New Roman" pitchFamily="18" charset="0"/>
                        </a:rPr>
                        <a:t>на развитие системы газоснабжения населенных пунктов Тверской области за счет средств местного бюджета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500,0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bl>
          </a:graphicData>
        </a:graphic>
      </p:graphicFrame>
      <p:sp>
        <p:nvSpPr>
          <p:cNvPr id="8" name="TextBox 8"/>
          <p:cNvSpPr txBox="1">
            <a:spLocks noChangeArrowheads="1"/>
          </p:cNvSpPr>
          <p:nvPr/>
        </p:nvSpPr>
        <p:spPr bwMode="auto">
          <a:xfrm>
            <a:off x="0" y="1000108"/>
            <a:ext cx="8856663" cy="584775"/>
          </a:xfrm>
          <a:prstGeom prst="rect">
            <a:avLst/>
          </a:prstGeom>
          <a:noFill/>
          <a:ln w="9525">
            <a:noFill/>
            <a:miter lim="800000"/>
            <a:headEnd/>
            <a:tailEnd/>
          </a:ln>
        </p:spPr>
        <p:txBody>
          <a:bodyPr wrap="square">
            <a:spAutoFit/>
          </a:bodyPr>
          <a:lstStyle/>
          <a:p>
            <a:pPr algn="ctr"/>
            <a:r>
              <a:rPr lang="ru-RU" sz="1600" b="1" u="sng" dirty="0">
                <a:latin typeface="Times New Roman" pitchFamily="18" charset="0"/>
                <a:cs typeface="Times New Roman" pitchFamily="18" charset="0"/>
              </a:rPr>
              <a:t>В </a:t>
            </a:r>
            <a:r>
              <a:rPr lang="ru-RU" sz="1600" b="1" u="sng" dirty="0" smtClean="0">
                <a:latin typeface="Times New Roman" pitchFamily="18" charset="0"/>
                <a:cs typeface="Times New Roman" pitchFamily="18" charset="0"/>
              </a:rPr>
              <a:t>2018 </a:t>
            </a:r>
            <a:r>
              <a:rPr lang="ru-RU" sz="1600" b="1" u="sng" dirty="0">
                <a:latin typeface="Times New Roman" pitchFamily="18" charset="0"/>
                <a:cs typeface="Times New Roman" pitchFamily="18" charset="0"/>
              </a:rPr>
              <a:t>году в рамках реализации Муниципальной программы предусмотрены следующие основные направления расходования бюджетных средств:</a:t>
            </a:r>
            <a:endParaRPr lang="ru-RU" b="1" u="sng" dirty="0"/>
          </a:p>
        </p:txBody>
      </p:sp>
    </p:spTree>
  </p:cSld>
  <p:clrMapOvr>
    <a:masterClrMapping/>
  </p:clrMapOvr>
  <p:transition>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2"/>
          <a:srcRect/>
          <a:stretch>
            <a:fillRect/>
          </a:stretch>
        </p:blipFill>
        <p:spPr>
          <a:xfrm>
            <a:off x="0" y="0"/>
            <a:ext cx="9144000" cy="928670"/>
          </a:xfrm>
        </p:spPr>
      </p:pic>
      <p:sp>
        <p:nvSpPr>
          <p:cNvPr id="429058" name="Text Box 14"/>
          <p:cNvSpPr txBox="1">
            <a:spLocks noChangeArrowheads="1"/>
          </p:cNvSpPr>
          <p:nvPr/>
        </p:nvSpPr>
        <p:spPr bwMode="auto">
          <a:xfrm>
            <a:off x="1403350" y="0"/>
            <a:ext cx="7561263" cy="523220"/>
          </a:xfrm>
          <a:prstGeom prst="rect">
            <a:avLst/>
          </a:prstGeom>
          <a:noFill/>
          <a:ln w="9525">
            <a:noFill/>
            <a:miter lim="800000"/>
            <a:headEnd/>
            <a:tailEnd/>
          </a:ln>
        </p:spPr>
        <p:txBody>
          <a:bodyPr wrap="square">
            <a:spAutoFit/>
          </a:bodyPr>
          <a:lstStyle/>
          <a:p>
            <a:pPr algn="ctr"/>
            <a:r>
              <a:rPr lang="ru-RU" sz="1400" b="1" dirty="0" smtClean="0">
                <a:solidFill>
                  <a:schemeClr val="bg1"/>
                </a:solidFill>
              </a:rPr>
              <a:t>Муниципальная программа города Ржева Тверской области "Формирование современной городской среды города Ржева Тверской области" на 2018-2023 годы</a:t>
            </a:r>
            <a:endParaRPr lang="ru-RU" sz="1400" b="1" dirty="0">
              <a:solidFill>
                <a:schemeClr val="bg1"/>
              </a:solidFill>
            </a:endParaRPr>
          </a:p>
        </p:txBody>
      </p:sp>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3"/>
          <a:srcRect/>
          <a:stretch>
            <a:fillRect/>
          </a:stretch>
        </p:blipFill>
        <p:spPr bwMode="auto">
          <a:xfrm>
            <a:off x="357158" y="0"/>
            <a:ext cx="1071570" cy="1000108"/>
          </a:xfrm>
          <a:prstGeom prst="rect">
            <a:avLst/>
          </a:prstGeom>
          <a:noFill/>
          <a:ln w="9525">
            <a:noFill/>
            <a:miter lim="800000"/>
            <a:headEnd/>
            <a:tailEnd/>
          </a:ln>
        </p:spPr>
      </p:pic>
      <p:sp>
        <p:nvSpPr>
          <p:cNvPr id="11" name="Нашивка 10"/>
          <p:cNvSpPr/>
          <p:nvPr/>
        </p:nvSpPr>
        <p:spPr>
          <a:xfrm>
            <a:off x="0" y="1071546"/>
            <a:ext cx="2357454" cy="428628"/>
          </a:xfrm>
          <a:prstGeom prst="chevron">
            <a:avLst/>
          </a:prstGeom>
          <a:gradFill>
            <a:gsLst>
              <a:gs pos="0">
                <a:srgbClr val="D6B19C"/>
              </a:gs>
              <a:gs pos="30000">
                <a:srgbClr val="D49E6C"/>
              </a:gs>
              <a:gs pos="70000">
                <a:srgbClr val="A65528"/>
              </a:gs>
              <a:gs pos="100000">
                <a:srgbClr val="663012"/>
              </a:gs>
            </a:gsLst>
            <a:lin ang="5400000" scaled="0"/>
          </a:gradFill>
          <a:ln>
            <a:noFill/>
          </a:ln>
          <a:scene3d>
            <a:camera prst="orthographicFront"/>
            <a:lightRig rig="threePt" dir="t"/>
          </a:scene3d>
          <a:sp3d extrusionH="76200" contourW="12700">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программы</a:t>
            </a:r>
            <a:endParaRPr lang="ru-RU" sz="1200" b="1" dirty="0">
              <a:solidFill>
                <a:schemeClr val="tx1"/>
              </a:solidFill>
            </a:endParaRPr>
          </a:p>
        </p:txBody>
      </p:sp>
      <p:graphicFrame>
        <p:nvGraphicFramePr>
          <p:cNvPr id="13" name="Схема 12"/>
          <p:cNvGraphicFramePr/>
          <p:nvPr/>
        </p:nvGraphicFramePr>
        <p:xfrm>
          <a:off x="2214546" y="1000108"/>
          <a:ext cx="6929454" cy="500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Таблица 14"/>
          <p:cNvGraphicFramePr>
            <a:graphicFrameLocks noGrp="1"/>
          </p:cNvGraphicFramePr>
          <p:nvPr/>
        </p:nvGraphicFramePr>
        <p:xfrm>
          <a:off x="285720" y="3214686"/>
          <a:ext cx="8643998" cy="1285884"/>
        </p:xfrm>
        <a:graphic>
          <a:graphicData uri="http://schemas.openxmlformats.org/drawingml/2006/table">
            <a:tbl>
              <a:tblPr firstRow="1" bandRow="1">
                <a:tableStyleId>{5C22544A-7EE6-4342-B048-85BDC9FD1C3A}</a:tableStyleId>
              </a:tblPr>
              <a:tblGrid>
                <a:gridCol w="5914315"/>
                <a:gridCol w="1000884"/>
                <a:gridCol w="896017"/>
                <a:gridCol w="832782"/>
              </a:tblGrid>
              <a:tr h="390009">
                <a:tc>
                  <a:txBody>
                    <a:bodyPr/>
                    <a:lstStyle/>
                    <a:p>
                      <a:pPr algn="ctr"/>
                      <a:r>
                        <a:rPr lang="ru-RU" sz="800" dirty="0" smtClean="0">
                          <a:solidFill>
                            <a:schemeClr val="tx1"/>
                          </a:solidFill>
                        </a:rPr>
                        <a:t>Наименование подпрограмм</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231607">
                <a:tc>
                  <a:txBody>
                    <a:bodyPr/>
                    <a:lstStyle/>
                    <a:p>
                      <a:pPr algn="l" fontAlgn="b"/>
                      <a:r>
                        <a:rPr lang="ru-RU" sz="800" b="1" i="0" u="none" strike="noStrike" dirty="0">
                          <a:solidFill>
                            <a:schemeClr val="tx1"/>
                          </a:solidFill>
                          <a:latin typeface="+mn-lt"/>
                        </a:rPr>
                        <a:t>Муниципальная программа </a:t>
                      </a:r>
                      <a:r>
                        <a:rPr lang="ru-RU" sz="800" b="1" i="0" u="none" strike="noStrike" dirty="0" smtClean="0">
                          <a:solidFill>
                            <a:schemeClr val="tx1"/>
                          </a:solidFill>
                          <a:latin typeface="+mn-lt"/>
                        </a:rPr>
                        <a:t>всего</a:t>
                      </a:r>
                      <a:endParaRPr lang="ru-RU" sz="800" b="1"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a:rPr>
                        <a:t>4 500,0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a:rPr>
                        <a:t>4 500,0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a:rPr>
                        <a:t>5 500,0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32134">
                <a:tc>
                  <a:txBody>
                    <a:bodyPr/>
                    <a:lstStyle/>
                    <a:p>
                      <a:pPr algn="l" fontAlgn="b"/>
                      <a:r>
                        <a:rPr lang="ru-RU" sz="1000" b="0" i="0" u="none" strike="noStrike" dirty="0">
                          <a:solidFill>
                            <a:srgbClr val="000000"/>
                          </a:solidFill>
                          <a:latin typeface="Times New Roman"/>
                        </a:rPr>
                        <a:t>Подпрограмма "Комплексное благоустройство дворовых территорий на территории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3 300,0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3 300,0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4 300,0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32134">
                <a:tc>
                  <a:txBody>
                    <a:bodyPr/>
                    <a:lstStyle/>
                    <a:p>
                      <a:pPr algn="l" fontAlgn="b"/>
                      <a:r>
                        <a:rPr lang="ru-RU" sz="1000" b="0" i="0" u="none" strike="noStrike" dirty="0">
                          <a:solidFill>
                            <a:srgbClr val="000000"/>
                          </a:solidFill>
                          <a:latin typeface="Times New Roman"/>
                        </a:rPr>
                        <a:t>Подпрограмма "Комплексное благоустройство территорий общего пользования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1 200,0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1 200,0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1 200,0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bl>
          </a:graphicData>
        </a:graphic>
      </p:graphicFrame>
      <p:sp>
        <p:nvSpPr>
          <p:cNvPr id="17" name="TextBox 16"/>
          <p:cNvSpPr txBox="1"/>
          <p:nvPr/>
        </p:nvSpPr>
        <p:spPr>
          <a:xfrm>
            <a:off x="1714480" y="2928934"/>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graphicFrame>
        <p:nvGraphicFramePr>
          <p:cNvPr id="18" name="Таблица 17"/>
          <p:cNvGraphicFramePr>
            <a:graphicFrameLocks noGrp="1"/>
          </p:cNvGraphicFramePr>
          <p:nvPr/>
        </p:nvGraphicFramePr>
        <p:xfrm>
          <a:off x="285719" y="1784238"/>
          <a:ext cx="8572561" cy="1073258"/>
        </p:xfrm>
        <a:graphic>
          <a:graphicData uri="http://schemas.openxmlformats.org/drawingml/2006/table">
            <a:tbl>
              <a:tblPr firstRow="1" bandRow="1">
                <a:tableStyleId>{5C22544A-7EE6-4342-B048-85BDC9FD1C3A}</a:tableStyleId>
              </a:tblPr>
              <a:tblGrid>
                <a:gridCol w="6729863"/>
                <a:gridCol w="640939"/>
                <a:gridCol w="560822"/>
                <a:gridCol w="640937"/>
              </a:tblGrid>
              <a:tr h="331771">
                <a:tc>
                  <a:txBody>
                    <a:bodyPr/>
                    <a:lstStyle/>
                    <a:p>
                      <a:pPr algn="ctr"/>
                      <a:r>
                        <a:rPr lang="ru-RU" sz="800" dirty="0" smtClean="0">
                          <a:solidFill>
                            <a:schemeClr val="tx1"/>
                          </a:solidFill>
                        </a:rPr>
                        <a:t>Наименование показателя</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r>
              <a:tr h="297895">
                <a:tc>
                  <a:txBody>
                    <a:bodyPr/>
                    <a:lstStyle/>
                    <a:p>
                      <a:pPr marL="0" algn="l" rtl="0" eaLnBrk="1" fontAlgn="b" latinLnBrk="0" hangingPunct="1"/>
                      <a:r>
                        <a:rPr kumimoji="0" lang="ru-RU" sz="1000" b="0" i="0" u="none" strike="noStrike" kern="1200" dirty="0" smtClean="0">
                          <a:solidFill>
                            <a:srgbClr val="000000"/>
                          </a:solidFill>
                          <a:latin typeface="Times New Roman"/>
                          <a:ea typeface="+mn-ea"/>
                          <a:cs typeface="+mn-cs"/>
                        </a:rPr>
                        <a:t>Доля  благоустроенных дворовых территорий от общего количества дворовых территорий города, %</a:t>
                      </a:r>
                      <a:endParaRPr kumimoji="0" lang="ru-RU" sz="1000" b="0" i="0" u="none" strike="noStrike" kern="1200" dirty="0">
                        <a:solidFill>
                          <a:srgbClr val="000000"/>
                        </a:solidFill>
                        <a:latin typeface="Times New Roman"/>
                        <a:ea typeface="+mn-ea"/>
                        <a:cs typeface="+mn-cs"/>
                      </a:endParaRPr>
                    </a:p>
                  </a:txBody>
                  <a:tcP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a:rPr>
                        <a:t>8,5</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10,0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11,5</a:t>
                      </a:r>
                    </a:p>
                  </a:txBody>
                  <a:tcPr marL="9525" marR="9525" marT="9525" marB="0" anchor="ctr">
                    <a:blipFill>
                      <a:blip r:embed="rId8"/>
                      <a:tile tx="0" ty="0" sx="100000" sy="100000" flip="none" algn="tl"/>
                    </a:blipFill>
                  </a:tcPr>
                </a:tc>
              </a:tr>
              <a:tr h="443592">
                <a:tc>
                  <a:txBody>
                    <a:bodyPr/>
                    <a:lstStyle/>
                    <a:p>
                      <a:pPr marL="0" algn="l" rtl="0" eaLnBrk="1" fontAlgn="b" latinLnBrk="0" hangingPunct="1"/>
                      <a:r>
                        <a:rPr kumimoji="0" lang="ru-RU" sz="1000" b="0" i="0" u="none" strike="noStrike" kern="1200" dirty="0" smtClean="0">
                          <a:solidFill>
                            <a:srgbClr val="000000"/>
                          </a:solidFill>
                          <a:latin typeface="Times New Roman"/>
                          <a:ea typeface="+mn-ea"/>
                          <a:cs typeface="+mn-cs"/>
                        </a:rPr>
                        <a:t>Доля  благоустроенных  территорий общего пользования от общего количества территорий общего пользования города, %</a:t>
                      </a:r>
                      <a:endParaRPr kumimoji="0" lang="ru-RU" sz="1000" b="0" i="0" u="none" strike="noStrike" kern="1200" dirty="0">
                        <a:solidFill>
                          <a:srgbClr val="000000"/>
                        </a:solidFill>
                        <a:latin typeface="Times New Roman"/>
                        <a:ea typeface="+mn-ea"/>
                        <a:cs typeface="+mn-cs"/>
                      </a:endParaRPr>
                    </a:p>
                  </a:txBody>
                  <a:tcP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10,0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10,0</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a:rPr>
                        <a:t>10,0</a:t>
                      </a:r>
                    </a:p>
                  </a:txBody>
                  <a:tcPr marL="9525" marR="9525" marT="9525" marB="0" anchor="ctr">
                    <a:blipFill>
                      <a:blip r:embed="rId8"/>
                      <a:tile tx="0" ty="0" sx="100000" sy="100000" flip="none" algn="tl"/>
                    </a:blipFill>
                  </a:tcPr>
                </a:tc>
              </a:tr>
            </a:tbl>
          </a:graphicData>
        </a:graphic>
      </p:graphicFrame>
      <p:sp>
        <p:nvSpPr>
          <p:cNvPr id="20" name="TextBox 19"/>
          <p:cNvSpPr txBox="1"/>
          <p:nvPr/>
        </p:nvSpPr>
        <p:spPr>
          <a:xfrm>
            <a:off x="1571604" y="1500174"/>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Целевые показатели</a:t>
            </a:r>
            <a:endParaRPr lang="ru-RU" sz="1200" dirty="0"/>
          </a:p>
        </p:txBody>
      </p:sp>
      <p:sp>
        <p:nvSpPr>
          <p:cNvPr id="12" name="TextBox 8"/>
          <p:cNvSpPr txBox="1">
            <a:spLocks noChangeArrowheads="1"/>
          </p:cNvSpPr>
          <p:nvPr/>
        </p:nvSpPr>
        <p:spPr bwMode="auto">
          <a:xfrm>
            <a:off x="0" y="4500570"/>
            <a:ext cx="9001156" cy="461665"/>
          </a:xfrm>
          <a:prstGeom prst="rect">
            <a:avLst/>
          </a:prstGeom>
          <a:noFill/>
          <a:ln w="9525">
            <a:noFill/>
            <a:miter lim="800000"/>
            <a:headEnd/>
            <a:tailEnd/>
          </a:ln>
        </p:spPr>
        <p:txBody>
          <a:bodyPr wrap="square">
            <a:spAutoFit/>
          </a:bodyPr>
          <a:lstStyle/>
          <a:p>
            <a:pPr algn="ctr"/>
            <a:r>
              <a:rPr lang="ru-RU" sz="1200" b="1" u="sng" dirty="0">
                <a:latin typeface="Times New Roman" pitchFamily="18" charset="0"/>
                <a:cs typeface="Times New Roman" pitchFamily="18" charset="0"/>
              </a:rPr>
              <a:t>В </a:t>
            </a:r>
            <a:r>
              <a:rPr lang="ru-RU" sz="1200" b="1" u="sng" dirty="0" smtClean="0">
                <a:latin typeface="Times New Roman" pitchFamily="18" charset="0"/>
                <a:cs typeface="Times New Roman" pitchFamily="18" charset="0"/>
              </a:rPr>
              <a:t>2018 </a:t>
            </a:r>
            <a:r>
              <a:rPr lang="ru-RU" sz="1200" b="1" u="sng" dirty="0">
                <a:latin typeface="Times New Roman" pitchFamily="18" charset="0"/>
                <a:cs typeface="Times New Roman" pitchFamily="18" charset="0"/>
              </a:rPr>
              <a:t>году в рамках реализации Муниципальной программы предусмотрены следующие основные направления расходования бюджетных средств:</a:t>
            </a:r>
            <a:endParaRPr lang="ru-RU" sz="1200" b="1" u="sng" dirty="0"/>
          </a:p>
        </p:txBody>
      </p:sp>
      <p:graphicFrame>
        <p:nvGraphicFramePr>
          <p:cNvPr id="14" name="Таблица 13"/>
          <p:cNvGraphicFramePr>
            <a:graphicFrameLocks noGrp="1"/>
          </p:cNvGraphicFramePr>
          <p:nvPr/>
        </p:nvGraphicFramePr>
        <p:xfrm>
          <a:off x="214282" y="5000636"/>
          <a:ext cx="8715436" cy="1737215"/>
        </p:xfrm>
        <a:graphic>
          <a:graphicData uri="http://schemas.openxmlformats.org/drawingml/2006/table">
            <a:tbl>
              <a:tblPr firstRow="1" bandRow="1">
                <a:tableStyleId>{5C22544A-7EE6-4342-B048-85BDC9FD1C3A}</a:tableStyleId>
              </a:tblPr>
              <a:tblGrid>
                <a:gridCol w="8051403"/>
                <a:gridCol w="664033"/>
              </a:tblGrid>
              <a:tr h="171009">
                <a:tc>
                  <a:txBody>
                    <a:bodyPr/>
                    <a:lstStyle/>
                    <a:p>
                      <a:pPr algn="ctr"/>
                      <a:r>
                        <a:rPr lang="ru-RU" sz="1000" dirty="0" smtClean="0">
                          <a:solidFill>
                            <a:schemeClr val="tx1"/>
                          </a:solidFill>
                          <a:latin typeface="Times New Roman" pitchFamily="18" charset="0"/>
                          <a:cs typeface="Times New Roman" pitchFamily="18" charset="0"/>
                        </a:rPr>
                        <a:t>Наименование</a:t>
                      </a:r>
                      <a:endParaRPr lang="ru-RU" sz="1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c>
                  <a:txBody>
                    <a:bodyPr/>
                    <a:lstStyle/>
                    <a:p>
                      <a:pPr algn="ctr"/>
                      <a:r>
                        <a:rPr lang="ru-RU" sz="800" dirty="0" smtClean="0">
                          <a:solidFill>
                            <a:schemeClr val="tx1"/>
                          </a:solidFill>
                          <a:latin typeface="Times New Roman" pitchFamily="18" charset="0"/>
                          <a:cs typeface="Times New Roman" pitchFamily="18" charset="0"/>
                        </a:rPr>
                        <a:t>Тыс. руб.</a:t>
                      </a:r>
                      <a:endParaRPr lang="ru-RU" sz="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r>
              <a:tr h="275200">
                <a:tc>
                  <a:txBody>
                    <a:bodyPr/>
                    <a:lstStyle/>
                    <a:p>
                      <a:pPr algn="l" fontAlgn="t"/>
                      <a:r>
                        <a:rPr lang="ru-RU" sz="1000" b="0" i="0" u="none" strike="noStrike" dirty="0" smtClean="0">
                          <a:solidFill>
                            <a:srgbClr val="000000"/>
                          </a:solidFill>
                          <a:latin typeface="Times New Roman" pitchFamily="18" charset="0"/>
                          <a:cs typeface="Times New Roman" pitchFamily="18" charset="0"/>
                        </a:rPr>
                        <a:t>Разработка </a:t>
                      </a:r>
                      <a:r>
                        <a:rPr lang="ru-RU" sz="1000" b="0" i="0" u="none" strike="noStrike" dirty="0">
                          <a:solidFill>
                            <a:srgbClr val="000000"/>
                          </a:solidFill>
                          <a:latin typeface="Times New Roman" pitchFamily="18" charset="0"/>
                          <a:cs typeface="Times New Roman" pitchFamily="18" charset="0"/>
                        </a:rPr>
                        <a:t>проектно-сметной документации на выполнение работ по благоустройству дворовых территорий города Ржева Тверской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c>
                  <a:txBody>
                    <a:bodyPr/>
                    <a:lstStyle/>
                    <a:p>
                      <a:pPr algn="ctr"/>
                      <a:r>
                        <a:rPr lang="ru-RU" sz="1000" b="1" dirty="0" smtClean="0">
                          <a:latin typeface="Times New Roman" pitchFamily="18" charset="0"/>
                          <a:cs typeface="Times New Roman" pitchFamily="18" charset="0"/>
                        </a:rPr>
                        <a:t>250,0</a:t>
                      </a:r>
                      <a:endParaRPr lang="ru-RU" sz="1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r>
              <a:tr h="275200">
                <a:tc>
                  <a:txBody>
                    <a:bodyPr/>
                    <a:lstStyle/>
                    <a:p>
                      <a:pPr algn="l" fontAlgn="t"/>
                      <a:r>
                        <a:rPr lang="ru-RU" sz="1000" b="0" i="0" u="none" strike="noStrike" dirty="0" smtClean="0">
                          <a:solidFill>
                            <a:srgbClr val="000000"/>
                          </a:solidFill>
                          <a:latin typeface="Times New Roman" pitchFamily="18" charset="0"/>
                          <a:cs typeface="Times New Roman" pitchFamily="18" charset="0"/>
                        </a:rPr>
                        <a:t>Расходы </a:t>
                      </a:r>
                      <a:r>
                        <a:rPr lang="ru-RU" sz="1000" b="0" i="0" u="none" strike="noStrike" dirty="0">
                          <a:solidFill>
                            <a:srgbClr val="000000"/>
                          </a:solidFill>
                          <a:latin typeface="Times New Roman" pitchFamily="18" charset="0"/>
                          <a:cs typeface="Times New Roman" pitchFamily="18" charset="0"/>
                        </a:rPr>
                        <a:t>на формирование современной городской среды города Ржева Тверской области за счет средств местного бюджета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c>
                  <a:txBody>
                    <a:bodyPr/>
                    <a:lstStyle/>
                    <a:p>
                      <a:pPr algn="ctr"/>
                      <a:r>
                        <a:rPr lang="ru-RU" sz="1000" b="1" dirty="0" smtClean="0">
                          <a:latin typeface="Times New Roman" pitchFamily="18" charset="0"/>
                          <a:cs typeface="Times New Roman" pitchFamily="18" charset="0"/>
                        </a:rPr>
                        <a:t>3 000,0</a:t>
                      </a:r>
                      <a:endParaRPr lang="ru-RU" sz="1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r>
              <a:tr h="171009">
                <a:tc>
                  <a:txBody>
                    <a:bodyPr/>
                    <a:lstStyle/>
                    <a:p>
                      <a:pPr algn="l" fontAlgn="t"/>
                      <a:r>
                        <a:rPr lang="ru-RU" sz="1000" b="0" i="0" u="none" strike="noStrike" dirty="0" smtClean="0">
                          <a:solidFill>
                            <a:srgbClr val="000000"/>
                          </a:solidFill>
                          <a:latin typeface="Times New Roman" pitchFamily="18" charset="0"/>
                          <a:cs typeface="Times New Roman" pitchFamily="18" charset="0"/>
                        </a:rPr>
                        <a:t>Организация </a:t>
                      </a:r>
                      <a:r>
                        <a:rPr lang="ru-RU" sz="1000" b="0" i="0" u="none" strike="noStrike" dirty="0">
                          <a:solidFill>
                            <a:srgbClr val="000000"/>
                          </a:solidFill>
                          <a:latin typeface="Times New Roman" pitchFamily="18" charset="0"/>
                          <a:cs typeface="Times New Roman" pitchFamily="18" charset="0"/>
                        </a:rPr>
                        <a:t>финансового участия заинтересованных лиц в реализации мероприятий по благоустройству дворовых территорий (внебюджетные средства)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c>
                  <a:txBody>
                    <a:bodyPr/>
                    <a:lstStyle/>
                    <a:p>
                      <a:pPr marL="0" marR="0" indent="0" algn="ctr" defTabSz="908040" rtl="0" eaLnBrk="1" fontAlgn="auto" latinLnBrk="0" hangingPunct="1">
                        <a:lnSpc>
                          <a:spcPct val="100000"/>
                        </a:lnSpc>
                        <a:spcBef>
                          <a:spcPts val="0"/>
                        </a:spcBef>
                        <a:spcAft>
                          <a:spcPts val="0"/>
                        </a:spcAft>
                        <a:buClrTx/>
                        <a:buSzTx/>
                        <a:buFontTx/>
                        <a:buNone/>
                        <a:tabLst/>
                        <a:defRPr/>
                      </a:pPr>
                      <a:r>
                        <a:rPr lang="ru-RU" sz="1000" b="1" dirty="0" smtClean="0">
                          <a:latin typeface="Times New Roman" pitchFamily="18" charset="0"/>
                          <a:cs typeface="Times New Roman" pitchFamily="18" charset="0"/>
                        </a:rPr>
                        <a:t>50,0</a:t>
                      </a:r>
                      <a:endParaRPr lang="ru-RU" sz="1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r>
              <a:tr h="275200">
                <a:tc>
                  <a:txBody>
                    <a:bodyPr/>
                    <a:lstStyle/>
                    <a:p>
                      <a:pPr algn="l" fontAlgn="t"/>
                      <a:r>
                        <a:rPr lang="ru-RU" sz="1000" b="0" i="0" u="none" strike="noStrike" dirty="0" smtClean="0">
                          <a:solidFill>
                            <a:srgbClr val="000000"/>
                          </a:solidFill>
                          <a:latin typeface="Times New Roman" pitchFamily="18" charset="0"/>
                          <a:cs typeface="Times New Roman" pitchFamily="18" charset="0"/>
                        </a:rPr>
                        <a:t>Разработка </a:t>
                      </a:r>
                      <a:r>
                        <a:rPr lang="ru-RU" sz="1000" b="0" i="0" u="none" strike="noStrike" dirty="0">
                          <a:solidFill>
                            <a:srgbClr val="000000"/>
                          </a:solidFill>
                          <a:latin typeface="Times New Roman" pitchFamily="18" charset="0"/>
                          <a:cs typeface="Times New Roman" pitchFamily="18" charset="0"/>
                        </a:rPr>
                        <a:t>проектно-сметной документации на выполнение работ по благоустройству территорий общего пользования города Ржева Тверской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c>
                  <a:txBody>
                    <a:bodyPr/>
                    <a:lstStyle/>
                    <a:p>
                      <a:pPr algn="ctr"/>
                      <a:r>
                        <a:rPr lang="ru-RU" sz="1000" b="1" dirty="0" smtClean="0">
                          <a:latin typeface="Times New Roman" pitchFamily="18" charset="0"/>
                          <a:cs typeface="Times New Roman" pitchFamily="18" charset="0"/>
                        </a:rPr>
                        <a:t>200,0</a:t>
                      </a:r>
                      <a:endParaRPr lang="ru-RU" sz="1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r>
              <a:tr h="171009">
                <a:tc>
                  <a:txBody>
                    <a:bodyPr/>
                    <a:lstStyle/>
                    <a:p>
                      <a:pPr algn="l" fontAlgn="t"/>
                      <a:r>
                        <a:rPr lang="ru-RU" sz="1000" b="0" i="0" u="none" strike="noStrike" dirty="0">
                          <a:solidFill>
                            <a:srgbClr val="000000"/>
                          </a:solidFill>
                          <a:latin typeface="Times New Roman" pitchFamily="18" charset="0"/>
                          <a:cs typeface="Times New Roman" pitchFamily="18" charset="0"/>
                        </a:rPr>
                        <a:t> </a:t>
                      </a:r>
                      <a:r>
                        <a:rPr lang="ru-RU" sz="1000" b="0" i="0" u="none" strike="noStrike" dirty="0" smtClean="0">
                          <a:solidFill>
                            <a:srgbClr val="000000"/>
                          </a:solidFill>
                          <a:latin typeface="Times New Roman" pitchFamily="18" charset="0"/>
                          <a:cs typeface="Times New Roman" pitchFamily="18" charset="0"/>
                        </a:rPr>
                        <a:t>Расходы </a:t>
                      </a:r>
                      <a:r>
                        <a:rPr lang="ru-RU" sz="1000" b="0" i="0" u="none" strike="noStrike" dirty="0">
                          <a:solidFill>
                            <a:srgbClr val="000000"/>
                          </a:solidFill>
                          <a:latin typeface="Times New Roman" pitchFamily="18" charset="0"/>
                          <a:cs typeface="Times New Roman" pitchFamily="18" charset="0"/>
                        </a:rPr>
                        <a:t>на обустройство мест массового отдыха населения (городских парков) города Ржева Тверской области за счет средств местного бюджета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c>
                  <a:txBody>
                    <a:bodyPr/>
                    <a:lstStyle/>
                    <a:p>
                      <a:pPr algn="ctr"/>
                      <a:r>
                        <a:rPr lang="ru-RU" sz="1000" b="1" dirty="0" smtClean="0">
                          <a:latin typeface="Times New Roman" pitchFamily="18" charset="0"/>
                          <a:cs typeface="Times New Roman" pitchFamily="18" charset="0"/>
                        </a:rPr>
                        <a:t>1 000,0</a:t>
                      </a:r>
                      <a:endParaRPr lang="ru-RU" sz="1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r>
            </a:tbl>
          </a:graphicData>
        </a:graphic>
      </p:graphicFrame>
    </p:spTree>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2"/>
          <a:srcRect/>
          <a:stretch>
            <a:fillRect/>
          </a:stretch>
        </p:blipFill>
        <p:spPr>
          <a:xfrm>
            <a:off x="0" y="0"/>
            <a:ext cx="9144000" cy="928670"/>
          </a:xfrm>
        </p:spPr>
      </p:pic>
      <p:sp>
        <p:nvSpPr>
          <p:cNvPr id="429058" name="Text Box 14"/>
          <p:cNvSpPr txBox="1">
            <a:spLocks noChangeArrowheads="1"/>
          </p:cNvSpPr>
          <p:nvPr/>
        </p:nvSpPr>
        <p:spPr bwMode="auto">
          <a:xfrm>
            <a:off x="1403350" y="115888"/>
            <a:ext cx="7561263" cy="646331"/>
          </a:xfrm>
          <a:prstGeom prst="rect">
            <a:avLst/>
          </a:prstGeom>
          <a:noFill/>
          <a:ln w="9525">
            <a:noFill/>
            <a:miter lim="800000"/>
            <a:headEnd/>
            <a:tailEnd/>
          </a:ln>
        </p:spPr>
        <p:txBody>
          <a:bodyPr>
            <a:spAutoFit/>
          </a:bodyPr>
          <a:lstStyle/>
          <a:p>
            <a:pPr algn="ctr"/>
            <a:r>
              <a:rPr lang="ru-RU" b="1" dirty="0" smtClean="0">
                <a:solidFill>
                  <a:schemeClr val="bg1"/>
                </a:solidFill>
              </a:rPr>
              <a:t>Муниципальная программа «Развитие образования города Ржева Тверской области» на 2018-2023 годы</a:t>
            </a:r>
            <a:endParaRPr lang="ru-RU" b="1" dirty="0">
              <a:solidFill>
                <a:schemeClr val="bg1"/>
              </a:solidFill>
            </a:endParaRPr>
          </a:p>
        </p:txBody>
      </p:sp>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3"/>
          <a:srcRect/>
          <a:stretch>
            <a:fillRect/>
          </a:stretch>
        </p:blipFill>
        <p:spPr bwMode="auto">
          <a:xfrm>
            <a:off x="357158" y="0"/>
            <a:ext cx="1071570" cy="1000108"/>
          </a:xfrm>
          <a:prstGeom prst="rect">
            <a:avLst/>
          </a:prstGeom>
          <a:noFill/>
          <a:ln w="9525">
            <a:noFill/>
            <a:miter lim="800000"/>
            <a:headEnd/>
            <a:tailEnd/>
          </a:ln>
        </p:spPr>
      </p:pic>
      <p:sp>
        <p:nvSpPr>
          <p:cNvPr id="11" name="Нашивка 10"/>
          <p:cNvSpPr/>
          <p:nvPr/>
        </p:nvSpPr>
        <p:spPr>
          <a:xfrm>
            <a:off x="0" y="1071546"/>
            <a:ext cx="2357454" cy="428628"/>
          </a:xfrm>
          <a:prstGeom prst="chevron">
            <a:avLst/>
          </a:prstGeom>
          <a:gradFill>
            <a:gsLst>
              <a:gs pos="0">
                <a:srgbClr val="D6B19C"/>
              </a:gs>
              <a:gs pos="30000">
                <a:srgbClr val="D49E6C"/>
              </a:gs>
              <a:gs pos="70000">
                <a:srgbClr val="A65528"/>
              </a:gs>
              <a:gs pos="100000">
                <a:srgbClr val="663012"/>
              </a:gs>
            </a:gsLst>
            <a:lin ang="5400000" scaled="0"/>
          </a:gradFill>
          <a:ln>
            <a:noFill/>
          </a:ln>
          <a:scene3d>
            <a:camera prst="orthographicFront"/>
            <a:lightRig rig="threePt" dir="t"/>
          </a:scene3d>
          <a:sp3d extrusionH="76200" contourW="12700">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программы</a:t>
            </a:r>
            <a:endParaRPr lang="ru-RU" sz="1200" b="1" dirty="0">
              <a:solidFill>
                <a:schemeClr val="tx1"/>
              </a:solidFill>
            </a:endParaRPr>
          </a:p>
        </p:txBody>
      </p:sp>
      <p:graphicFrame>
        <p:nvGraphicFramePr>
          <p:cNvPr id="13" name="Схема 12"/>
          <p:cNvGraphicFramePr/>
          <p:nvPr/>
        </p:nvGraphicFramePr>
        <p:xfrm>
          <a:off x="2214546" y="1000108"/>
          <a:ext cx="6929454" cy="500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Таблица 14"/>
          <p:cNvGraphicFramePr>
            <a:graphicFrameLocks noGrp="1"/>
          </p:cNvGraphicFramePr>
          <p:nvPr/>
        </p:nvGraphicFramePr>
        <p:xfrm>
          <a:off x="285720" y="3721954"/>
          <a:ext cx="8643998" cy="2897772"/>
        </p:xfrm>
        <a:graphic>
          <a:graphicData uri="http://schemas.openxmlformats.org/drawingml/2006/table">
            <a:tbl>
              <a:tblPr firstRow="1" bandRow="1">
                <a:tableStyleId>{5C22544A-7EE6-4342-B048-85BDC9FD1C3A}</a:tableStyleId>
              </a:tblPr>
              <a:tblGrid>
                <a:gridCol w="5914315"/>
                <a:gridCol w="1000884"/>
                <a:gridCol w="896017"/>
                <a:gridCol w="832782"/>
              </a:tblGrid>
              <a:tr h="369097">
                <a:tc>
                  <a:txBody>
                    <a:bodyPr/>
                    <a:lstStyle/>
                    <a:p>
                      <a:pPr algn="ctr"/>
                      <a:r>
                        <a:rPr lang="ru-RU" sz="800" dirty="0" smtClean="0">
                          <a:solidFill>
                            <a:schemeClr val="tx1"/>
                          </a:solidFill>
                        </a:rPr>
                        <a:t>Наименование подпрограмм</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195205">
                <a:tc>
                  <a:txBody>
                    <a:bodyPr/>
                    <a:lstStyle/>
                    <a:p>
                      <a:pPr algn="l" fontAlgn="b"/>
                      <a:r>
                        <a:rPr lang="ru-RU" sz="1000" b="1" i="0" u="none" strike="noStrike" dirty="0">
                          <a:solidFill>
                            <a:schemeClr val="tx1"/>
                          </a:solidFill>
                          <a:latin typeface="Times New Roman" pitchFamily="18" charset="0"/>
                          <a:cs typeface="Times New Roman" pitchFamily="18" charset="0"/>
                        </a:rPr>
                        <a:t>Муниципальная программа </a:t>
                      </a:r>
                      <a:r>
                        <a:rPr lang="ru-RU" sz="1000" b="1" i="0" u="none" strike="noStrike" dirty="0" smtClean="0">
                          <a:solidFill>
                            <a:schemeClr val="tx1"/>
                          </a:solidFill>
                          <a:latin typeface="Times New Roman" pitchFamily="18" charset="0"/>
                          <a:cs typeface="Times New Roman" pitchFamily="18" charset="0"/>
                        </a:rPr>
                        <a:t>всего</a:t>
                      </a:r>
                      <a:endParaRPr lang="ru-RU" sz="1000" b="1"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dirty="0">
                          <a:solidFill>
                            <a:srgbClr val="000000"/>
                          </a:solidFill>
                          <a:latin typeface="Times New Roman" pitchFamily="18" charset="0"/>
                          <a:cs typeface="Times New Roman" pitchFamily="18" charset="0"/>
                        </a:rPr>
                        <a:t>582 681,7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dirty="0">
                          <a:solidFill>
                            <a:srgbClr val="000000"/>
                          </a:solidFill>
                          <a:latin typeface="Times New Roman" pitchFamily="18" charset="0"/>
                          <a:cs typeface="Times New Roman" pitchFamily="18" charset="0"/>
                        </a:rPr>
                        <a:t>562 662,2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dirty="0">
                          <a:solidFill>
                            <a:srgbClr val="000000"/>
                          </a:solidFill>
                          <a:latin typeface="Times New Roman" pitchFamily="18" charset="0"/>
                          <a:cs typeface="Times New Roman" pitchFamily="18" charset="0"/>
                        </a:rPr>
                        <a:t>563 858,6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32250">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"Развитие дошкольного образования в городе Ржеве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245 917,9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240 939,9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240 936,3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75537">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"Модернизация общего образования как института социального развития"</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288 421,8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281 951,8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281 951,8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75537">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"Развитие дополнительного образования в городе Ржеве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19 263,8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18 573,8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18 573,8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67154">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"Обеспечение инновационного характера образования в городе Ржеве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431,9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431,9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431,9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67154">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"Организация отдыха и оздоровления детей и подростков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4 398,4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3 498,4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3 498,4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70422">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"Проведение ремонта в образовательных учреждениях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7 982,8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2 000,0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3 000,0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67154">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"Комплексная безопасность образовательных учреждений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1 874,0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1 100,0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1 300,0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178262">
                <a:tc>
                  <a:txBody>
                    <a:bodyPr/>
                    <a:lstStyle/>
                    <a:p>
                      <a:pPr algn="l" fontAlgn="b"/>
                      <a:r>
                        <a:rPr lang="ru-RU" sz="1000" b="0" i="0" u="none" strike="noStrike" dirty="0">
                          <a:solidFill>
                            <a:srgbClr val="000000"/>
                          </a:solidFill>
                          <a:latin typeface="Times New Roman" pitchFamily="18" charset="0"/>
                          <a:cs typeface="Times New Roman" pitchFamily="18" charset="0"/>
                        </a:rPr>
                        <a:t>Обеспечивающая подпрограмма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14 391,1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14 166,4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14 166,4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bl>
          </a:graphicData>
        </a:graphic>
      </p:graphicFrame>
      <p:sp>
        <p:nvSpPr>
          <p:cNvPr id="17" name="TextBox 16"/>
          <p:cNvSpPr txBox="1"/>
          <p:nvPr/>
        </p:nvSpPr>
        <p:spPr>
          <a:xfrm>
            <a:off x="1785918" y="3357562"/>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graphicFrame>
        <p:nvGraphicFramePr>
          <p:cNvPr id="18" name="Таблица 17"/>
          <p:cNvGraphicFramePr>
            <a:graphicFrameLocks noGrp="1"/>
          </p:cNvGraphicFramePr>
          <p:nvPr/>
        </p:nvGraphicFramePr>
        <p:xfrm>
          <a:off x="285719" y="1798293"/>
          <a:ext cx="8572561" cy="1514087"/>
        </p:xfrm>
        <a:graphic>
          <a:graphicData uri="http://schemas.openxmlformats.org/drawingml/2006/table">
            <a:tbl>
              <a:tblPr firstRow="1" bandRow="1">
                <a:tableStyleId>{5C22544A-7EE6-4342-B048-85BDC9FD1C3A}</a:tableStyleId>
              </a:tblPr>
              <a:tblGrid>
                <a:gridCol w="6858049"/>
                <a:gridCol w="571504"/>
                <a:gridCol w="571504"/>
                <a:gridCol w="571504"/>
              </a:tblGrid>
              <a:tr h="224916">
                <a:tc>
                  <a:txBody>
                    <a:bodyPr/>
                    <a:lstStyle/>
                    <a:p>
                      <a:pPr algn="ctr"/>
                      <a:r>
                        <a:rPr lang="ru-RU" sz="950" dirty="0" smtClean="0">
                          <a:solidFill>
                            <a:schemeClr val="tx1"/>
                          </a:solidFill>
                          <a:latin typeface="Times New Roman" pitchFamily="18" charset="0"/>
                          <a:cs typeface="Times New Roman" pitchFamily="18" charset="0"/>
                        </a:rPr>
                        <a:t>Наименование показателя</a:t>
                      </a:r>
                      <a:endParaRPr lang="ru-RU" sz="950" dirty="0">
                        <a:solidFill>
                          <a:schemeClr val="tx1"/>
                        </a:solidFill>
                        <a:latin typeface="Times New Roman" pitchFamily="18" charset="0"/>
                        <a:cs typeface="Times New Roman" pitchFamily="18" charset="0"/>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900" dirty="0" smtClean="0">
                          <a:solidFill>
                            <a:schemeClr val="tx1"/>
                          </a:solidFill>
                          <a:latin typeface="Times New Roman" pitchFamily="18" charset="0"/>
                          <a:cs typeface="Times New Roman" pitchFamily="18" charset="0"/>
                        </a:rPr>
                        <a:t>2018</a:t>
                      </a:r>
                      <a:endParaRPr lang="ru-RU" sz="900" dirty="0">
                        <a:solidFill>
                          <a:schemeClr val="tx1"/>
                        </a:solidFill>
                        <a:latin typeface="Times New Roman" pitchFamily="18" charset="0"/>
                        <a:cs typeface="Times New Roman" pitchFamily="18" charset="0"/>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900" dirty="0" smtClean="0">
                          <a:solidFill>
                            <a:schemeClr val="tx1"/>
                          </a:solidFill>
                          <a:latin typeface="Times New Roman" pitchFamily="18" charset="0"/>
                          <a:cs typeface="Times New Roman" pitchFamily="18" charset="0"/>
                        </a:rPr>
                        <a:t>2019</a:t>
                      </a:r>
                      <a:endParaRPr lang="ru-RU" sz="900" dirty="0">
                        <a:solidFill>
                          <a:schemeClr val="tx1"/>
                        </a:solidFill>
                        <a:latin typeface="Times New Roman" pitchFamily="18" charset="0"/>
                        <a:cs typeface="Times New Roman" pitchFamily="18" charset="0"/>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900" dirty="0" smtClean="0">
                          <a:solidFill>
                            <a:schemeClr val="tx1"/>
                          </a:solidFill>
                          <a:latin typeface="Times New Roman" pitchFamily="18" charset="0"/>
                          <a:cs typeface="Times New Roman" pitchFamily="18" charset="0"/>
                        </a:rPr>
                        <a:t>2020</a:t>
                      </a:r>
                      <a:endParaRPr lang="ru-RU" sz="900" dirty="0">
                        <a:solidFill>
                          <a:schemeClr val="tx1"/>
                        </a:solidFill>
                        <a:latin typeface="Times New Roman" pitchFamily="18" charset="0"/>
                        <a:cs typeface="Times New Roman" pitchFamily="18" charset="0"/>
                      </a:endParaRPr>
                    </a:p>
                  </a:txBody>
                  <a:tcPr anchor="ctr">
                    <a:gradFill>
                      <a:gsLst>
                        <a:gs pos="0">
                          <a:srgbClr val="D6B19C"/>
                        </a:gs>
                        <a:gs pos="30000">
                          <a:srgbClr val="D49E6C"/>
                        </a:gs>
                        <a:gs pos="70000">
                          <a:srgbClr val="A65528"/>
                        </a:gs>
                        <a:gs pos="100000">
                          <a:srgbClr val="663012"/>
                        </a:gs>
                      </a:gsLst>
                      <a:lin ang="5400000" scaled="0"/>
                    </a:gradFill>
                  </a:tcPr>
                </a:tc>
              </a:tr>
              <a:tr h="224916">
                <a:tc>
                  <a:txBody>
                    <a:bodyPr/>
                    <a:lstStyle/>
                    <a:p>
                      <a:r>
                        <a:rPr lang="ru-RU" sz="950" kern="1200" dirty="0" smtClean="0">
                          <a:solidFill>
                            <a:schemeClr val="dk1"/>
                          </a:solidFill>
                          <a:latin typeface="Times New Roman" pitchFamily="18" charset="0"/>
                          <a:ea typeface="+mn-ea"/>
                          <a:cs typeface="Times New Roman" pitchFamily="18" charset="0"/>
                        </a:rPr>
                        <a:t>Удовлетворенность населения города Ржева Тверской области качеством образовательных услуг и их доступностью, %</a:t>
                      </a:r>
                      <a:endParaRPr lang="ru-RU" sz="950" dirty="0">
                        <a:latin typeface="Times New Roman" pitchFamily="18" charset="0"/>
                        <a:cs typeface="Times New Roman" pitchFamily="18" charset="0"/>
                      </a:endParaRPr>
                    </a:p>
                  </a:txBody>
                  <a:tcPr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95,0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pitchFamily="18" charset="0"/>
                          <a:cs typeface="Times New Roman" pitchFamily="18" charset="0"/>
                        </a:rPr>
                        <a:t>95,0</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95,0</a:t>
                      </a:r>
                    </a:p>
                  </a:txBody>
                  <a:tcPr marL="9525" marR="9525" marT="9525" marB="0" anchor="ctr">
                    <a:blipFill>
                      <a:blip r:embed="rId8"/>
                      <a:tile tx="0" ty="0" sx="100000" sy="100000" flip="none" algn="tl"/>
                    </a:blipFill>
                  </a:tcPr>
                </a:tc>
              </a:tr>
              <a:tr h="224916">
                <a:tc>
                  <a:txBody>
                    <a:bodyPr/>
                    <a:lstStyle/>
                    <a:p>
                      <a:r>
                        <a:rPr lang="ru-RU" sz="950" kern="1200" dirty="0" smtClean="0">
                          <a:solidFill>
                            <a:schemeClr val="dk1"/>
                          </a:solidFill>
                          <a:latin typeface="Times New Roman" pitchFamily="18" charset="0"/>
                          <a:ea typeface="+mn-ea"/>
                          <a:cs typeface="Times New Roman" pitchFamily="18" charset="0"/>
                        </a:rPr>
                        <a:t>Охват программами дошкольного образования детей в возрасте от 2 месяцев до  7 лет, %</a:t>
                      </a:r>
                      <a:endParaRPr lang="ru-RU" sz="950" dirty="0">
                        <a:latin typeface="Times New Roman" pitchFamily="18" charset="0"/>
                        <a:cs typeface="Times New Roman" pitchFamily="18" charset="0"/>
                      </a:endParaRPr>
                    </a:p>
                  </a:txBody>
                  <a:tcPr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85</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85,0</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85,0</a:t>
                      </a:r>
                    </a:p>
                  </a:txBody>
                  <a:tcPr marL="9525" marR="9525" marT="9525" marB="0" anchor="ctr">
                    <a:blipFill>
                      <a:blip r:embed="rId8"/>
                      <a:tile tx="0" ty="0" sx="100000" sy="100000" flip="none" algn="tl"/>
                    </a:blipFill>
                  </a:tcPr>
                </a:tc>
              </a:tr>
              <a:tr h="279647">
                <a:tc>
                  <a:txBody>
                    <a:bodyPr/>
                    <a:lstStyle/>
                    <a:p>
                      <a:r>
                        <a:rPr lang="ru-RU" sz="950" kern="1200" dirty="0" smtClean="0">
                          <a:solidFill>
                            <a:schemeClr val="dk1"/>
                          </a:solidFill>
                          <a:latin typeface="Times New Roman" pitchFamily="18" charset="0"/>
                          <a:ea typeface="+mn-ea"/>
                          <a:cs typeface="Times New Roman" pitchFamily="18" charset="0"/>
                        </a:rPr>
                        <a:t> Доля выпускников муниципальных  общеобразовательных учреждений, получивших аттестат о среднем общем образовании, </a:t>
                      </a:r>
                      <a:r>
                        <a:rPr lang="ru-RU" sz="950" kern="1200" dirty="0" smtClean="0">
                          <a:solidFill>
                            <a:schemeClr val="dk1"/>
                          </a:solidFill>
                          <a:latin typeface="Times New Roman" pitchFamily="18" charset="0"/>
                          <a:ea typeface="+mn-ea"/>
                          <a:cs typeface="Times New Roman" pitchFamily="18" charset="0"/>
                        </a:rPr>
                        <a:t>%</a:t>
                      </a:r>
                      <a:endParaRPr lang="ru-RU" sz="950" dirty="0">
                        <a:latin typeface="Times New Roman" pitchFamily="18" charset="0"/>
                        <a:cs typeface="Times New Roman" pitchFamily="18" charset="0"/>
                      </a:endParaRPr>
                    </a:p>
                  </a:txBody>
                  <a:tcPr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100,0</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100,0</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100,0</a:t>
                      </a:r>
                    </a:p>
                  </a:txBody>
                  <a:tcPr marL="9525" marR="9525" marT="9525" marB="0" anchor="ctr">
                    <a:blipFill>
                      <a:blip r:embed="rId8"/>
                      <a:tile tx="0" ty="0" sx="100000" sy="100000" flip="none" algn="tl"/>
                    </a:blipFill>
                  </a:tcPr>
                </a:tc>
              </a:tr>
              <a:tr h="500620">
                <a:tc>
                  <a:txBody>
                    <a:bodyPr/>
                    <a:lstStyle/>
                    <a:p>
                      <a:r>
                        <a:rPr lang="ru-RU" sz="950" kern="1200" dirty="0" smtClean="0">
                          <a:solidFill>
                            <a:schemeClr val="dk1"/>
                          </a:solidFill>
                          <a:latin typeface="Times New Roman" pitchFamily="18" charset="0"/>
                          <a:ea typeface="+mn-ea"/>
                          <a:cs typeface="Times New Roman" pitchFamily="18" charset="0"/>
                        </a:rPr>
                        <a:t> Доля детей с ограниченными возможностями здоровья и детей-инвалидов, которым созданы условия для получения качественного общего образования (в том числе с использованием дистанционных образовательных технологий), в общей численности детей с ограниченными возможностями здоровья и детей-инвалидов школьного возраста, %</a:t>
                      </a:r>
                      <a:endParaRPr lang="ru-RU" sz="950" dirty="0">
                        <a:latin typeface="Times New Roman" pitchFamily="18" charset="0"/>
                        <a:cs typeface="Times New Roman" pitchFamily="18" charset="0"/>
                      </a:endParaRPr>
                    </a:p>
                  </a:txBody>
                  <a:tcPr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16</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16</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16</a:t>
                      </a:r>
                    </a:p>
                  </a:txBody>
                  <a:tcPr marL="9525" marR="9525" marT="9525" marB="0" anchor="ctr">
                    <a:blipFill>
                      <a:blip r:embed="rId8"/>
                      <a:tile tx="0" ty="0" sx="100000" sy="100000" flip="none" algn="tl"/>
                    </a:blipFill>
                  </a:tcPr>
                </a:tc>
              </a:tr>
            </a:tbl>
          </a:graphicData>
        </a:graphic>
      </p:graphicFrame>
      <p:sp>
        <p:nvSpPr>
          <p:cNvPr id="20" name="TextBox 19"/>
          <p:cNvSpPr txBox="1"/>
          <p:nvPr/>
        </p:nvSpPr>
        <p:spPr>
          <a:xfrm>
            <a:off x="1571604" y="1500174"/>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Целевые показатели</a:t>
            </a:r>
            <a:endParaRPr lang="ru-RU" sz="1200" dirty="0"/>
          </a:p>
        </p:txBody>
      </p:sp>
    </p:spTree>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0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142852"/>
            <a:ext cx="8001024" cy="500066"/>
          </a:xfrm>
        </p:spPr>
        <p:txBody>
          <a:bodyPr/>
          <a:lstStyle/>
          <a:p>
            <a:pPr algn="ctr"/>
            <a:r>
              <a:rPr lang="ru-RU" sz="1600" dirty="0" smtClean="0">
                <a:solidFill>
                  <a:schemeClr val="tx1"/>
                </a:solidFill>
              </a:rPr>
              <a:t>Муниципальная программа «Развитие образования города Ржева Тверской области» на 2018-2023 годы</a:t>
            </a:r>
            <a:r>
              <a:rPr lang="ru-RU" sz="1600" dirty="0" smtClean="0">
                <a:solidFill>
                  <a:schemeClr val="bg1"/>
                </a:solidFill>
              </a:rPr>
              <a:t/>
            </a:r>
            <a:br>
              <a:rPr lang="ru-RU" sz="1600" dirty="0" smtClean="0">
                <a:solidFill>
                  <a:schemeClr val="bg1"/>
                </a:solidFill>
              </a:rPr>
            </a:br>
            <a:r>
              <a:rPr lang="ru-RU" sz="1600" b="0" dirty="0" smtClean="0">
                <a:solidFill>
                  <a:schemeClr val="bg1"/>
                </a:solidFill>
              </a:rPr>
              <a:t/>
            </a:r>
            <a:br>
              <a:rPr lang="ru-RU" sz="1600" b="0" dirty="0" smtClean="0">
                <a:solidFill>
                  <a:schemeClr val="bg1"/>
                </a:solidFill>
              </a:rPr>
            </a:br>
            <a:r>
              <a:rPr lang="ru-RU" sz="1600" dirty="0" smtClean="0">
                <a:solidFill>
                  <a:srgbClr val="F9F9F9"/>
                </a:solidFill>
              </a:rPr>
              <a:t/>
            </a:r>
            <a:br>
              <a:rPr lang="ru-RU" sz="1600" dirty="0" smtClean="0">
                <a:solidFill>
                  <a:srgbClr val="F9F9F9"/>
                </a:solidFill>
              </a:rPr>
            </a:br>
            <a:endParaRPr lang="ru-RU" sz="1600" dirty="0">
              <a:solidFill>
                <a:schemeClr val="tx1"/>
              </a:solidFill>
            </a:endParaRPr>
          </a:p>
        </p:txBody>
      </p:sp>
      <p:pic>
        <p:nvPicPr>
          <p:cNvPr id="9" name="Picture 10" descr="rzhev-gerb-sovr"/>
          <p:cNvPicPr>
            <a:picLocks noChangeAspect="1" noChangeArrowheads="1"/>
          </p:cNvPicPr>
          <p:nvPr/>
        </p:nvPicPr>
        <p:blipFill>
          <a:blip r:embed="rId2">
            <a:lum bright="6000"/>
          </a:blip>
          <a:srcRect/>
          <a:stretch>
            <a:fillRect/>
          </a:stretch>
        </p:blipFill>
        <p:spPr bwMode="auto">
          <a:xfrm>
            <a:off x="142845" y="142852"/>
            <a:ext cx="714379" cy="785818"/>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214282" y="1428736"/>
          <a:ext cx="6096000" cy="5249898"/>
        </p:xfrm>
        <a:graphic>
          <a:graphicData uri="http://schemas.openxmlformats.org/drawingml/2006/table">
            <a:tbl>
              <a:tblPr firstRow="1" bandRow="1">
                <a:tableStyleId>{5C22544A-7EE6-4342-B048-85BDC9FD1C3A}</a:tableStyleId>
              </a:tblPr>
              <a:tblGrid>
                <a:gridCol w="5214974"/>
                <a:gridCol w="881026"/>
              </a:tblGrid>
              <a:tr h="290111">
                <a:tc>
                  <a:txBody>
                    <a:bodyPr/>
                    <a:lstStyle/>
                    <a:p>
                      <a:pPr algn="ctr"/>
                      <a:r>
                        <a:rPr lang="ru-RU" sz="1200" dirty="0" smtClean="0">
                          <a:solidFill>
                            <a:schemeClr val="tx1"/>
                          </a:solidFill>
                          <a:latin typeface="Times New Roman" pitchFamily="18" charset="0"/>
                          <a:cs typeface="Times New Roman" pitchFamily="18" charset="0"/>
                        </a:rPr>
                        <a:t>Наименование</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dirty="0" smtClean="0">
                          <a:solidFill>
                            <a:schemeClr val="tx1"/>
                          </a:solidFill>
                          <a:latin typeface="Times New Roman" pitchFamily="18" charset="0"/>
                          <a:cs typeface="Times New Roman" pitchFamily="18" charset="0"/>
                        </a:rPr>
                        <a:t>Тыс. руб.</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676925">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Текущее содержание образовательных учреждений за счет средств местного бюджета (13 школ, 22 детских сады, 2 учреждения дополнительного образования, 1 оздоровительный лагерь)</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155 061,2</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870332">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a:t>
                      </a:r>
                      <a:r>
                        <a:rPr lang="ru-RU" sz="1200" u="sng" dirty="0" smtClean="0">
                          <a:solidFill>
                            <a:schemeClr val="tx1"/>
                          </a:solidFill>
                          <a:latin typeface="Times New Roman" pitchFamily="18" charset="0"/>
                          <a:cs typeface="Times New Roman" pitchFamily="18" charset="0"/>
                        </a:rPr>
                        <a:t>за счет средств областного бюджета</a:t>
                      </a:r>
                      <a:r>
                        <a:rPr lang="ru-RU" sz="1200" dirty="0" smtClean="0">
                          <a:solidFill>
                            <a:schemeClr val="tx1"/>
                          </a:solidFill>
                          <a:latin typeface="Times New Roman" pitchFamily="18" charset="0"/>
                          <a:cs typeface="Times New Roman" pitchFamily="18" charset="0"/>
                        </a:rPr>
                        <a:t>)</a:t>
                      </a:r>
                      <a:endParaRPr lang="ru-R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130 547,6</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870332">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a:t>
                      </a:r>
                      <a:r>
                        <a:rPr lang="ru-RU" sz="1200" u="sng" dirty="0" smtClean="0">
                          <a:solidFill>
                            <a:schemeClr val="tx1"/>
                          </a:solidFill>
                          <a:latin typeface="Times New Roman" pitchFamily="18" charset="0"/>
                          <a:cs typeface="Times New Roman" pitchFamily="18" charset="0"/>
                        </a:rPr>
                        <a:t>за счет средств областного бюджета</a:t>
                      </a:r>
                      <a:r>
                        <a:rPr lang="ru-RU" sz="1200" dirty="0" smtClean="0">
                          <a:solidFill>
                            <a:schemeClr val="tx1"/>
                          </a:solidFill>
                          <a:latin typeface="Times New Roman" pitchFamily="18" charset="0"/>
                          <a:cs typeface="Times New Roman" pitchFamily="18" charset="0"/>
                        </a:rPr>
                        <a:t>)</a:t>
                      </a:r>
                      <a:endParaRPr lang="ru-R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marL="0" marR="0" indent="0" algn="ctr" defTabSz="90804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234 668,8</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676925">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(присмотр и уход за ребенком) в дошкольных учреждениях </a:t>
                      </a:r>
                      <a:r>
                        <a:rPr lang="ru-RU" sz="1200" u="sng" dirty="0" smtClean="0">
                          <a:solidFill>
                            <a:schemeClr val="tx1"/>
                          </a:solidFill>
                          <a:latin typeface="Times New Roman" pitchFamily="18" charset="0"/>
                          <a:cs typeface="Times New Roman" pitchFamily="18" charset="0"/>
                        </a:rPr>
                        <a:t>за счет средств областного бюджета</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13 123,3</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90111">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Оснащение и обслуживание систем водоочистки</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1 443,0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483518">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Организация отдыха и оздоровление детей и подростков города Ржева Тверской области </a:t>
                      </a:r>
                      <a:endParaRPr lang="ru-R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700,0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483518">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Организация питания в муниципальных общеобразовательных учреждениях города Ржева Тверской области</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11</a:t>
                      </a:r>
                      <a:r>
                        <a:rPr lang="ru-RU" sz="1200" b="1" baseline="0" dirty="0" smtClean="0">
                          <a:latin typeface="Times New Roman" pitchFamily="18" charset="0"/>
                          <a:cs typeface="Times New Roman" pitchFamily="18" charset="0"/>
                        </a:rPr>
                        <a:t> 800,0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311945">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Проведение ремонта в образовательных учреждениях </a:t>
                      </a:r>
                      <a:endParaRPr lang="ru-R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7 982,8</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96181">
                <a:tc>
                  <a:txBody>
                    <a:bodyPr/>
                    <a:lstStyle/>
                    <a:p>
                      <a:pPr>
                        <a:defRPr/>
                      </a:pPr>
                      <a:r>
                        <a:rPr lang="ru-RU" sz="1200" dirty="0" smtClean="0">
                          <a:solidFill>
                            <a:schemeClr val="tx1"/>
                          </a:solidFill>
                          <a:latin typeface="Times New Roman" pitchFamily="18" charset="0"/>
                          <a:cs typeface="Times New Roman" pitchFamily="18" charset="0"/>
                        </a:rPr>
                        <a:t>Комплексная безопасность в образовательных учреждениях </a:t>
                      </a:r>
                      <a:endParaRPr lang="ru-RU" sz="12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1 874,0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bl>
          </a:graphicData>
        </a:graphic>
      </p:graphicFrame>
      <p:sp>
        <p:nvSpPr>
          <p:cNvPr id="8" name="TextBox 8"/>
          <p:cNvSpPr txBox="1">
            <a:spLocks noChangeArrowheads="1"/>
          </p:cNvSpPr>
          <p:nvPr/>
        </p:nvSpPr>
        <p:spPr bwMode="auto">
          <a:xfrm>
            <a:off x="142844" y="785794"/>
            <a:ext cx="8856663" cy="584775"/>
          </a:xfrm>
          <a:prstGeom prst="rect">
            <a:avLst/>
          </a:prstGeom>
          <a:noFill/>
          <a:ln w="9525">
            <a:noFill/>
            <a:miter lim="800000"/>
            <a:headEnd/>
            <a:tailEnd/>
          </a:ln>
        </p:spPr>
        <p:txBody>
          <a:bodyPr wrap="square">
            <a:spAutoFit/>
          </a:bodyPr>
          <a:lstStyle/>
          <a:p>
            <a:pPr algn="ctr"/>
            <a:r>
              <a:rPr lang="ru-RU" sz="1600" b="1" u="sng" dirty="0">
                <a:latin typeface="Times New Roman" pitchFamily="18" charset="0"/>
                <a:cs typeface="Times New Roman" pitchFamily="18" charset="0"/>
              </a:rPr>
              <a:t>В </a:t>
            </a:r>
            <a:r>
              <a:rPr lang="ru-RU" sz="1600" b="1" u="sng" dirty="0" smtClean="0">
                <a:latin typeface="Times New Roman" pitchFamily="18" charset="0"/>
                <a:cs typeface="Times New Roman" pitchFamily="18" charset="0"/>
              </a:rPr>
              <a:t>2018 </a:t>
            </a:r>
            <a:r>
              <a:rPr lang="ru-RU" sz="1600" b="1" u="sng" dirty="0">
                <a:latin typeface="Times New Roman" pitchFamily="18" charset="0"/>
                <a:cs typeface="Times New Roman" pitchFamily="18" charset="0"/>
              </a:rPr>
              <a:t>году в рамках реализации Муниципальной программы предусмотрены следующие основные направления расходования бюджетных средств:</a:t>
            </a:r>
            <a:endParaRPr lang="ru-RU" b="1" u="sng" dirty="0"/>
          </a:p>
        </p:txBody>
      </p:sp>
      <p:pic>
        <p:nvPicPr>
          <p:cNvPr id="11" name="Picture 3" descr="C:\Users\metelkina\Documents\Закон об обл бюджете\2016 г\Бюджет для граждан 2016 г\images (6).jpg"/>
          <p:cNvPicPr>
            <a:picLocks noChangeAspect="1" noChangeArrowheads="1"/>
          </p:cNvPicPr>
          <p:nvPr/>
        </p:nvPicPr>
        <p:blipFill>
          <a:blip r:embed="rId5"/>
          <a:srcRect/>
          <a:stretch>
            <a:fillRect/>
          </a:stretch>
        </p:blipFill>
        <p:spPr bwMode="auto">
          <a:xfrm>
            <a:off x="6572250" y="3071813"/>
            <a:ext cx="2357438" cy="1643071"/>
          </a:xfrm>
          <a:prstGeom prst="rect">
            <a:avLst/>
          </a:prstGeom>
          <a:noFill/>
          <a:ln w="9525">
            <a:noFill/>
            <a:miter lim="800000"/>
            <a:headEnd/>
            <a:tailEnd/>
          </a:ln>
        </p:spPr>
      </p:pic>
      <p:pic>
        <p:nvPicPr>
          <p:cNvPr id="12" name="Picture 2" descr="http://tver.bezformata.ru/content/image139024715.jpg"/>
          <p:cNvPicPr>
            <a:picLocks noChangeAspect="1" noChangeArrowheads="1"/>
          </p:cNvPicPr>
          <p:nvPr/>
        </p:nvPicPr>
        <p:blipFill>
          <a:blip r:embed="rId6"/>
          <a:srcRect/>
          <a:stretch>
            <a:fillRect/>
          </a:stretch>
        </p:blipFill>
        <p:spPr bwMode="auto">
          <a:xfrm>
            <a:off x="6572250" y="4857760"/>
            <a:ext cx="2428875" cy="1785928"/>
          </a:xfrm>
          <a:prstGeom prst="rect">
            <a:avLst/>
          </a:prstGeom>
          <a:noFill/>
          <a:ln w="9525">
            <a:noFill/>
            <a:miter lim="800000"/>
            <a:headEnd/>
            <a:tailEnd/>
          </a:ln>
        </p:spPr>
      </p:pic>
      <p:pic>
        <p:nvPicPr>
          <p:cNvPr id="51202" name="Picture 2" descr="C:\Users\o.zvereva\Documents\Фото Ржев\школы.jpg"/>
          <p:cNvPicPr>
            <a:picLocks noChangeAspect="1" noChangeArrowheads="1"/>
          </p:cNvPicPr>
          <p:nvPr/>
        </p:nvPicPr>
        <p:blipFill>
          <a:blip r:embed="rId7"/>
          <a:srcRect/>
          <a:stretch>
            <a:fillRect/>
          </a:stretch>
        </p:blipFill>
        <p:spPr bwMode="auto">
          <a:xfrm>
            <a:off x="6572264" y="1357298"/>
            <a:ext cx="2357454" cy="1643074"/>
          </a:xfrm>
          <a:prstGeom prst="rect">
            <a:avLst/>
          </a:prstGeom>
          <a:noFill/>
        </p:spPr>
      </p:pic>
    </p:spTree>
  </p:cSld>
  <p:clrMapOvr>
    <a:masterClrMapping/>
  </p:clrMapOvr>
  <p:transition>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2"/>
          <a:srcRect/>
          <a:stretch>
            <a:fillRect/>
          </a:stretch>
        </p:blipFill>
        <p:spPr>
          <a:xfrm>
            <a:off x="0" y="0"/>
            <a:ext cx="9144000" cy="928670"/>
          </a:xfrm>
          <a:gradFill>
            <a:gsLst>
              <a:gs pos="0">
                <a:srgbClr val="FFEFD1"/>
              </a:gs>
              <a:gs pos="64999">
                <a:srgbClr val="F0EBD5"/>
              </a:gs>
              <a:gs pos="100000">
                <a:srgbClr val="D1C39F"/>
              </a:gs>
            </a:gsLst>
            <a:lin ang="16200000" scaled="0"/>
          </a:gradFill>
        </p:spPr>
      </p:pic>
      <p:sp>
        <p:nvSpPr>
          <p:cNvPr id="429058" name="Text Box 14"/>
          <p:cNvSpPr txBox="1">
            <a:spLocks noChangeArrowheads="1"/>
          </p:cNvSpPr>
          <p:nvPr/>
        </p:nvSpPr>
        <p:spPr bwMode="auto">
          <a:xfrm>
            <a:off x="1403350" y="115888"/>
            <a:ext cx="7561263" cy="646331"/>
          </a:xfrm>
          <a:prstGeom prst="rect">
            <a:avLst/>
          </a:prstGeom>
          <a:noFill/>
          <a:ln w="9525">
            <a:noFill/>
            <a:miter lim="800000"/>
            <a:headEnd/>
            <a:tailEnd/>
          </a:ln>
        </p:spPr>
        <p:txBody>
          <a:bodyPr>
            <a:spAutoFit/>
          </a:bodyPr>
          <a:lstStyle/>
          <a:p>
            <a:pPr algn="ctr"/>
            <a:r>
              <a:rPr lang="ru-RU" b="1" dirty="0" smtClean="0">
                <a:solidFill>
                  <a:schemeClr val="bg1"/>
                </a:solidFill>
              </a:rPr>
              <a:t>Муниципальная программа «Развитие культуры города Ржева</a:t>
            </a:r>
          </a:p>
          <a:p>
            <a:pPr algn="ctr"/>
            <a:r>
              <a:rPr lang="ru-RU" b="1" dirty="0" smtClean="0">
                <a:solidFill>
                  <a:schemeClr val="bg1"/>
                </a:solidFill>
              </a:rPr>
              <a:t>Тверской области» на 2018-2023 годы</a:t>
            </a:r>
            <a:endParaRPr lang="ru-RU" b="1" dirty="0">
              <a:solidFill>
                <a:schemeClr val="bg1"/>
              </a:solidFill>
            </a:endParaRPr>
          </a:p>
        </p:txBody>
      </p:sp>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3"/>
          <a:srcRect/>
          <a:stretch>
            <a:fillRect/>
          </a:stretch>
        </p:blipFill>
        <p:spPr bwMode="auto">
          <a:xfrm>
            <a:off x="357158" y="0"/>
            <a:ext cx="1143008" cy="1071546"/>
          </a:xfrm>
          <a:prstGeom prst="rect">
            <a:avLst/>
          </a:prstGeom>
          <a:noFill/>
          <a:ln w="9525">
            <a:noFill/>
            <a:miter lim="800000"/>
            <a:headEnd/>
            <a:tailEnd/>
          </a:ln>
        </p:spPr>
      </p:pic>
      <p:sp>
        <p:nvSpPr>
          <p:cNvPr id="11" name="Нашивка 10"/>
          <p:cNvSpPr/>
          <p:nvPr/>
        </p:nvSpPr>
        <p:spPr>
          <a:xfrm>
            <a:off x="214282" y="1142984"/>
            <a:ext cx="1714512" cy="357190"/>
          </a:xfrm>
          <a:prstGeom prst="chevron">
            <a:avLst/>
          </a:prstGeom>
          <a:gradFill>
            <a:gsLst>
              <a:gs pos="0">
                <a:srgbClr val="D6B19C"/>
              </a:gs>
              <a:gs pos="30000">
                <a:srgbClr val="D49E6C"/>
              </a:gs>
              <a:gs pos="70000">
                <a:srgbClr val="A65528"/>
              </a:gs>
              <a:gs pos="100000">
                <a:srgbClr val="663012"/>
              </a:gs>
            </a:gsLst>
            <a:lin ang="5400000" scaled="0"/>
          </a:gradFill>
          <a:ln>
            <a:noFill/>
          </a:ln>
          <a:scene3d>
            <a:camera prst="orthographicFront"/>
            <a:lightRig rig="threePt" dir="t"/>
          </a:scene3d>
          <a:sp3d extrusionH="76200" contourW="12700">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программы</a:t>
            </a:r>
            <a:endParaRPr lang="ru-RU" sz="1200" b="1" dirty="0">
              <a:solidFill>
                <a:schemeClr val="tx1"/>
              </a:solidFill>
            </a:endParaRPr>
          </a:p>
        </p:txBody>
      </p:sp>
      <p:graphicFrame>
        <p:nvGraphicFramePr>
          <p:cNvPr id="13" name="Схема 12"/>
          <p:cNvGraphicFramePr/>
          <p:nvPr/>
        </p:nvGraphicFramePr>
        <p:xfrm>
          <a:off x="2000232" y="928670"/>
          <a:ext cx="7143768" cy="10715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Таблица 14"/>
          <p:cNvGraphicFramePr>
            <a:graphicFrameLocks noGrp="1"/>
          </p:cNvGraphicFramePr>
          <p:nvPr/>
        </p:nvGraphicFramePr>
        <p:xfrm>
          <a:off x="214282" y="3786190"/>
          <a:ext cx="8786873" cy="2934706"/>
        </p:xfrm>
        <a:graphic>
          <a:graphicData uri="http://schemas.openxmlformats.org/drawingml/2006/table">
            <a:tbl>
              <a:tblPr firstRow="1" bandRow="1">
                <a:tableStyleId>{5C22544A-7EE6-4342-B048-85BDC9FD1C3A}</a:tableStyleId>
              </a:tblPr>
              <a:tblGrid>
                <a:gridCol w="6317834"/>
                <a:gridCol w="871425"/>
                <a:gridCol w="871425"/>
                <a:gridCol w="726189"/>
              </a:tblGrid>
              <a:tr h="450566">
                <a:tc>
                  <a:txBody>
                    <a:bodyPr/>
                    <a:lstStyle/>
                    <a:p>
                      <a:pPr algn="ctr"/>
                      <a:r>
                        <a:rPr lang="ru-RU" sz="800" dirty="0" smtClean="0">
                          <a:solidFill>
                            <a:schemeClr val="tx1"/>
                          </a:solidFill>
                        </a:rPr>
                        <a:t>Наименование подпрограмм</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233837">
                <a:tc>
                  <a:txBody>
                    <a:bodyPr/>
                    <a:lstStyle/>
                    <a:p>
                      <a:pPr algn="l" fontAlgn="b"/>
                      <a:r>
                        <a:rPr lang="ru-RU" sz="1000" b="1" i="0" u="none" strike="noStrike" dirty="0">
                          <a:solidFill>
                            <a:srgbClr val="000000"/>
                          </a:solidFill>
                          <a:latin typeface="Times New Roman" pitchFamily="18" charset="0"/>
                          <a:cs typeface="Times New Roman" pitchFamily="18" charset="0"/>
                        </a:rPr>
                        <a:t>Муниципальная программа </a:t>
                      </a:r>
                      <a:r>
                        <a:rPr lang="ru-RU" sz="1000" b="1" i="0" u="none" strike="noStrike" dirty="0" smtClean="0">
                          <a:solidFill>
                            <a:srgbClr val="000000"/>
                          </a:solidFill>
                          <a:latin typeface="Times New Roman" pitchFamily="18" charset="0"/>
                          <a:cs typeface="Times New Roman" pitchFamily="18" charset="0"/>
                        </a:rPr>
                        <a:t>всего</a:t>
                      </a:r>
                      <a:endParaRPr lang="ru-RU" sz="10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dirty="0">
                          <a:solidFill>
                            <a:srgbClr val="000000"/>
                          </a:solidFill>
                          <a:latin typeface="Times New Roman"/>
                        </a:rPr>
                        <a:t>89 486,9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dirty="0">
                          <a:solidFill>
                            <a:srgbClr val="000000"/>
                          </a:solidFill>
                          <a:latin typeface="Times New Roman"/>
                        </a:rPr>
                        <a:t>85 886,1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dirty="0">
                          <a:solidFill>
                            <a:srgbClr val="000000"/>
                          </a:solidFill>
                          <a:latin typeface="Times New Roman"/>
                        </a:rPr>
                        <a:t>86 687,8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91820">
                <a:tc>
                  <a:txBody>
                    <a:bodyPr/>
                    <a:lstStyle/>
                    <a:p>
                      <a:pPr algn="l" fontAlgn="b"/>
                      <a:r>
                        <a:rPr lang="ru-RU" sz="1000" b="0" i="0" u="none" strike="noStrike" dirty="0">
                          <a:solidFill>
                            <a:srgbClr val="000000"/>
                          </a:solidFill>
                          <a:latin typeface="Times New Roman"/>
                        </a:rPr>
                        <a:t>Подпрограмма "Развитие дополнительного образования детей в сфере культуры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40 617,8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39 312,7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40 112,4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450564">
                <a:tc>
                  <a:txBody>
                    <a:bodyPr/>
                    <a:lstStyle/>
                    <a:p>
                      <a:pPr algn="l" fontAlgn="b"/>
                      <a:r>
                        <a:rPr lang="ru-RU" sz="1000" b="0" i="0" u="none" strike="noStrike" dirty="0">
                          <a:solidFill>
                            <a:srgbClr val="000000"/>
                          </a:solidFill>
                          <a:latin typeface="Times New Roman"/>
                        </a:rPr>
                        <a:t>Подпрограмма "Улучшение условий организации досуга и обеспечение жителей города Ржева услугами организаций культуры"</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19 760,3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18 650,8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18 652,8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52272">
                <a:tc>
                  <a:txBody>
                    <a:bodyPr/>
                    <a:lstStyle/>
                    <a:p>
                      <a:pPr algn="l" fontAlgn="b"/>
                      <a:r>
                        <a:rPr lang="ru-RU" sz="1000" b="0" i="0" u="none" strike="noStrike" dirty="0">
                          <a:solidFill>
                            <a:srgbClr val="000000"/>
                          </a:solidFill>
                          <a:latin typeface="Times New Roman"/>
                        </a:rPr>
                        <a:t>Подпрограмма "Организация библиотечного обслуживания населения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13 517,2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12 798,1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12 798,1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98665">
                <a:tc>
                  <a:txBody>
                    <a:bodyPr/>
                    <a:lstStyle/>
                    <a:p>
                      <a:pPr algn="l" fontAlgn="b"/>
                      <a:r>
                        <a:rPr lang="ru-RU" sz="1000" b="0" i="0" u="none" strike="noStrike" dirty="0">
                          <a:solidFill>
                            <a:srgbClr val="000000"/>
                          </a:solidFill>
                          <a:latin typeface="Times New Roman"/>
                        </a:rPr>
                        <a:t>Подпрограмма "Организация и проведение массовых, культурно-просветительских и театрально-зрелищных мероприятий в городе Ржеве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1 963,8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1 713,8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1 713,8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450564">
                <a:tc>
                  <a:txBody>
                    <a:bodyPr/>
                    <a:lstStyle/>
                    <a:p>
                      <a:pPr algn="l" fontAlgn="b"/>
                      <a:r>
                        <a:rPr lang="ru-RU" sz="1000" b="0" i="0" u="none" strike="noStrike" dirty="0">
                          <a:solidFill>
                            <a:srgbClr val="000000"/>
                          </a:solidFill>
                          <a:latin typeface="Times New Roman"/>
                        </a:rPr>
                        <a:t>Подпрограмма "Организация обслуживания учреждений подведомственных Отделу культуры администрации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7 190,4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7 138,5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7 138,5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06418">
                <a:tc>
                  <a:txBody>
                    <a:bodyPr/>
                    <a:lstStyle/>
                    <a:p>
                      <a:pPr algn="l" fontAlgn="b"/>
                      <a:r>
                        <a:rPr lang="ru-RU" sz="1000" b="0" i="0" u="none" strike="noStrike" dirty="0">
                          <a:solidFill>
                            <a:srgbClr val="000000"/>
                          </a:solidFill>
                          <a:latin typeface="Times New Roman"/>
                        </a:rPr>
                        <a:t>Обеспечивающая подпрограмма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6 437,4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6 272,2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6 272,2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bl>
          </a:graphicData>
        </a:graphic>
      </p:graphicFrame>
      <p:sp>
        <p:nvSpPr>
          <p:cNvPr id="17" name="TextBox 16"/>
          <p:cNvSpPr txBox="1"/>
          <p:nvPr/>
        </p:nvSpPr>
        <p:spPr>
          <a:xfrm>
            <a:off x="1428728" y="3500438"/>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graphicFrame>
        <p:nvGraphicFramePr>
          <p:cNvPr id="18" name="Таблица 17"/>
          <p:cNvGraphicFramePr>
            <a:graphicFrameLocks noGrp="1"/>
          </p:cNvGraphicFramePr>
          <p:nvPr/>
        </p:nvGraphicFramePr>
        <p:xfrm>
          <a:off x="214282" y="1928801"/>
          <a:ext cx="8786874" cy="1500199"/>
        </p:xfrm>
        <a:graphic>
          <a:graphicData uri="http://schemas.openxmlformats.org/drawingml/2006/table">
            <a:tbl>
              <a:tblPr firstRow="1" bandRow="1">
                <a:tableStyleId>{5C22544A-7EE6-4342-B048-85BDC9FD1C3A}</a:tableStyleId>
              </a:tblPr>
              <a:tblGrid>
                <a:gridCol w="6898109"/>
                <a:gridCol w="656963"/>
                <a:gridCol w="574842"/>
                <a:gridCol w="656960"/>
              </a:tblGrid>
              <a:tr h="355346">
                <a:tc>
                  <a:txBody>
                    <a:bodyPr/>
                    <a:lstStyle/>
                    <a:p>
                      <a:pPr algn="ctr"/>
                      <a:r>
                        <a:rPr lang="ru-RU" sz="800" dirty="0" smtClean="0">
                          <a:solidFill>
                            <a:schemeClr val="tx1"/>
                          </a:solidFill>
                        </a:rPr>
                        <a:t>Наименование показателя</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r>
              <a:tr h="317392">
                <a:tc>
                  <a:txBody>
                    <a:bodyPr/>
                    <a:lstStyle/>
                    <a:p>
                      <a:pPr marL="0" algn="l" rtl="0" eaLnBrk="1" fontAlgn="b" latinLnBrk="0" hangingPunct="1"/>
                      <a:r>
                        <a:rPr kumimoji="0" lang="ru-RU" sz="1000" b="0" i="0" u="none" strike="noStrike" kern="1200" dirty="0" smtClean="0">
                          <a:solidFill>
                            <a:srgbClr val="000000"/>
                          </a:solidFill>
                          <a:latin typeface="Times New Roman"/>
                          <a:ea typeface="+mn-ea"/>
                          <a:cs typeface="+mn-cs"/>
                        </a:rPr>
                        <a:t>Уровень </a:t>
                      </a:r>
                      <a:r>
                        <a:rPr kumimoji="0" lang="ru-RU" sz="1000" b="0" i="0" u="none" strike="noStrike" kern="1200" dirty="0">
                          <a:solidFill>
                            <a:srgbClr val="000000"/>
                          </a:solidFill>
                          <a:latin typeface="Times New Roman"/>
                          <a:ea typeface="+mn-ea"/>
                          <a:cs typeface="+mn-cs"/>
                        </a:rPr>
                        <a:t>удовлетворенности населения города Ржева Тверской области культурной жизнью в </a:t>
                      </a:r>
                      <a:r>
                        <a:rPr kumimoji="0" lang="ru-RU" sz="1000" b="0" i="0" u="none" strike="noStrike" kern="1200" dirty="0" smtClean="0">
                          <a:solidFill>
                            <a:srgbClr val="000000"/>
                          </a:solidFill>
                          <a:latin typeface="Times New Roman"/>
                          <a:ea typeface="+mn-ea"/>
                          <a:cs typeface="+mn-cs"/>
                        </a:rPr>
                        <a:t>городе, %</a:t>
                      </a:r>
                      <a:r>
                        <a:rPr kumimoji="0" lang="ru-RU" sz="1000" b="0" i="0" u="none" strike="noStrike" kern="1200" dirty="0">
                          <a:solidFill>
                            <a:srgbClr val="000000"/>
                          </a:solidFill>
                          <a:latin typeface="Times New Roman"/>
                          <a:ea typeface="+mn-ea"/>
                          <a:cs typeface="+mn-cs"/>
                        </a:rPr>
                        <a:t/>
                      </a:r>
                      <a:br>
                        <a:rPr kumimoji="0" lang="ru-RU" sz="1000" b="0" i="0" u="none" strike="noStrike" kern="1200" dirty="0">
                          <a:solidFill>
                            <a:srgbClr val="000000"/>
                          </a:solidFill>
                          <a:latin typeface="Times New Roman"/>
                          <a:ea typeface="+mn-ea"/>
                          <a:cs typeface="+mn-cs"/>
                        </a:rPr>
                      </a:br>
                      <a:endParaRPr kumimoji="0" lang="ru-RU" sz="1000" b="0" i="0" u="none" strike="noStrike" kern="1200" dirty="0">
                        <a:solidFill>
                          <a:srgbClr val="000000"/>
                        </a:solidFill>
                        <a:latin typeface="Times New Roman"/>
                        <a:ea typeface="+mn-ea"/>
                        <a:cs typeface="+mn-cs"/>
                      </a:endParaRPr>
                    </a:p>
                  </a:txBody>
                  <a:tcPr marL="9525" marR="9525" marT="9525" marB="0" anchor="ctr">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80,0</a:t>
                      </a:r>
                    </a:p>
                  </a:txBody>
                  <a:tcPr marL="9525" marR="9525" marT="9525" marB="0" anchor="ctr">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81,0</a:t>
                      </a:r>
                    </a:p>
                  </a:txBody>
                  <a:tcPr marL="9525" marR="9525" marT="9525" marB="0" anchor="ctr">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83,0</a:t>
                      </a:r>
                    </a:p>
                  </a:txBody>
                  <a:tcPr marL="9525" marR="9525" marT="9525" marB="0" anchor="ctr">
                    <a:blipFill>
                      <a:blip r:embed="rId8"/>
                      <a:tile tx="0" ty="0" sx="100000" sy="100000" flip="none" algn="tl"/>
                    </a:blipFill>
                  </a:tcPr>
                </a:tc>
              </a:tr>
              <a:tr h="356182">
                <a:tc>
                  <a:txBody>
                    <a:bodyPr/>
                    <a:lstStyle/>
                    <a:p>
                      <a:pPr marL="0" algn="l" rtl="0" eaLnBrk="1" fontAlgn="b" latinLnBrk="0" hangingPunct="1"/>
                      <a:r>
                        <a:rPr kumimoji="0" lang="ru-RU" sz="1000" b="0" i="0" u="none" strike="noStrike" kern="1200" dirty="0" smtClean="0">
                          <a:solidFill>
                            <a:srgbClr val="000000"/>
                          </a:solidFill>
                          <a:latin typeface="Times New Roman"/>
                          <a:ea typeface="+mn-ea"/>
                          <a:cs typeface="+mn-cs"/>
                        </a:rPr>
                        <a:t>Количество </a:t>
                      </a:r>
                      <a:r>
                        <a:rPr kumimoji="0" lang="ru-RU" sz="1000" b="0" i="0" u="none" strike="noStrike" kern="1200" dirty="0">
                          <a:solidFill>
                            <a:srgbClr val="000000"/>
                          </a:solidFill>
                          <a:latin typeface="Times New Roman"/>
                          <a:ea typeface="+mn-ea"/>
                          <a:cs typeface="+mn-cs"/>
                        </a:rPr>
                        <a:t>муниципальных услуг в сфере культуры города Ржева, предоставляемых муниципальными учреждениями культуры и учреждениями дополнительного образования города Ржева Тверской </a:t>
                      </a:r>
                      <a:r>
                        <a:rPr kumimoji="0" lang="ru-RU" sz="1000" b="0" i="0" u="none" strike="noStrike" kern="1200" dirty="0" smtClean="0">
                          <a:solidFill>
                            <a:srgbClr val="000000"/>
                          </a:solidFill>
                          <a:latin typeface="Times New Roman"/>
                          <a:ea typeface="+mn-ea"/>
                          <a:cs typeface="+mn-cs"/>
                        </a:rPr>
                        <a:t>области,</a:t>
                      </a:r>
                      <a:r>
                        <a:rPr kumimoji="0" lang="ru-RU" sz="1000" b="0" i="0" u="none" strike="noStrike" kern="1200" baseline="0" dirty="0" smtClean="0">
                          <a:solidFill>
                            <a:srgbClr val="000000"/>
                          </a:solidFill>
                          <a:latin typeface="Times New Roman"/>
                          <a:ea typeface="+mn-ea"/>
                          <a:cs typeface="+mn-cs"/>
                        </a:rPr>
                        <a:t> %</a:t>
                      </a:r>
                      <a:endParaRPr kumimoji="0" lang="ru-RU" sz="1000" b="0" i="0" u="none" strike="noStrike" kern="1200" dirty="0">
                        <a:solidFill>
                          <a:srgbClr val="000000"/>
                        </a:solidFill>
                        <a:latin typeface="Times New Roman"/>
                        <a:ea typeface="+mn-ea"/>
                        <a:cs typeface="+mn-cs"/>
                      </a:endParaRPr>
                    </a:p>
                  </a:txBody>
                  <a:tcPr marL="9525" marR="9525" marT="9525" marB="0" anchor="ctr">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81,0</a:t>
                      </a:r>
                    </a:p>
                  </a:txBody>
                  <a:tcPr marL="9525" marR="9525" marT="9525" marB="0" anchor="ctr">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83,0</a:t>
                      </a:r>
                    </a:p>
                  </a:txBody>
                  <a:tcPr marL="9525" marR="9525" marT="9525" marB="0" anchor="ctr">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84,0</a:t>
                      </a:r>
                    </a:p>
                  </a:txBody>
                  <a:tcPr marL="9525" marR="9525" marT="9525" marB="0" anchor="ctr">
                    <a:blipFill>
                      <a:blip r:embed="rId8"/>
                      <a:tile tx="0" ty="0" sx="100000" sy="100000" flip="none" algn="tl"/>
                    </a:blipFill>
                  </a:tcPr>
                </a:tc>
              </a:tr>
              <a:tr h="471279">
                <a:tc>
                  <a:txBody>
                    <a:bodyPr/>
                    <a:lstStyle/>
                    <a:p>
                      <a:pPr marL="0" algn="l" rtl="0" eaLnBrk="1" fontAlgn="b" latinLnBrk="0" hangingPunct="1"/>
                      <a:r>
                        <a:rPr kumimoji="0" lang="ru-RU" sz="1000" b="0" i="0" u="none" strike="noStrike" kern="1200" dirty="0" smtClean="0">
                          <a:solidFill>
                            <a:srgbClr val="000000"/>
                          </a:solidFill>
                          <a:latin typeface="Times New Roman"/>
                          <a:ea typeface="+mn-ea"/>
                          <a:cs typeface="+mn-cs"/>
                        </a:rPr>
                        <a:t>Уровень </a:t>
                      </a:r>
                      <a:r>
                        <a:rPr kumimoji="0" lang="ru-RU" sz="1000" b="0" i="0" u="none" strike="noStrike" kern="1200" dirty="0">
                          <a:solidFill>
                            <a:srgbClr val="000000"/>
                          </a:solidFill>
                          <a:latin typeface="Times New Roman"/>
                          <a:ea typeface="+mn-ea"/>
                          <a:cs typeface="+mn-cs"/>
                        </a:rPr>
                        <a:t>удовлетворенности населения качеством услуг, предоставляемых учреждениями культуры и учреждениями дополнительного образования в сфере культуры в городе Ржеве Тверской </a:t>
                      </a:r>
                      <a:r>
                        <a:rPr kumimoji="0" lang="ru-RU" sz="1000" b="0" i="0" u="none" strike="noStrike" kern="1200" dirty="0" smtClean="0">
                          <a:solidFill>
                            <a:srgbClr val="000000"/>
                          </a:solidFill>
                          <a:latin typeface="Times New Roman"/>
                          <a:ea typeface="+mn-ea"/>
                          <a:cs typeface="+mn-cs"/>
                        </a:rPr>
                        <a:t>области,</a:t>
                      </a:r>
                      <a:r>
                        <a:rPr kumimoji="0" lang="ru-RU" sz="1000" b="0" i="0" u="none" strike="noStrike" kern="1200" baseline="0" dirty="0" smtClean="0">
                          <a:solidFill>
                            <a:srgbClr val="000000"/>
                          </a:solidFill>
                          <a:latin typeface="Times New Roman"/>
                          <a:ea typeface="+mn-ea"/>
                          <a:cs typeface="+mn-cs"/>
                        </a:rPr>
                        <a:t> %</a:t>
                      </a:r>
                      <a:r>
                        <a:rPr kumimoji="0" lang="ru-RU" sz="1000" b="0" i="0" u="none" strike="noStrike" kern="1200" dirty="0">
                          <a:solidFill>
                            <a:srgbClr val="000000"/>
                          </a:solidFill>
                          <a:latin typeface="Times New Roman"/>
                          <a:ea typeface="+mn-ea"/>
                          <a:cs typeface="+mn-cs"/>
                        </a:rPr>
                        <a:t/>
                      </a:r>
                      <a:br>
                        <a:rPr kumimoji="0" lang="ru-RU" sz="1000" b="0" i="0" u="none" strike="noStrike" kern="1200" dirty="0">
                          <a:solidFill>
                            <a:srgbClr val="000000"/>
                          </a:solidFill>
                          <a:latin typeface="Times New Roman"/>
                          <a:ea typeface="+mn-ea"/>
                          <a:cs typeface="+mn-cs"/>
                        </a:rPr>
                      </a:br>
                      <a:endParaRPr kumimoji="0" lang="ru-RU" sz="1000" b="0" i="0" u="none" strike="noStrike" kern="1200" dirty="0">
                        <a:solidFill>
                          <a:srgbClr val="000000"/>
                        </a:solidFill>
                        <a:latin typeface="Times New Roman"/>
                        <a:ea typeface="+mn-ea"/>
                        <a:cs typeface="+mn-cs"/>
                      </a:endParaRPr>
                    </a:p>
                  </a:txBody>
                  <a:tcPr marL="9525" marR="9525" marT="9525" marB="0" anchor="ctr">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85,5</a:t>
                      </a:r>
                    </a:p>
                  </a:txBody>
                  <a:tcPr marL="9525" marR="9525" marT="9525" marB="0" anchor="ctr">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86,0</a:t>
                      </a:r>
                    </a:p>
                  </a:txBody>
                  <a:tcPr marL="9525" marR="9525" marT="9525" marB="0" anchor="ctr">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89,0</a:t>
                      </a:r>
                    </a:p>
                  </a:txBody>
                  <a:tcPr marL="9525" marR="9525" marT="9525" marB="0" anchor="ctr">
                    <a:blipFill>
                      <a:blip r:embed="rId8"/>
                      <a:tile tx="0" ty="0" sx="100000" sy="100000" flip="none" algn="tl"/>
                    </a:blipFill>
                  </a:tcPr>
                </a:tc>
              </a:tr>
            </a:tbl>
          </a:graphicData>
        </a:graphic>
      </p:graphicFrame>
      <p:sp>
        <p:nvSpPr>
          <p:cNvPr id="20" name="TextBox 19"/>
          <p:cNvSpPr txBox="1"/>
          <p:nvPr/>
        </p:nvSpPr>
        <p:spPr>
          <a:xfrm>
            <a:off x="1500166" y="1643050"/>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Целевые показатели</a:t>
            </a:r>
            <a:endParaRPr lang="ru-RU" sz="1200" dirty="0"/>
          </a:p>
        </p:txBody>
      </p:sp>
    </p:spTree>
  </p:cSld>
  <p:clrMapOvr>
    <a:masterClrMapping/>
  </p:clrMapOvr>
  <p:transition>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0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142852"/>
            <a:ext cx="8001024" cy="500066"/>
          </a:xfrm>
        </p:spPr>
        <p:txBody>
          <a:bodyPr/>
          <a:lstStyle/>
          <a:p>
            <a:pPr algn="ctr"/>
            <a:r>
              <a:rPr lang="ru-RU" sz="1600" dirty="0" smtClean="0">
                <a:solidFill>
                  <a:schemeClr val="tx1"/>
                </a:solidFill>
              </a:rPr>
              <a:t>Муниципальная программа «Развитие культуры города Ржева Тверской области» на 2018-2023 годы</a:t>
            </a:r>
            <a:r>
              <a:rPr lang="ru-RU" sz="1600" dirty="0" smtClean="0">
                <a:solidFill>
                  <a:schemeClr val="bg1"/>
                </a:solidFill>
              </a:rPr>
              <a:t/>
            </a:r>
            <a:br>
              <a:rPr lang="ru-RU" sz="1600" dirty="0" smtClean="0">
                <a:solidFill>
                  <a:schemeClr val="bg1"/>
                </a:solidFill>
              </a:rPr>
            </a:br>
            <a:r>
              <a:rPr lang="ru-RU" sz="1600" b="0" dirty="0" smtClean="0">
                <a:solidFill>
                  <a:schemeClr val="bg1"/>
                </a:solidFill>
              </a:rPr>
              <a:t/>
            </a:r>
            <a:br>
              <a:rPr lang="ru-RU" sz="1600" b="0" dirty="0" smtClean="0">
                <a:solidFill>
                  <a:schemeClr val="bg1"/>
                </a:solidFill>
              </a:rPr>
            </a:br>
            <a:r>
              <a:rPr lang="ru-RU" sz="1600" dirty="0" smtClean="0">
                <a:solidFill>
                  <a:srgbClr val="F9F9F9"/>
                </a:solidFill>
              </a:rPr>
              <a:t/>
            </a:r>
            <a:br>
              <a:rPr lang="ru-RU" sz="1600" dirty="0" smtClean="0">
                <a:solidFill>
                  <a:srgbClr val="F9F9F9"/>
                </a:solidFill>
              </a:rPr>
            </a:br>
            <a:endParaRPr lang="ru-RU" sz="1600" dirty="0">
              <a:solidFill>
                <a:schemeClr val="tx1"/>
              </a:solidFill>
            </a:endParaRPr>
          </a:p>
        </p:txBody>
      </p:sp>
      <p:pic>
        <p:nvPicPr>
          <p:cNvPr id="9" name="Picture 10" descr="rzhev-gerb-sovr"/>
          <p:cNvPicPr>
            <a:picLocks noChangeAspect="1" noChangeArrowheads="1"/>
          </p:cNvPicPr>
          <p:nvPr/>
        </p:nvPicPr>
        <p:blipFill>
          <a:blip r:embed="rId2">
            <a:lum bright="6000"/>
          </a:blip>
          <a:srcRect/>
          <a:stretch>
            <a:fillRect/>
          </a:stretch>
        </p:blipFill>
        <p:spPr bwMode="auto">
          <a:xfrm>
            <a:off x="142845" y="142852"/>
            <a:ext cx="714379" cy="785818"/>
          </a:xfrm>
          <a:prstGeom prst="rect">
            <a:avLst/>
          </a:prstGeom>
          <a:noFill/>
          <a:ln w="9525">
            <a:noFill/>
            <a:miter lim="800000"/>
            <a:headEnd/>
            <a:tailEnd/>
          </a:ln>
        </p:spPr>
      </p:pic>
      <p:sp>
        <p:nvSpPr>
          <p:cNvPr id="8" name="TextBox 8"/>
          <p:cNvSpPr txBox="1">
            <a:spLocks noChangeArrowheads="1"/>
          </p:cNvSpPr>
          <p:nvPr/>
        </p:nvSpPr>
        <p:spPr bwMode="auto">
          <a:xfrm>
            <a:off x="142844" y="785794"/>
            <a:ext cx="8856663" cy="584775"/>
          </a:xfrm>
          <a:prstGeom prst="rect">
            <a:avLst/>
          </a:prstGeom>
          <a:noFill/>
          <a:ln w="9525">
            <a:noFill/>
            <a:miter lim="800000"/>
            <a:headEnd/>
            <a:tailEnd/>
          </a:ln>
        </p:spPr>
        <p:txBody>
          <a:bodyPr wrap="square">
            <a:spAutoFit/>
          </a:bodyPr>
          <a:lstStyle/>
          <a:p>
            <a:pPr algn="ctr"/>
            <a:r>
              <a:rPr lang="ru-RU" sz="1600" b="1" u="sng" dirty="0">
                <a:latin typeface="Times New Roman" pitchFamily="18" charset="0"/>
                <a:cs typeface="Times New Roman" pitchFamily="18" charset="0"/>
              </a:rPr>
              <a:t>В </a:t>
            </a:r>
            <a:r>
              <a:rPr lang="ru-RU" sz="1600" b="1" u="sng" dirty="0" smtClean="0">
                <a:latin typeface="Times New Roman" pitchFamily="18" charset="0"/>
                <a:cs typeface="Times New Roman" pitchFamily="18" charset="0"/>
              </a:rPr>
              <a:t>2018 </a:t>
            </a:r>
            <a:r>
              <a:rPr lang="ru-RU" sz="1600" b="1" u="sng" dirty="0">
                <a:latin typeface="Times New Roman" pitchFamily="18" charset="0"/>
                <a:cs typeface="Times New Roman" pitchFamily="18" charset="0"/>
              </a:rPr>
              <a:t>году в рамках реализации Муниципальной программы предусмотрены следующие основные направления расходования бюджетных средств:</a:t>
            </a:r>
            <a:endParaRPr lang="ru-RU" b="1" u="sng" dirty="0"/>
          </a:p>
        </p:txBody>
      </p:sp>
      <p:graphicFrame>
        <p:nvGraphicFramePr>
          <p:cNvPr id="13" name="Таблица 12"/>
          <p:cNvGraphicFramePr>
            <a:graphicFrameLocks noGrp="1"/>
          </p:cNvGraphicFramePr>
          <p:nvPr/>
        </p:nvGraphicFramePr>
        <p:xfrm>
          <a:off x="214282" y="1500174"/>
          <a:ext cx="6096000" cy="3214709"/>
        </p:xfrm>
        <a:graphic>
          <a:graphicData uri="http://schemas.openxmlformats.org/drawingml/2006/table">
            <a:tbl>
              <a:tblPr firstRow="1" bandRow="1">
                <a:tableStyleId>{5C22544A-7EE6-4342-B048-85BDC9FD1C3A}</a:tableStyleId>
              </a:tblPr>
              <a:tblGrid>
                <a:gridCol w="5214974"/>
                <a:gridCol w="881026"/>
              </a:tblGrid>
              <a:tr h="315265">
                <a:tc>
                  <a:txBody>
                    <a:bodyPr/>
                    <a:lstStyle/>
                    <a:p>
                      <a:pPr algn="ctr"/>
                      <a:r>
                        <a:rPr lang="ru-RU" sz="1200" dirty="0" smtClean="0">
                          <a:solidFill>
                            <a:schemeClr val="tx1"/>
                          </a:solidFill>
                          <a:latin typeface="Times New Roman" pitchFamily="18" charset="0"/>
                          <a:cs typeface="Times New Roman" pitchFamily="18" charset="0"/>
                        </a:rPr>
                        <a:t>Наименование</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dirty="0" smtClean="0">
                          <a:solidFill>
                            <a:schemeClr val="tx1"/>
                          </a:solidFill>
                          <a:latin typeface="Times New Roman" pitchFamily="18" charset="0"/>
                          <a:cs typeface="Times New Roman" pitchFamily="18" charset="0"/>
                        </a:rPr>
                        <a:t>Тыс. руб.</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706189">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Текущее содержание учреждений культуры за счет средств местного бюджета (</a:t>
                      </a:r>
                      <a:r>
                        <a:rPr lang="en-US" sz="1200" dirty="0" smtClean="0">
                          <a:solidFill>
                            <a:schemeClr val="tx1"/>
                          </a:solidFill>
                          <a:latin typeface="Times New Roman" pitchFamily="18" charset="0"/>
                          <a:cs typeface="Times New Roman" pitchFamily="18" charset="0"/>
                        </a:rPr>
                        <a:t>3 </a:t>
                      </a:r>
                      <a:r>
                        <a:rPr lang="ru-RU" sz="1200" dirty="0" smtClean="0">
                          <a:solidFill>
                            <a:schemeClr val="tx1"/>
                          </a:solidFill>
                          <a:latin typeface="Times New Roman" pitchFamily="18" charset="0"/>
                          <a:cs typeface="Times New Roman" pitchFamily="18" charset="0"/>
                        </a:rPr>
                        <a:t>школы искусств, </a:t>
                      </a:r>
                      <a:r>
                        <a:rPr lang="en-US" sz="1200" dirty="0" smtClean="0">
                          <a:solidFill>
                            <a:schemeClr val="tx1"/>
                          </a:solidFill>
                          <a:latin typeface="Times New Roman" pitchFamily="18" charset="0"/>
                          <a:cs typeface="Times New Roman" pitchFamily="18" charset="0"/>
                        </a:rPr>
                        <a:t>4 </a:t>
                      </a:r>
                      <a:r>
                        <a:rPr lang="ru-RU" sz="1200" dirty="0" smtClean="0">
                          <a:solidFill>
                            <a:schemeClr val="tx1"/>
                          </a:solidFill>
                          <a:latin typeface="Times New Roman" pitchFamily="18" charset="0"/>
                          <a:cs typeface="Times New Roman" pitchFamily="18" charset="0"/>
                        </a:rPr>
                        <a:t>клуба, выставочный зал, библиотеки, центр обслуживания учреждений культуры ) </a:t>
                      </a:r>
                      <a:endParaRPr lang="ru-R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76 837,2</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504420">
                <a:tc>
                  <a:txBody>
                    <a:bodyPr/>
                    <a:lstStyle/>
                    <a:p>
                      <a:pPr>
                        <a:defRPr/>
                      </a:pPr>
                      <a:r>
                        <a:rPr lang="ru-RU" sz="1200" dirty="0" smtClean="0">
                          <a:solidFill>
                            <a:schemeClr val="tx1"/>
                          </a:solidFill>
                          <a:latin typeface="Times New Roman" pitchFamily="18" charset="0"/>
                          <a:cs typeface="Times New Roman" pitchFamily="18" charset="0"/>
                        </a:rPr>
                        <a:t>Приобретение музыкальных инструментов в учреждениях дополнительного образования </a:t>
                      </a:r>
                      <a:endParaRPr lang="ru-RU" sz="12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500,0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70911">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Комплектование библиотечных фондов МУК «Ржевская ЦБС» </a:t>
                      </a:r>
                      <a:endParaRPr lang="ru-R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marL="0" marR="0" indent="0" algn="ctr" defTabSz="90804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300,0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309084">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Проведение ремонта в учреждениях культуры </a:t>
                      </a:r>
                      <a:endParaRPr lang="ru-R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800,0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4420">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Комплексная безопасность в учреждениях дополнительного образования, культуры </a:t>
                      </a:r>
                      <a:endParaRPr lang="ru-R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502,0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504420">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Организация и проведение массовых, культурно-просветительских и театрально-зрелищных мероприятий города Ржева Тверской области </a:t>
                      </a:r>
                      <a:endParaRPr lang="ru-R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1</a:t>
                      </a:r>
                      <a:r>
                        <a:rPr lang="ru-RU" sz="1200" b="1" baseline="0" dirty="0" smtClean="0">
                          <a:latin typeface="Times New Roman" pitchFamily="18" charset="0"/>
                          <a:cs typeface="Times New Roman" pitchFamily="18" charset="0"/>
                        </a:rPr>
                        <a:t> 500,0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bl>
          </a:graphicData>
        </a:graphic>
      </p:graphicFrame>
      <p:pic>
        <p:nvPicPr>
          <p:cNvPr id="14" name="Picture 2" descr="http://dk-rzhev.muzkult.ru/img/upload/2444/image_image_735757.JPG"/>
          <p:cNvPicPr>
            <a:picLocks noChangeAspect="1" noChangeArrowheads="1"/>
          </p:cNvPicPr>
          <p:nvPr/>
        </p:nvPicPr>
        <p:blipFill>
          <a:blip r:embed="rId5" cstate="print"/>
          <a:srcRect/>
          <a:stretch>
            <a:fillRect/>
          </a:stretch>
        </p:blipFill>
        <p:spPr bwMode="auto">
          <a:xfrm>
            <a:off x="6500826" y="1428736"/>
            <a:ext cx="2500330" cy="1785950"/>
          </a:xfrm>
          <a:prstGeom prst="rect">
            <a:avLst/>
          </a:prstGeom>
          <a:noFill/>
        </p:spPr>
      </p:pic>
      <p:pic>
        <p:nvPicPr>
          <p:cNvPr id="15" name="Picture 9" descr="C:\Users\o.zvereva\Pictures\image_image_530807.jpg"/>
          <p:cNvPicPr>
            <a:picLocks noChangeAspect="1" noChangeArrowheads="1"/>
          </p:cNvPicPr>
          <p:nvPr/>
        </p:nvPicPr>
        <p:blipFill>
          <a:blip r:embed="rId6" cstate="print"/>
          <a:srcRect/>
          <a:stretch>
            <a:fillRect/>
          </a:stretch>
        </p:blipFill>
        <p:spPr bwMode="auto">
          <a:xfrm>
            <a:off x="6500826" y="3357562"/>
            <a:ext cx="2500330" cy="1785950"/>
          </a:xfrm>
          <a:prstGeom prst="rect">
            <a:avLst/>
          </a:prstGeom>
          <a:noFill/>
        </p:spPr>
      </p:pic>
      <p:pic>
        <p:nvPicPr>
          <p:cNvPr id="16" name="Picture 11" descr="C:\Users\o.zvereva\Desktop\fotosmall.php.jpg"/>
          <p:cNvPicPr>
            <a:picLocks noChangeAspect="1" noChangeArrowheads="1"/>
          </p:cNvPicPr>
          <p:nvPr/>
        </p:nvPicPr>
        <p:blipFill>
          <a:blip r:embed="rId7"/>
          <a:srcRect/>
          <a:stretch>
            <a:fillRect/>
          </a:stretch>
        </p:blipFill>
        <p:spPr bwMode="auto">
          <a:xfrm>
            <a:off x="142844" y="5000636"/>
            <a:ext cx="3143272" cy="1643064"/>
          </a:xfrm>
          <a:prstGeom prst="rect">
            <a:avLst/>
          </a:prstGeom>
          <a:noFill/>
          <a:ln w="9525">
            <a:noFill/>
            <a:miter lim="800000"/>
            <a:headEnd/>
            <a:tailEnd/>
          </a:ln>
        </p:spPr>
      </p:pic>
      <p:pic>
        <p:nvPicPr>
          <p:cNvPr id="17" name="Picture 10" descr="C:\Users\o.zvereva\Pictures\hFRjiObYSZY.jpg"/>
          <p:cNvPicPr>
            <a:picLocks noChangeAspect="1" noChangeArrowheads="1"/>
          </p:cNvPicPr>
          <p:nvPr/>
        </p:nvPicPr>
        <p:blipFill>
          <a:blip r:embed="rId8" cstate="print"/>
          <a:srcRect/>
          <a:stretch>
            <a:fillRect/>
          </a:stretch>
        </p:blipFill>
        <p:spPr bwMode="auto">
          <a:xfrm>
            <a:off x="3500430" y="5000636"/>
            <a:ext cx="2857520" cy="1689487"/>
          </a:xfrm>
          <a:prstGeom prst="rect">
            <a:avLst/>
          </a:prstGeom>
          <a:noFill/>
        </p:spPr>
      </p:pic>
      <p:pic>
        <p:nvPicPr>
          <p:cNvPr id="18" name="Picture 12" descr="C:\Users\o.zvereva\Desktop\7117799.jpg"/>
          <p:cNvPicPr>
            <a:picLocks noChangeAspect="1" noChangeArrowheads="1"/>
          </p:cNvPicPr>
          <p:nvPr/>
        </p:nvPicPr>
        <p:blipFill>
          <a:blip r:embed="rId9"/>
          <a:srcRect/>
          <a:stretch>
            <a:fillRect/>
          </a:stretch>
        </p:blipFill>
        <p:spPr bwMode="auto">
          <a:xfrm>
            <a:off x="6500826" y="5214950"/>
            <a:ext cx="2500330" cy="142876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2"/>
          <a:srcRect/>
          <a:stretch>
            <a:fillRect/>
          </a:stretch>
        </p:blipFill>
        <p:spPr>
          <a:xfrm>
            <a:off x="0" y="0"/>
            <a:ext cx="9144000" cy="928670"/>
          </a:xfrm>
        </p:spPr>
      </p:pic>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3"/>
          <a:srcRect/>
          <a:stretch>
            <a:fillRect/>
          </a:stretch>
        </p:blipFill>
        <p:spPr bwMode="auto">
          <a:xfrm>
            <a:off x="357158" y="0"/>
            <a:ext cx="1071570" cy="928670"/>
          </a:xfrm>
          <a:prstGeom prst="rect">
            <a:avLst/>
          </a:prstGeom>
          <a:noFill/>
          <a:ln w="9525">
            <a:noFill/>
            <a:miter lim="800000"/>
            <a:headEnd/>
            <a:tailEnd/>
          </a:ln>
        </p:spPr>
      </p:pic>
      <p:sp>
        <p:nvSpPr>
          <p:cNvPr id="11" name="Нашивка 10"/>
          <p:cNvSpPr/>
          <p:nvPr/>
        </p:nvSpPr>
        <p:spPr>
          <a:xfrm>
            <a:off x="142844" y="1142984"/>
            <a:ext cx="2357454" cy="500066"/>
          </a:xfrm>
          <a:prstGeom prst="chevron">
            <a:avLst/>
          </a:prstGeom>
          <a:gradFill>
            <a:gsLst>
              <a:gs pos="0">
                <a:srgbClr val="D6B19C"/>
              </a:gs>
              <a:gs pos="30000">
                <a:srgbClr val="D49E6C"/>
              </a:gs>
              <a:gs pos="70000">
                <a:srgbClr val="A65528"/>
              </a:gs>
              <a:gs pos="100000">
                <a:srgbClr val="663012"/>
              </a:gs>
            </a:gsLst>
            <a:lin ang="5400000" scaled="0"/>
          </a:gradFill>
          <a:ln>
            <a:noFill/>
          </a:ln>
          <a:scene3d>
            <a:camera prst="orthographicFront"/>
            <a:lightRig rig="threePt" dir="t"/>
          </a:scene3d>
          <a:sp3d extrusionH="76200" contourW="12700">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программы</a:t>
            </a:r>
            <a:endParaRPr lang="ru-RU" sz="1200" b="1" dirty="0">
              <a:solidFill>
                <a:schemeClr val="tx1"/>
              </a:solidFill>
            </a:endParaRPr>
          </a:p>
        </p:txBody>
      </p:sp>
      <p:graphicFrame>
        <p:nvGraphicFramePr>
          <p:cNvPr id="13" name="Схема 12"/>
          <p:cNvGraphicFramePr/>
          <p:nvPr/>
        </p:nvGraphicFramePr>
        <p:xfrm>
          <a:off x="2214546" y="1000108"/>
          <a:ext cx="6929454" cy="714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Таблица 14"/>
          <p:cNvGraphicFramePr>
            <a:graphicFrameLocks noGrp="1"/>
          </p:cNvGraphicFramePr>
          <p:nvPr/>
        </p:nvGraphicFramePr>
        <p:xfrm>
          <a:off x="357158" y="4500570"/>
          <a:ext cx="8501122" cy="2116989"/>
        </p:xfrm>
        <a:graphic>
          <a:graphicData uri="http://schemas.openxmlformats.org/drawingml/2006/table">
            <a:tbl>
              <a:tblPr firstRow="1" bandRow="1">
                <a:tableStyleId>{5C22544A-7EE6-4342-B048-85BDC9FD1C3A}</a:tableStyleId>
              </a:tblPr>
              <a:tblGrid>
                <a:gridCol w="5950785"/>
                <a:gridCol w="920955"/>
                <a:gridCol w="850112"/>
                <a:gridCol w="779270"/>
              </a:tblGrid>
              <a:tr h="428627">
                <a:tc>
                  <a:txBody>
                    <a:bodyPr/>
                    <a:lstStyle/>
                    <a:p>
                      <a:pPr algn="ctr"/>
                      <a:r>
                        <a:rPr lang="ru-RU" sz="800" dirty="0" smtClean="0">
                          <a:solidFill>
                            <a:schemeClr val="tx1"/>
                          </a:solidFill>
                        </a:rPr>
                        <a:t>Наименование подпрограмм</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285753">
                <a:tc>
                  <a:txBody>
                    <a:bodyPr/>
                    <a:lstStyle/>
                    <a:p>
                      <a:pPr algn="l" fontAlgn="b"/>
                      <a:r>
                        <a:rPr lang="ru-RU" sz="1000" b="1" i="0" u="none" strike="noStrike" dirty="0">
                          <a:solidFill>
                            <a:srgbClr val="000000"/>
                          </a:solidFill>
                          <a:latin typeface="Times New Roman" pitchFamily="18" charset="0"/>
                          <a:cs typeface="Times New Roman" pitchFamily="18" charset="0"/>
                        </a:rPr>
                        <a:t>Муниципальная программа </a:t>
                      </a:r>
                      <a:r>
                        <a:rPr lang="ru-RU" sz="1000" b="1" i="0" u="none" strike="noStrike" dirty="0" smtClean="0">
                          <a:solidFill>
                            <a:srgbClr val="000000"/>
                          </a:solidFill>
                          <a:latin typeface="Times New Roman" pitchFamily="18" charset="0"/>
                          <a:cs typeface="Times New Roman" pitchFamily="18" charset="0"/>
                        </a:rPr>
                        <a:t>всего</a:t>
                      </a:r>
                      <a:endParaRPr lang="ru-RU" sz="10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dirty="0">
                          <a:solidFill>
                            <a:srgbClr val="000000"/>
                          </a:solidFill>
                          <a:latin typeface="Times New Roman"/>
                        </a:rPr>
                        <a:t>36 453,9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dirty="0">
                          <a:solidFill>
                            <a:srgbClr val="000000"/>
                          </a:solidFill>
                          <a:latin typeface="Times New Roman"/>
                        </a:rPr>
                        <a:t>32 728,3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dirty="0">
                          <a:solidFill>
                            <a:srgbClr val="000000"/>
                          </a:solidFill>
                          <a:latin typeface="Times New Roman"/>
                        </a:rPr>
                        <a:t>32 728,3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500066">
                <a:tc>
                  <a:txBody>
                    <a:bodyPr/>
                    <a:lstStyle/>
                    <a:p>
                      <a:pPr algn="l" fontAlgn="b"/>
                      <a:r>
                        <a:rPr lang="ru-RU" sz="1100" b="0" i="0" u="none" strike="noStrike" dirty="0">
                          <a:solidFill>
                            <a:srgbClr val="000000"/>
                          </a:solidFill>
                          <a:latin typeface="Times New Roman"/>
                        </a:rPr>
                        <a:t>Подпрограмма "Развитие физкультурно-спортивных учреждений, подведомственных Комитету по физической культуре и спорту администрации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33 726,8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30 015,2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30 015,2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84556">
                <a:tc>
                  <a:txBody>
                    <a:bodyPr/>
                    <a:lstStyle/>
                    <a:p>
                      <a:pPr algn="l" fontAlgn="b"/>
                      <a:r>
                        <a:rPr lang="ru-RU" sz="1100" b="0" i="0" u="none" strike="noStrike" dirty="0">
                          <a:solidFill>
                            <a:srgbClr val="000000"/>
                          </a:solidFill>
                          <a:latin typeface="Times New Roman"/>
                        </a:rPr>
                        <a:t>Подпрограмма 2 "Подготовка спортивного резерва, развитие спорта высших достижений"</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1 000,0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1 000,0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1 000,0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79852">
                <a:tc>
                  <a:txBody>
                    <a:bodyPr/>
                    <a:lstStyle/>
                    <a:p>
                      <a:pPr algn="l" fontAlgn="b"/>
                      <a:r>
                        <a:rPr lang="ru-RU" sz="1100" b="0" i="0" u="none" strike="noStrike" dirty="0">
                          <a:solidFill>
                            <a:srgbClr val="000000"/>
                          </a:solidFill>
                          <a:latin typeface="Times New Roman"/>
                        </a:rPr>
                        <a:t>Подпрограмма 3 "Обеспечение условий для развития на территории города Ржева физической культуры и массового спорта"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930,0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930,0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930,0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38135">
                <a:tc>
                  <a:txBody>
                    <a:bodyPr/>
                    <a:lstStyle/>
                    <a:p>
                      <a:pPr algn="l" fontAlgn="b"/>
                      <a:r>
                        <a:rPr lang="ru-RU" sz="1100" b="0" i="0" u="none" strike="noStrike" dirty="0">
                          <a:solidFill>
                            <a:srgbClr val="000000"/>
                          </a:solidFill>
                          <a:latin typeface="Times New Roman"/>
                        </a:rPr>
                        <a:t>Обеспечивающая подпрограмма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797,1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783,1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783,1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bl>
          </a:graphicData>
        </a:graphic>
      </p:graphicFrame>
      <p:sp>
        <p:nvSpPr>
          <p:cNvPr id="17" name="TextBox 16"/>
          <p:cNvSpPr txBox="1"/>
          <p:nvPr/>
        </p:nvSpPr>
        <p:spPr>
          <a:xfrm>
            <a:off x="1571604" y="4214818"/>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graphicFrame>
        <p:nvGraphicFramePr>
          <p:cNvPr id="18" name="Таблица 17"/>
          <p:cNvGraphicFramePr>
            <a:graphicFrameLocks noGrp="1"/>
          </p:cNvGraphicFramePr>
          <p:nvPr/>
        </p:nvGraphicFramePr>
        <p:xfrm>
          <a:off x="357157" y="2000240"/>
          <a:ext cx="8501123" cy="2139302"/>
        </p:xfrm>
        <a:graphic>
          <a:graphicData uri="http://schemas.openxmlformats.org/drawingml/2006/table">
            <a:tbl>
              <a:tblPr firstRow="1" bandRow="1">
                <a:tableStyleId>{5C22544A-7EE6-4342-B048-85BDC9FD1C3A}</a:tableStyleId>
              </a:tblPr>
              <a:tblGrid>
                <a:gridCol w="6704236"/>
                <a:gridCol w="625005"/>
                <a:gridCol w="546879"/>
                <a:gridCol w="625003"/>
              </a:tblGrid>
              <a:tr h="339533">
                <a:tc>
                  <a:txBody>
                    <a:bodyPr/>
                    <a:lstStyle/>
                    <a:p>
                      <a:pPr algn="ctr"/>
                      <a:r>
                        <a:rPr lang="ru-RU" sz="800" dirty="0" smtClean="0">
                          <a:solidFill>
                            <a:schemeClr val="tx1"/>
                          </a:solidFill>
                        </a:rPr>
                        <a:t>Наименование показателя</a:t>
                      </a:r>
                      <a:endParaRPr lang="ru-RU" sz="800" dirty="0">
                        <a:solidFill>
                          <a:schemeClr val="tx1"/>
                        </a:solidFill>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a:t>
                      </a:r>
                      <a:endParaRPr lang="ru-RU" sz="800" dirty="0">
                        <a:solidFill>
                          <a:schemeClr val="tx1"/>
                        </a:solidFill>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a:t>
                      </a:r>
                      <a:endParaRPr lang="ru-RU" sz="800" dirty="0">
                        <a:solidFill>
                          <a:schemeClr val="tx1"/>
                        </a:solidFill>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a:t>
                      </a:r>
                      <a:endParaRPr lang="ru-RU" sz="800" dirty="0">
                        <a:solidFill>
                          <a:schemeClr val="tx1"/>
                        </a:solidFill>
                      </a:endParaRPr>
                    </a:p>
                  </a:txBody>
                  <a:tcPr anchor="ctr">
                    <a:gradFill>
                      <a:gsLst>
                        <a:gs pos="0">
                          <a:srgbClr val="D6B19C"/>
                        </a:gs>
                        <a:gs pos="30000">
                          <a:srgbClr val="D49E6C"/>
                        </a:gs>
                        <a:gs pos="70000">
                          <a:srgbClr val="A65528"/>
                        </a:gs>
                        <a:gs pos="100000">
                          <a:srgbClr val="663012"/>
                        </a:gs>
                      </a:gsLst>
                      <a:lin ang="5400000" scaled="0"/>
                    </a:gradFill>
                  </a:tcPr>
                </a:tc>
              </a:tr>
              <a:tr h="353351">
                <a:tc>
                  <a:txBody>
                    <a:bodyPr/>
                    <a:lstStyle/>
                    <a:p>
                      <a:pPr algn="l" fontAlgn="ctr"/>
                      <a:r>
                        <a:rPr kumimoji="0" lang="ru-RU" sz="1100" b="0" i="0" u="none" strike="noStrike" kern="1200" dirty="0" smtClean="0">
                          <a:solidFill>
                            <a:srgbClr val="000000"/>
                          </a:solidFill>
                          <a:latin typeface="Times New Roman"/>
                          <a:ea typeface="+mn-ea"/>
                          <a:cs typeface="+mn-cs"/>
                        </a:rPr>
                        <a:t>Доля </a:t>
                      </a:r>
                      <a:r>
                        <a:rPr kumimoji="0" lang="ru-RU" sz="1100" b="0" i="0" u="none" strike="noStrike" kern="1200" dirty="0">
                          <a:solidFill>
                            <a:srgbClr val="000000"/>
                          </a:solidFill>
                          <a:latin typeface="Times New Roman"/>
                          <a:ea typeface="+mn-ea"/>
                          <a:cs typeface="+mn-cs"/>
                        </a:rPr>
                        <a:t>населения города Ржева, систематически занимающегося физической культурой и спортом в общей численности жителей города </a:t>
                      </a:r>
                      <a:r>
                        <a:rPr kumimoji="0" lang="ru-RU" sz="1100" b="0" i="0" u="none" strike="noStrike" kern="1200" dirty="0" smtClean="0">
                          <a:solidFill>
                            <a:srgbClr val="000000"/>
                          </a:solidFill>
                          <a:latin typeface="Times New Roman"/>
                          <a:ea typeface="+mn-ea"/>
                          <a:cs typeface="+mn-cs"/>
                        </a:rPr>
                        <a:t>Ржева, %</a:t>
                      </a:r>
                      <a:endParaRPr kumimoji="0" lang="ru-RU" sz="1100" b="0" i="0" u="none" strike="noStrike" kern="1200" dirty="0">
                        <a:solidFill>
                          <a:srgbClr val="000000"/>
                        </a:solidFill>
                        <a:latin typeface="Times New Roman"/>
                        <a:ea typeface="+mn-ea"/>
                        <a:cs typeface="+mn-cs"/>
                      </a:endParaRP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a:rPr>
                        <a:t>27,0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28,0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29,0</a:t>
                      </a:r>
                    </a:p>
                  </a:txBody>
                  <a:tcPr marL="9525" marR="9525" marT="9525" marB="0" anchor="ctr">
                    <a:blipFill>
                      <a:blip r:embed="rId8"/>
                      <a:tile tx="0" ty="0" sx="100000" sy="100000" flip="none" algn="tl"/>
                    </a:blipFill>
                  </a:tcPr>
                </a:tc>
              </a:tr>
              <a:tr h="353351">
                <a:tc>
                  <a:txBody>
                    <a:bodyPr/>
                    <a:lstStyle/>
                    <a:p>
                      <a:pPr algn="l" fontAlgn="ctr"/>
                      <a:r>
                        <a:rPr kumimoji="0" lang="ru-RU" sz="1100" b="0" i="0" u="none" strike="noStrike" kern="1200" dirty="0" smtClean="0">
                          <a:solidFill>
                            <a:srgbClr val="000000"/>
                          </a:solidFill>
                          <a:latin typeface="Times New Roman"/>
                          <a:ea typeface="+mn-ea"/>
                          <a:cs typeface="+mn-cs"/>
                        </a:rPr>
                        <a:t>Доля </a:t>
                      </a:r>
                      <a:r>
                        <a:rPr kumimoji="0" lang="ru-RU" sz="1100" b="0" i="0" u="none" strike="noStrike" kern="1200" dirty="0">
                          <a:solidFill>
                            <a:srgbClr val="000000"/>
                          </a:solidFill>
                          <a:latin typeface="Times New Roman"/>
                          <a:ea typeface="+mn-ea"/>
                          <a:cs typeface="+mn-cs"/>
                        </a:rPr>
                        <a:t>обучающихся и студентов, систематически занимающихся физической культурой и спортом, в общей численности обучающихся и </a:t>
                      </a:r>
                      <a:r>
                        <a:rPr kumimoji="0" lang="ru-RU" sz="1100" b="0" i="0" u="none" strike="noStrike" kern="1200" dirty="0" smtClean="0">
                          <a:solidFill>
                            <a:srgbClr val="000000"/>
                          </a:solidFill>
                          <a:latin typeface="Times New Roman"/>
                          <a:ea typeface="+mn-ea"/>
                          <a:cs typeface="+mn-cs"/>
                        </a:rPr>
                        <a:t>студентов, %</a:t>
                      </a:r>
                      <a:endParaRPr kumimoji="0" lang="ru-RU" sz="1100" b="0" i="0" u="none" strike="noStrike" kern="1200" dirty="0">
                        <a:solidFill>
                          <a:srgbClr val="000000"/>
                        </a:solidFill>
                        <a:latin typeface="Times New Roman"/>
                        <a:ea typeface="+mn-ea"/>
                        <a:cs typeface="+mn-cs"/>
                      </a:endParaRP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32,0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35,0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38,0</a:t>
                      </a:r>
                    </a:p>
                  </a:txBody>
                  <a:tcPr marL="9525" marR="9525" marT="9525" marB="0" anchor="ctr">
                    <a:blipFill>
                      <a:blip r:embed="rId8"/>
                      <a:tile tx="0" ty="0" sx="100000" sy="100000" flip="none" algn="tl"/>
                    </a:blipFill>
                  </a:tcPr>
                </a:tc>
              </a:tr>
              <a:tr h="353351">
                <a:tc>
                  <a:txBody>
                    <a:bodyPr/>
                    <a:lstStyle/>
                    <a:p>
                      <a:pPr algn="l" fontAlgn="ctr"/>
                      <a:r>
                        <a:rPr kumimoji="0" lang="ru-RU" sz="1100" b="0" i="0" u="none" strike="noStrike" kern="1200" dirty="0" smtClean="0">
                          <a:solidFill>
                            <a:srgbClr val="000000"/>
                          </a:solidFill>
                          <a:latin typeface="Times New Roman"/>
                          <a:ea typeface="+mn-ea"/>
                          <a:cs typeface="+mn-cs"/>
                        </a:rPr>
                        <a:t>Численность </a:t>
                      </a:r>
                      <a:r>
                        <a:rPr kumimoji="0" lang="ru-RU" sz="1100" b="0" i="0" u="none" strike="noStrike" kern="1200" dirty="0">
                          <a:solidFill>
                            <a:srgbClr val="000000"/>
                          </a:solidFill>
                          <a:latin typeface="Times New Roman"/>
                          <a:ea typeface="+mn-ea"/>
                          <a:cs typeface="+mn-cs"/>
                        </a:rPr>
                        <a:t>спортсменов города Ржева, включенных в составы спортивных сборных команд Тверской области и Российской </a:t>
                      </a:r>
                      <a:r>
                        <a:rPr kumimoji="0" lang="ru-RU" sz="1100" b="0" i="0" u="none" strike="noStrike" kern="1200" dirty="0" smtClean="0">
                          <a:solidFill>
                            <a:srgbClr val="000000"/>
                          </a:solidFill>
                          <a:latin typeface="Times New Roman"/>
                          <a:ea typeface="+mn-ea"/>
                          <a:cs typeface="+mn-cs"/>
                        </a:rPr>
                        <a:t>Федерации, %</a:t>
                      </a:r>
                      <a:endParaRPr kumimoji="0" lang="ru-RU" sz="1100" b="0" i="0" u="none" strike="noStrike" kern="1200" dirty="0">
                        <a:solidFill>
                          <a:srgbClr val="000000"/>
                        </a:solidFill>
                        <a:latin typeface="Times New Roman"/>
                        <a:ea typeface="+mn-ea"/>
                        <a:cs typeface="+mn-cs"/>
                      </a:endParaRP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218</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228</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238</a:t>
                      </a:r>
                    </a:p>
                  </a:txBody>
                  <a:tcPr marL="9525" marR="9525" marT="9525" marB="0" anchor="ctr">
                    <a:blipFill>
                      <a:blip r:embed="rId8"/>
                      <a:tile tx="0" ty="0" sx="100000" sy="100000" flip="none" algn="tl"/>
                    </a:blipFill>
                  </a:tcPr>
                </a:tc>
              </a:tr>
              <a:tr h="369858">
                <a:tc>
                  <a:txBody>
                    <a:bodyPr/>
                    <a:lstStyle/>
                    <a:p>
                      <a:pPr algn="l" fontAlgn="ctr"/>
                      <a:r>
                        <a:rPr kumimoji="0" lang="ru-RU" sz="1100" b="0" i="0" u="none" strike="noStrike" kern="1200" dirty="0" smtClean="0">
                          <a:solidFill>
                            <a:srgbClr val="000000"/>
                          </a:solidFill>
                          <a:latin typeface="Times New Roman"/>
                          <a:ea typeface="+mn-ea"/>
                          <a:cs typeface="+mn-cs"/>
                        </a:rPr>
                        <a:t>Доля </a:t>
                      </a:r>
                      <a:r>
                        <a:rPr kumimoji="0" lang="ru-RU" sz="1100" b="0" i="0" u="none" strike="noStrike" kern="1200" dirty="0">
                          <a:solidFill>
                            <a:srgbClr val="000000"/>
                          </a:solidFill>
                          <a:latin typeface="Times New Roman"/>
                          <a:ea typeface="+mn-ea"/>
                          <a:cs typeface="+mn-cs"/>
                        </a:rPr>
                        <a:t>лиц с ограниченными возможностями здоровья и инвалидов, систематически занимающихся физической культурой и спортом, в общей численности данной категории </a:t>
                      </a:r>
                      <a:r>
                        <a:rPr kumimoji="0" lang="ru-RU" sz="1100" b="0" i="0" u="none" strike="noStrike" kern="1200" dirty="0" smtClean="0">
                          <a:solidFill>
                            <a:srgbClr val="000000"/>
                          </a:solidFill>
                          <a:latin typeface="Times New Roman"/>
                          <a:ea typeface="+mn-ea"/>
                          <a:cs typeface="+mn-cs"/>
                        </a:rPr>
                        <a:t>населения, %</a:t>
                      </a:r>
                      <a:endParaRPr kumimoji="0" lang="ru-RU" sz="1100" b="0" i="0" u="none" strike="noStrike" kern="1200" dirty="0">
                        <a:solidFill>
                          <a:srgbClr val="000000"/>
                        </a:solidFill>
                        <a:latin typeface="Times New Roman"/>
                        <a:ea typeface="+mn-ea"/>
                        <a:cs typeface="+mn-cs"/>
                      </a:endParaRP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20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25</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30</a:t>
                      </a:r>
                    </a:p>
                  </a:txBody>
                  <a:tcPr marL="9525" marR="9525" marT="9525" marB="0" anchor="ctr">
                    <a:blipFill>
                      <a:blip r:embed="rId8"/>
                      <a:tile tx="0" ty="0" sx="100000" sy="100000" flip="none" algn="tl"/>
                    </a:blipFill>
                  </a:tcPr>
                </a:tc>
              </a:tr>
              <a:tr h="369858">
                <a:tc>
                  <a:txBody>
                    <a:bodyPr/>
                    <a:lstStyle/>
                    <a:p>
                      <a:pPr algn="l" fontAlgn="ctr"/>
                      <a:r>
                        <a:rPr kumimoji="0" lang="ru-RU" sz="1100" b="0" i="0" u="none" strike="noStrike" kern="1200" dirty="0" smtClean="0">
                          <a:solidFill>
                            <a:srgbClr val="000000"/>
                          </a:solidFill>
                          <a:latin typeface="Times New Roman"/>
                          <a:ea typeface="+mn-ea"/>
                          <a:cs typeface="+mn-cs"/>
                        </a:rPr>
                        <a:t>Доля </a:t>
                      </a:r>
                      <a:r>
                        <a:rPr kumimoji="0" lang="ru-RU" sz="1100" b="0" i="0" u="none" strike="noStrike" kern="1200" dirty="0">
                          <a:solidFill>
                            <a:srgbClr val="000000"/>
                          </a:solidFill>
                          <a:latin typeface="Times New Roman"/>
                          <a:ea typeface="+mn-ea"/>
                          <a:cs typeface="+mn-cs"/>
                        </a:rPr>
                        <a:t>граждан ,занимающихся физической культурой и спортом по месту работы, в общей численности населения, занятого в </a:t>
                      </a:r>
                      <a:r>
                        <a:rPr kumimoji="0" lang="ru-RU" sz="1100" b="0" i="0" u="none" strike="noStrike" kern="1200" dirty="0" smtClean="0">
                          <a:solidFill>
                            <a:srgbClr val="000000"/>
                          </a:solidFill>
                          <a:latin typeface="Times New Roman"/>
                          <a:ea typeface="+mn-ea"/>
                          <a:cs typeface="+mn-cs"/>
                        </a:rPr>
                        <a:t>экономике, %</a:t>
                      </a:r>
                      <a:endParaRPr kumimoji="0" lang="ru-RU" sz="1100" b="0" i="0" u="none" strike="noStrike" kern="1200" dirty="0">
                        <a:solidFill>
                          <a:srgbClr val="000000"/>
                        </a:solidFill>
                        <a:latin typeface="Times New Roman"/>
                        <a:ea typeface="+mn-ea"/>
                        <a:cs typeface="+mn-cs"/>
                      </a:endParaRP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24</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28</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a:rPr>
                        <a:t>32</a:t>
                      </a:r>
                    </a:p>
                  </a:txBody>
                  <a:tcPr marL="9525" marR="9525" marT="9525" marB="0" anchor="ctr">
                    <a:blipFill>
                      <a:blip r:embed="rId8"/>
                      <a:tile tx="0" ty="0" sx="100000" sy="100000" flip="none" algn="tl"/>
                    </a:blipFill>
                  </a:tcPr>
                </a:tc>
              </a:tr>
            </a:tbl>
          </a:graphicData>
        </a:graphic>
      </p:graphicFrame>
      <p:sp>
        <p:nvSpPr>
          <p:cNvPr id="20" name="TextBox 19"/>
          <p:cNvSpPr txBox="1"/>
          <p:nvPr/>
        </p:nvSpPr>
        <p:spPr>
          <a:xfrm>
            <a:off x="1500166" y="1714488"/>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Целевые показатели</a:t>
            </a:r>
            <a:endParaRPr lang="ru-RU" sz="1200" dirty="0"/>
          </a:p>
        </p:txBody>
      </p:sp>
      <p:sp>
        <p:nvSpPr>
          <p:cNvPr id="12" name="TextBox 11"/>
          <p:cNvSpPr txBox="1"/>
          <p:nvPr/>
        </p:nvSpPr>
        <p:spPr>
          <a:xfrm>
            <a:off x="1571604" y="0"/>
            <a:ext cx="7459093" cy="646331"/>
          </a:xfrm>
          <a:prstGeom prst="rect">
            <a:avLst/>
          </a:prstGeom>
          <a:noFill/>
        </p:spPr>
        <p:txBody>
          <a:bodyPr wrap="none" rtlCol="0">
            <a:spAutoFit/>
          </a:bodyPr>
          <a:lstStyle/>
          <a:p>
            <a:r>
              <a:rPr lang="ru-RU" b="1" dirty="0" smtClean="0">
                <a:solidFill>
                  <a:schemeClr val="bg1"/>
                </a:solidFill>
              </a:rPr>
              <a:t>Муниципальная программа «Развитие физической культуры </a:t>
            </a:r>
          </a:p>
          <a:p>
            <a:r>
              <a:rPr lang="ru-RU" b="1" dirty="0" smtClean="0">
                <a:solidFill>
                  <a:schemeClr val="bg1"/>
                </a:solidFill>
              </a:rPr>
              <a:t>и спорта города Ржева Тверской области» на 2018-2023 годы</a:t>
            </a:r>
            <a:endParaRPr lang="ru-RU" b="1" dirty="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50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142852"/>
            <a:ext cx="8001024" cy="500066"/>
          </a:xfrm>
        </p:spPr>
        <p:txBody>
          <a:bodyPr/>
          <a:lstStyle/>
          <a:p>
            <a:pPr algn="ctr"/>
            <a:r>
              <a:rPr lang="ru-RU" sz="1600" dirty="0" smtClean="0">
                <a:solidFill>
                  <a:schemeClr val="tx1"/>
                </a:solidFill>
              </a:rPr>
              <a:t>Муниципальная программа «Развитие физической культуры и спорта города Ржева Тверской области» на 2018-2023 годы</a:t>
            </a:r>
            <a:r>
              <a:rPr lang="ru-RU" sz="1600" dirty="0" smtClean="0">
                <a:solidFill>
                  <a:schemeClr val="bg1"/>
                </a:solidFill>
              </a:rPr>
              <a:t/>
            </a:r>
            <a:br>
              <a:rPr lang="ru-RU" sz="1600" dirty="0" smtClean="0">
                <a:solidFill>
                  <a:schemeClr val="bg1"/>
                </a:solidFill>
              </a:rPr>
            </a:br>
            <a:r>
              <a:rPr lang="ru-RU" sz="1600" b="0" dirty="0" smtClean="0">
                <a:solidFill>
                  <a:schemeClr val="bg1"/>
                </a:solidFill>
              </a:rPr>
              <a:t/>
            </a:r>
            <a:br>
              <a:rPr lang="ru-RU" sz="1600" b="0" dirty="0" smtClean="0">
                <a:solidFill>
                  <a:schemeClr val="bg1"/>
                </a:solidFill>
              </a:rPr>
            </a:br>
            <a:r>
              <a:rPr lang="ru-RU" sz="1600" dirty="0" smtClean="0">
                <a:solidFill>
                  <a:srgbClr val="F9F9F9"/>
                </a:solidFill>
              </a:rPr>
              <a:t/>
            </a:r>
            <a:br>
              <a:rPr lang="ru-RU" sz="1600" dirty="0" smtClean="0">
                <a:solidFill>
                  <a:srgbClr val="F9F9F9"/>
                </a:solidFill>
              </a:rPr>
            </a:br>
            <a:endParaRPr lang="ru-RU" sz="1600" dirty="0">
              <a:solidFill>
                <a:schemeClr val="tx1"/>
              </a:solidFill>
            </a:endParaRPr>
          </a:p>
        </p:txBody>
      </p:sp>
      <p:pic>
        <p:nvPicPr>
          <p:cNvPr id="9" name="Picture 10" descr="rzhev-gerb-sovr"/>
          <p:cNvPicPr>
            <a:picLocks noChangeAspect="1" noChangeArrowheads="1"/>
          </p:cNvPicPr>
          <p:nvPr/>
        </p:nvPicPr>
        <p:blipFill>
          <a:blip r:embed="rId2">
            <a:lum bright="6000"/>
          </a:blip>
          <a:srcRect/>
          <a:stretch>
            <a:fillRect/>
          </a:stretch>
        </p:blipFill>
        <p:spPr bwMode="auto">
          <a:xfrm>
            <a:off x="142845" y="142852"/>
            <a:ext cx="714379" cy="785818"/>
          </a:xfrm>
          <a:prstGeom prst="rect">
            <a:avLst/>
          </a:prstGeom>
          <a:noFill/>
          <a:ln w="9525">
            <a:noFill/>
            <a:miter lim="800000"/>
            <a:headEnd/>
            <a:tailEnd/>
          </a:ln>
        </p:spPr>
      </p:pic>
      <p:sp>
        <p:nvSpPr>
          <p:cNvPr id="8" name="TextBox 8"/>
          <p:cNvSpPr txBox="1">
            <a:spLocks noChangeArrowheads="1"/>
          </p:cNvSpPr>
          <p:nvPr/>
        </p:nvSpPr>
        <p:spPr bwMode="auto">
          <a:xfrm>
            <a:off x="142844" y="785794"/>
            <a:ext cx="8856663" cy="584775"/>
          </a:xfrm>
          <a:prstGeom prst="rect">
            <a:avLst/>
          </a:prstGeom>
          <a:noFill/>
          <a:ln w="9525">
            <a:noFill/>
            <a:miter lim="800000"/>
            <a:headEnd/>
            <a:tailEnd/>
          </a:ln>
        </p:spPr>
        <p:txBody>
          <a:bodyPr wrap="square">
            <a:spAutoFit/>
          </a:bodyPr>
          <a:lstStyle/>
          <a:p>
            <a:pPr algn="ctr"/>
            <a:r>
              <a:rPr lang="ru-RU" sz="1600" b="1" u="sng" dirty="0">
                <a:latin typeface="Times New Roman" pitchFamily="18" charset="0"/>
                <a:cs typeface="Times New Roman" pitchFamily="18" charset="0"/>
              </a:rPr>
              <a:t>В </a:t>
            </a:r>
            <a:r>
              <a:rPr lang="ru-RU" sz="1600" b="1" u="sng" dirty="0" smtClean="0">
                <a:latin typeface="Times New Roman" pitchFamily="18" charset="0"/>
                <a:cs typeface="Times New Roman" pitchFamily="18" charset="0"/>
              </a:rPr>
              <a:t>2018 </a:t>
            </a:r>
            <a:r>
              <a:rPr lang="ru-RU" sz="1600" b="1" u="sng" dirty="0">
                <a:latin typeface="Times New Roman" pitchFamily="18" charset="0"/>
                <a:cs typeface="Times New Roman" pitchFamily="18" charset="0"/>
              </a:rPr>
              <a:t>году в рамках реализации Муниципальной программы предусмотрены следующие основные направления расходования бюджетных средств:</a:t>
            </a:r>
            <a:endParaRPr lang="ru-RU" b="1" u="sng" dirty="0"/>
          </a:p>
        </p:txBody>
      </p:sp>
      <p:graphicFrame>
        <p:nvGraphicFramePr>
          <p:cNvPr id="11" name="Таблица 10"/>
          <p:cNvGraphicFramePr>
            <a:graphicFrameLocks noGrp="1"/>
          </p:cNvGraphicFramePr>
          <p:nvPr/>
        </p:nvGraphicFramePr>
        <p:xfrm>
          <a:off x="357158" y="1500174"/>
          <a:ext cx="5643602" cy="5075229"/>
        </p:xfrm>
        <a:graphic>
          <a:graphicData uri="http://schemas.openxmlformats.org/drawingml/2006/table">
            <a:tbl>
              <a:tblPr firstRow="1" bandRow="1">
                <a:tableStyleId>{5C22544A-7EE6-4342-B048-85BDC9FD1C3A}</a:tableStyleId>
              </a:tblPr>
              <a:tblGrid>
                <a:gridCol w="4798923"/>
                <a:gridCol w="844679"/>
              </a:tblGrid>
              <a:tr h="301789">
                <a:tc>
                  <a:txBody>
                    <a:bodyPr/>
                    <a:lstStyle/>
                    <a:p>
                      <a:pPr algn="ctr"/>
                      <a:r>
                        <a:rPr lang="ru-RU" sz="1200" dirty="0" smtClean="0">
                          <a:solidFill>
                            <a:schemeClr val="tx1"/>
                          </a:solidFill>
                          <a:latin typeface="Times New Roman" pitchFamily="18" charset="0"/>
                          <a:cs typeface="Times New Roman" pitchFamily="18" charset="0"/>
                        </a:rPr>
                        <a:t>Наименование</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dirty="0" smtClean="0">
                          <a:solidFill>
                            <a:schemeClr val="tx1"/>
                          </a:solidFill>
                          <a:latin typeface="Times New Roman" pitchFamily="18" charset="0"/>
                          <a:cs typeface="Times New Roman" pitchFamily="18" charset="0"/>
                        </a:rPr>
                        <a:t>Тыс. руб.</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82">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Текущее содержание учреждений дополнительного образования за счет средств местного бюджета</a:t>
                      </a:r>
                      <a:endParaRPr lang="ru-R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30 124,9</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704174">
                <a:tc>
                  <a:txBody>
                    <a:bodyPr/>
                    <a:lstStyle/>
                    <a:p>
                      <a:pPr>
                        <a:defRPr/>
                      </a:pPr>
                      <a:r>
                        <a:rPr lang="ru-RU" sz="1200" b="0" dirty="0" smtClean="0">
                          <a:solidFill>
                            <a:schemeClr val="tx1"/>
                          </a:solidFill>
                          <a:latin typeface="Times New Roman" pitchFamily="18" charset="0"/>
                          <a:cs typeface="Times New Roman" pitchFamily="18" charset="0"/>
                        </a:rPr>
                        <a:t>Расходы на приобретение и установку плоскостных спортивных сооружений и оборудования на плоскостные спортивные сооружения на территории города Ржева Тверской области за счет средств местного бюджета (</a:t>
                      </a:r>
                      <a:r>
                        <a:rPr lang="ru-RU" sz="1200" b="0" dirty="0" err="1" smtClean="0">
                          <a:solidFill>
                            <a:schemeClr val="tx1"/>
                          </a:solidFill>
                          <a:latin typeface="Times New Roman" pitchFamily="18" charset="0"/>
                          <a:cs typeface="Times New Roman" pitchFamily="18" charset="0"/>
                        </a:rPr>
                        <a:t>софинансирование</a:t>
                      </a:r>
                      <a:r>
                        <a:rPr lang="ru-RU" sz="1200" b="0" dirty="0" smtClean="0">
                          <a:solidFill>
                            <a:schemeClr val="tx1"/>
                          </a:solidFill>
                          <a:latin typeface="Times New Roman" pitchFamily="18" charset="0"/>
                          <a:cs typeface="Times New Roman" pitchFamily="18" charset="0"/>
                        </a:rPr>
                        <a:t>)</a:t>
                      </a:r>
                      <a:endParaRPr lang="ru-RU" sz="12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590,0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82">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 Расходы на укрепление материально-технической базы муниципальных спортивных школ за счет средств местного бюджета(</a:t>
                      </a:r>
                      <a:r>
                        <a:rPr lang="ru-RU" sz="1200" dirty="0" err="1" smtClean="0">
                          <a:latin typeface="Times New Roman" pitchFamily="18" charset="0"/>
                          <a:cs typeface="Times New Roman" pitchFamily="18" charset="0"/>
                        </a:rPr>
                        <a:t>софинансирование</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marL="0" marR="0" indent="0" algn="ctr" defTabSz="90804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1 500,0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704174">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 Обеспечение проведения и участие в мероприятиях в области физкультуры и спорта с целю достижения высших спортивных результатов</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1 000,0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82">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 Организация проведения и участия спортсменов города Ржева в спортивно-массовых мероприятиях и соревнованиях</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600,0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502982">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Оказание материальной помощи победителям и призерам официальных международных, всероссийских и областных соревнований</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200,0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445429">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Расходы на комплексную безопасность в учреждениях физкультурно-спортивной направленности</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133,9</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502982">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 Расходы на проведение ремонта в учреждениях физкультурно-спортивной направленности</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r>
                        <a:rPr lang="ru-RU" sz="1200" b="1" dirty="0" smtClean="0">
                          <a:latin typeface="Times New Roman" pitchFamily="18" charset="0"/>
                          <a:cs typeface="Times New Roman" pitchFamily="18" charset="0"/>
                        </a:rPr>
                        <a:t>500,0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bl>
          </a:graphicData>
        </a:graphic>
      </p:graphicFrame>
      <p:pic>
        <p:nvPicPr>
          <p:cNvPr id="12" name="Picture 2" descr="C:\Users\o.zvereva\Pictures\2016-12-01\sport_phr_21022011_03.jpg"/>
          <p:cNvPicPr>
            <a:picLocks noChangeAspect="1" noChangeArrowheads="1"/>
          </p:cNvPicPr>
          <p:nvPr/>
        </p:nvPicPr>
        <p:blipFill>
          <a:blip r:embed="rId5"/>
          <a:srcRect/>
          <a:stretch>
            <a:fillRect/>
          </a:stretch>
        </p:blipFill>
        <p:spPr bwMode="auto">
          <a:xfrm>
            <a:off x="6429388" y="1428736"/>
            <a:ext cx="2500330" cy="1571626"/>
          </a:xfrm>
          <a:prstGeom prst="rect">
            <a:avLst/>
          </a:prstGeom>
          <a:noFill/>
        </p:spPr>
      </p:pic>
      <p:pic>
        <p:nvPicPr>
          <p:cNvPr id="19" name="Picture 4" descr="C:\Users\o.zvereva\Pictures\2016-12-01\rcTupTn6e2Y.jpg"/>
          <p:cNvPicPr>
            <a:picLocks noChangeAspect="1" noChangeArrowheads="1"/>
          </p:cNvPicPr>
          <p:nvPr/>
        </p:nvPicPr>
        <p:blipFill>
          <a:blip r:embed="rId6" cstate="print"/>
          <a:srcRect/>
          <a:stretch>
            <a:fillRect/>
          </a:stretch>
        </p:blipFill>
        <p:spPr bwMode="auto">
          <a:xfrm>
            <a:off x="6429388" y="3143248"/>
            <a:ext cx="2500330" cy="1785950"/>
          </a:xfrm>
          <a:prstGeom prst="rect">
            <a:avLst/>
          </a:prstGeom>
          <a:noFill/>
        </p:spPr>
      </p:pic>
      <p:pic>
        <p:nvPicPr>
          <p:cNvPr id="20" name="Picture 5" descr="C:\Users\o.zvereva\Pictures\2016-12-01\uV3VB6dek14.jpg"/>
          <p:cNvPicPr>
            <a:picLocks noChangeAspect="1" noChangeArrowheads="1"/>
          </p:cNvPicPr>
          <p:nvPr/>
        </p:nvPicPr>
        <p:blipFill>
          <a:blip r:embed="rId7" cstate="print"/>
          <a:srcRect/>
          <a:stretch>
            <a:fillRect/>
          </a:stretch>
        </p:blipFill>
        <p:spPr bwMode="auto">
          <a:xfrm>
            <a:off x="6429388" y="5000636"/>
            <a:ext cx="2500330" cy="1728791"/>
          </a:xfrm>
          <a:prstGeom prst="rect">
            <a:avLst/>
          </a:prstGeom>
          <a:noFill/>
        </p:spPr>
      </p:pic>
    </p:spTree>
  </p:cSld>
  <p:clrMapOvr>
    <a:masterClrMapping/>
  </p:clrMapOvr>
  <p:transition>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3"/>
          <a:srcRect/>
          <a:stretch>
            <a:fillRect/>
          </a:stretch>
        </p:blipFill>
        <p:spPr>
          <a:xfrm>
            <a:off x="0" y="0"/>
            <a:ext cx="9144000" cy="928670"/>
          </a:xfrm>
        </p:spPr>
      </p:pic>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4"/>
          <a:srcRect/>
          <a:stretch>
            <a:fillRect/>
          </a:stretch>
        </p:blipFill>
        <p:spPr bwMode="auto">
          <a:xfrm>
            <a:off x="214282" y="0"/>
            <a:ext cx="1285884" cy="1071546"/>
          </a:xfrm>
          <a:prstGeom prst="rect">
            <a:avLst/>
          </a:prstGeom>
          <a:noFill/>
          <a:ln w="9525">
            <a:noFill/>
            <a:miter lim="800000"/>
            <a:headEnd/>
            <a:tailEnd/>
          </a:ln>
        </p:spPr>
      </p:pic>
      <p:sp>
        <p:nvSpPr>
          <p:cNvPr id="11" name="Нашивка 10"/>
          <p:cNvSpPr/>
          <p:nvPr/>
        </p:nvSpPr>
        <p:spPr>
          <a:xfrm>
            <a:off x="142844" y="1142984"/>
            <a:ext cx="2357454" cy="428628"/>
          </a:xfrm>
          <a:prstGeom prst="chevron">
            <a:avLst/>
          </a:prstGeom>
          <a:gradFill>
            <a:gsLst>
              <a:gs pos="0">
                <a:srgbClr val="D6B19C"/>
              </a:gs>
              <a:gs pos="30000">
                <a:srgbClr val="D49E6C"/>
              </a:gs>
              <a:gs pos="70000">
                <a:srgbClr val="A65528"/>
              </a:gs>
              <a:gs pos="100000">
                <a:srgbClr val="663012"/>
              </a:gs>
            </a:gsLst>
            <a:lin ang="5400000" scaled="0"/>
          </a:gradFill>
          <a:ln>
            <a:noFill/>
          </a:ln>
          <a:scene3d>
            <a:camera prst="orthographicFront"/>
            <a:lightRig rig="threePt" dir="t"/>
          </a:scene3d>
          <a:sp3d extrusionH="76200" contourW="12700">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программы</a:t>
            </a:r>
            <a:endParaRPr lang="ru-RU" sz="1200" b="1" dirty="0">
              <a:solidFill>
                <a:schemeClr val="tx1"/>
              </a:solidFill>
            </a:endParaRPr>
          </a:p>
        </p:txBody>
      </p:sp>
      <p:graphicFrame>
        <p:nvGraphicFramePr>
          <p:cNvPr id="13" name="Схема 12"/>
          <p:cNvGraphicFramePr/>
          <p:nvPr/>
        </p:nvGraphicFramePr>
        <p:xfrm>
          <a:off x="2214546" y="1000108"/>
          <a:ext cx="6929454" cy="571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Таблица 14"/>
          <p:cNvGraphicFramePr>
            <a:graphicFrameLocks noGrp="1"/>
          </p:cNvGraphicFramePr>
          <p:nvPr/>
        </p:nvGraphicFramePr>
        <p:xfrm>
          <a:off x="285720" y="3071810"/>
          <a:ext cx="8643998" cy="1037177"/>
        </p:xfrm>
        <a:graphic>
          <a:graphicData uri="http://schemas.openxmlformats.org/drawingml/2006/table">
            <a:tbl>
              <a:tblPr firstRow="1" bandRow="1">
                <a:tableStyleId>{5C22544A-7EE6-4342-B048-85BDC9FD1C3A}</a:tableStyleId>
              </a:tblPr>
              <a:tblGrid>
                <a:gridCol w="5914315"/>
                <a:gridCol w="1000885"/>
                <a:gridCol w="896017"/>
                <a:gridCol w="832781"/>
              </a:tblGrid>
              <a:tr h="214314">
                <a:tc>
                  <a:txBody>
                    <a:bodyPr/>
                    <a:lstStyle/>
                    <a:p>
                      <a:pPr algn="ctr"/>
                      <a:r>
                        <a:rPr lang="ru-RU" sz="800" dirty="0" smtClean="0">
                          <a:solidFill>
                            <a:schemeClr val="tx1"/>
                          </a:solidFill>
                        </a:rPr>
                        <a:t>Наименование подпрограмм</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213114">
                <a:tc>
                  <a:txBody>
                    <a:bodyPr/>
                    <a:lstStyle/>
                    <a:p>
                      <a:pPr algn="l" fontAlgn="b"/>
                      <a:r>
                        <a:rPr lang="ru-RU" sz="1000" b="1" i="0" u="none" strike="noStrike" dirty="0">
                          <a:solidFill>
                            <a:srgbClr val="000000"/>
                          </a:solidFill>
                          <a:latin typeface="Times New Roman" pitchFamily="18" charset="0"/>
                          <a:cs typeface="Times New Roman" pitchFamily="18" charset="0"/>
                        </a:rPr>
                        <a:t>Муниципальная программа </a:t>
                      </a:r>
                      <a:r>
                        <a:rPr lang="ru-RU" sz="1000" b="1" i="0" u="none" strike="noStrike" baseline="0" dirty="0" smtClean="0">
                          <a:solidFill>
                            <a:srgbClr val="000000"/>
                          </a:solidFill>
                          <a:latin typeface="Times New Roman" pitchFamily="18" charset="0"/>
                          <a:cs typeface="Times New Roman" pitchFamily="18" charset="0"/>
                        </a:rPr>
                        <a:t> всего</a:t>
                      </a:r>
                      <a:endParaRPr lang="ru-RU" sz="10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9"/>
                      <a:tile tx="0" ty="0" sx="100000" sy="100000" flip="none" algn="tl"/>
                    </a:blipFill>
                  </a:tcPr>
                </a:tc>
                <a:tc>
                  <a:txBody>
                    <a:bodyPr/>
                    <a:lstStyle/>
                    <a:p>
                      <a:pPr algn="ctr" fontAlgn="b"/>
                      <a:r>
                        <a:rPr lang="ru-RU" sz="1000" b="1" i="0" u="none" strike="noStrike">
                          <a:solidFill>
                            <a:srgbClr val="000000"/>
                          </a:solidFill>
                          <a:latin typeface="Times New Roman" pitchFamily="18" charset="0"/>
                          <a:cs typeface="Times New Roman" pitchFamily="18" charset="0"/>
                        </a:rPr>
                        <a:t>8 689,6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9"/>
                      <a:tile tx="0" ty="0" sx="100000" sy="100000" flip="none" algn="tl"/>
                    </a:blipFill>
                  </a:tcPr>
                </a:tc>
                <a:tc>
                  <a:txBody>
                    <a:bodyPr/>
                    <a:lstStyle/>
                    <a:p>
                      <a:pPr algn="ctr" fontAlgn="b"/>
                      <a:r>
                        <a:rPr lang="ru-RU" sz="1000" b="1" i="0" u="none" strike="noStrike">
                          <a:solidFill>
                            <a:srgbClr val="000000"/>
                          </a:solidFill>
                          <a:latin typeface="Times New Roman" pitchFamily="18" charset="0"/>
                          <a:cs typeface="Times New Roman" pitchFamily="18" charset="0"/>
                        </a:rPr>
                        <a:t>8 694,6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9"/>
                      <a:tile tx="0" ty="0" sx="100000" sy="100000" flip="none" algn="tl"/>
                    </a:blipFill>
                  </a:tcPr>
                </a:tc>
                <a:tc>
                  <a:txBody>
                    <a:bodyPr/>
                    <a:lstStyle/>
                    <a:p>
                      <a:pPr algn="ctr" fontAlgn="b"/>
                      <a:r>
                        <a:rPr lang="ru-RU" sz="1000" b="1" i="0" u="none" strike="noStrike">
                          <a:solidFill>
                            <a:srgbClr val="000000"/>
                          </a:solidFill>
                          <a:latin typeface="Times New Roman" pitchFamily="18" charset="0"/>
                          <a:cs typeface="Times New Roman" pitchFamily="18" charset="0"/>
                        </a:rPr>
                        <a:t>8 695,6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9"/>
                      <a:tile tx="0" ty="0" sx="100000" sy="100000" flip="none" algn="tl"/>
                    </a:blipFill>
                  </a:tcPr>
                </a:tc>
              </a:tr>
              <a:tr h="295424">
                <a:tc>
                  <a:txBody>
                    <a:bodyPr/>
                    <a:lstStyle/>
                    <a:p>
                      <a:pPr algn="l" fontAlgn="b"/>
                      <a:r>
                        <a:rPr lang="ru-RU" sz="1000" b="0" i="0" u="none" strike="noStrike" dirty="0" smtClean="0">
                          <a:solidFill>
                            <a:srgbClr val="000000"/>
                          </a:solidFill>
                          <a:latin typeface="Times New Roman" pitchFamily="18" charset="0"/>
                          <a:cs typeface="Times New Roman" pitchFamily="18" charset="0"/>
                        </a:rPr>
                        <a:t>Подпрограмма 1 </a:t>
                      </a:r>
                      <a:r>
                        <a:rPr lang="ru-RU" sz="1000" b="0" i="0" u="none" strike="noStrike" dirty="0">
                          <a:solidFill>
                            <a:srgbClr val="000000"/>
                          </a:solidFill>
                          <a:latin typeface="Times New Roman" pitchFamily="18" charset="0"/>
                          <a:cs typeface="Times New Roman" pitchFamily="18" charset="0"/>
                        </a:rPr>
                        <a:t>"Дополнительные меры по социальной поддержке отдельных категорий граждан"</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9"/>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8 022,0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9"/>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8 022,0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9"/>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8 022,0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9"/>
                      <a:tile tx="0" ty="0" sx="100000" sy="100000" flip="none" algn="tl"/>
                    </a:blipFill>
                  </a:tcPr>
                </a:tc>
              </a:tr>
              <a:tr h="295424">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2 "Дополнительные меры по социальной поддержке пожилых граждан и лиц с ограниченными возможностями"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9"/>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667,6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9"/>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672,6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9"/>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673,6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9"/>
                      <a:tile tx="0" ty="0" sx="100000" sy="100000" flip="none" algn="tl"/>
                    </a:blipFill>
                  </a:tcPr>
                </a:tc>
              </a:tr>
            </a:tbl>
          </a:graphicData>
        </a:graphic>
      </p:graphicFrame>
      <p:sp>
        <p:nvSpPr>
          <p:cNvPr id="17" name="TextBox 16"/>
          <p:cNvSpPr txBox="1"/>
          <p:nvPr/>
        </p:nvSpPr>
        <p:spPr>
          <a:xfrm>
            <a:off x="1500166" y="2786058"/>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graphicFrame>
        <p:nvGraphicFramePr>
          <p:cNvPr id="18" name="Таблица 17"/>
          <p:cNvGraphicFramePr>
            <a:graphicFrameLocks noGrp="1"/>
          </p:cNvGraphicFramePr>
          <p:nvPr/>
        </p:nvGraphicFramePr>
        <p:xfrm>
          <a:off x="285720" y="1857365"/>
          <a:ext cx="8643998" cy="859820"/>
        </p:xfrm>
        <a:graphic>
          <a:graphicData uri="http://schemas.openxmlformats.org/drawingml/2006/table">
            <a:tbl>
              <a:tblPr firstRow="1" bandRow="1">
                <a:tableStyleId>{5C22544A-7EE6-4342-B048-85BDC9FD1C3A}</a:tableStyleId>
              </a:tblPr>
              <a:tblGrid>
                <a:gridCol w="6768416"/>
                <a:gridCol w="652377"/>
                <a:gridCol w="570830"/>
                <a:gridCol w="652375"/>
              </a:tblGrid>
              <a:tr h="226036">
                <a:tc>
                  <a:txBody>
                    <a:bodyPr/>
                    <a:lstStyle/>
                    <a:p>
                      <a:pPr algn="ctr"/>
                      <a:r>
                        <a:rPr lang="ru-RU" sz="900" dirty="0" smtClean="0">
                          <a:solidFill>
                            <a:schemeClr val="tx1"/>
                          </a:solidFill>
                          <a:latin typeface="+mn-lt"/>
                        </a:rPr>
                        <a:t>Наименование показателя</a:t>
                      </a:r>
                      <a:endParaRPr lang="ru-RU" sz="900" dirty="0">
                        <a:solidFill>
                          <a:schemeClr val="tx1"/>
                        </a:solidFill>
                        <a:latin typeface="+mn-lt"/>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900" dirty="0" smtClean="0">
                          <a:solidFill>
                            <a:schemeClr val="tx1"/>
                          </a:solidFill>
                          <a:latin typeface="+mn-lt"/>
                        </a:rPr>
                        <a:t>2018</a:t>
                      </a:r>
                      <a:endParaRPr lang="ru-RU" sz="900" dirty="0">
                        <a:solidFill>
                          <a:schemeClr val="tx1"/>
                        </a:solidFill>
                        <a:latin typeface="+mn-lt"/>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900" dirty="0" smtClean="0">
                          <a:solidFill>
                            <a:schemeClr val="tx1"/>
                          </a:solidFill>
                          <a:latin typeface="+mn-lt"/>
                        </a:rPr>
                        <a:t>2019</a:t>
                      </a:r>
                      <a:endParaRPr lang="ru-RU" sz="900" dirty="0">
                        <a:solidFill>
                          <a:schemeClr val="tx1"/>
                        </a:solidFill>
                        <a:latin typeface="+mn-lt"/>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900" dirty="0" smtClean="0">
                          <a:solidFill>
                            <a:schemeClr val="tx1"/>
                          </a:solidFill>
                          <a:latin typeface="+mn-lt"/>
                        </a:rPr>
                        <a:t>2020</a:t>
                      </a:r>
                      <a:endParaRPr lang="ru-RU" sz="900" dirty="0">
                        <a:solidFill>
                          <a:schemeClr val="tx1"/>
                        </a:solidFill>
                        <a:latin typeface="+mn-lt"/>
                      </a:endParaRPr>
                    </a:p>
                  </a:txBody>
                  <a:tcPr anchor="ctr">
                    <a:gradFill>
                      <a:gsLst>
                        <a:gs pos="0">
                          <a:srgbClr val="D6B19C"/>
                        </a:gs>
                        <a:gs pos="30000">
                          <a:srgbClr val="D49E6C"/>
                        </a:gs>
                        <a:gs pos="70000">
                          <a:srgbClr val="A65528"/>
                        </a:gs>
                        <a:gs pos="100000">
                          <a:srgbClr val="663012"/>
                        </a:gs>
                      </a:gsLst>
                      <a:lin ang="5400000" scaled="0"/>
                    </a:gradFill>
                  </a:tcPr>
                </a:tc>
              </a:tr>
              <a:tr h="326435">
                <a:tc>
                  <a:txBody>
                    <a:bodyPr/>
                    <a:lstStyle/>
                    <a:p>
                      <a:pPr algn="l" fontAlgn="t"/>
                      <a:r>
                        <a:rPr lang="ru-RU" sz="1000" b="0" i="0" u="none" strike="noStrike" dirty="0" smtClean="0">
                          <a:solidFill>
                            <a:srgbClr val="000000"/>
                          </a:solidFill>
                          <a:latin typeface="Times New Roman"/>
                        </a:rPr>
                        <a:t>Доля </a:t>
                      </a:r>
                      <a:r>
                        <a:rPr lang="ru-RU" sz="1000" b="0" i="0" u="none" strike="noStrike" dirty="0">
                          <a:solidFill>
                            <a:srgbClr val="000000"/>
                          </a:solidFill>
                          <a:latin typeface="Times New Roman"/>
                        </a:rPr>
                        <a:t>социально-незащищенных категорий граждан, охваченных дополнительными мерами социальной </a:t>
                      </a:r>
                      <a:r>
                        <a:rPr lang="ru-RU" sz="1000" b="0" i="0" u="none" strike="noStrike" dirty="0" smtClean="0">
                          <a:solidFill>
                            <a:srgbClr val="000000"/>
                          </a:solidFill>
                          <a:latin typeface="Times New Roman"/>
                        </a:rPr>
                        <a:t>поддержки,</a:t>
                      </a:r>
                      <a:r>
                        <a:rPr lang="ru-RU" sz="1000" b="0" i="0" u="none" strike="noStrike" baseline="0" dirty="0" smtClean="0">
                          <a:solidFill>
                            <a:srgbClr val="000000"/>
                          </a:solidFill>
                          <a:latin typeface="Times New Roman"/>
                        </a:rPr>
                        <a:t> %</a:t>
                      </a:r>
                      <a:endParaRPr lang="ru-RU" sz="1000" b="0" i="0" u="none" strike="noStrike" dirty="0">
                        <a:solidFill>
                          <a:srgbClr val="000000"/>
                        </a:solidFill>
                        <a:latin typeface="Times New Roman"/>
                      </a:endParaRPr>
                    </a:p>
                  </a:txBody>
                  <a:tcPr marL="9525" marR="9525" marT="9525" marB="0" anchor="ctr">
                    <a:blipFill>
                      <a:blip r:embed="rId9"/>
                      <a:tile tx="0" ty="0" sx="100000" sy="100000" flip="none" algn="tl"/>
                    </a:blipFill>
                  </a:tcPr>
                </a:tc>
                <a:tc>
                  <a:txBody>
                    <a:bodyPr/>
                    <a:lstStyle/>
                    <a:p>
                      <a:pPr algn="ctr" fontAlgn="ctr"/>
                      <a:r>
                        <a:rPr lang="ru-RU" sz="1000" b="0" i="0" u="none" strike="noStrike" dirty="0">
                          <a:solidFill>
                            <a:srgbClr val="000000"/>
                          </a:solidFill>
                          <a:latin typeface="Times New Roman"/>
                        </a:rPr>
                        <a:t>28</a:t>
                      </a:r>
                    </a:p>
                  </a:txBody>
                  <a:tcPr marL="9525" marR="9525" marT="9525" marB="0" anchor="ctr">
                    <a:blipFill>
                      <a:blip r:embed="rId9"/>
                      <a:tile tx="0" ty="0" sx="100000" sy="100000" flip="none" algn="tl"/>
                    </a:blipFill>
                  </a:tcPr>
                </a:tc>
                <a:tc>
                  <a:txBody>
                    <a:bodyPr/>
                    <a:lstStyle/>
                    <a:p>
                      <a:pPr algn="ctr" fontAlgn="ctr"/>
                      <a:r>
                        <a:rPr lang="ru-RU" sz="1000" b="0" i="0" u="none" strike="noStrike">
                          <a:solidFill>
                            <a:srgbClr val="000000"/>
                          </a:solidFill>
                          <a:latin typeface="Times New Roman"/>
                        </a:rPr>
                        <a:t>29</a:t>
                      </a:r>
                    </a:p>
                  </a:txBody>
                  <a:tcPr marL="9525" marR="9525" marT="9525" marB="0" anchor="ctr">
                    <a:blipFill>
                      <a:blip r:embed="rId9"/>
                      <a:tile tx="0" ty="0" sx="100000" sy="100000" flip="none" algn="tl"/>
                    </a:blipFill>
                  </a:tcPr>
                </a:tc>
                <a:tc>
                  <a:txBody>
                    <a:bodyPr/>
                    <a:lstStyle/>
                    <a:p>
                      <a:pPr algn="ctr" fontAlgn="ctr"/>
                      <a:r>
                        <a:rPr lang="ru-RU" sz="1000" b="0" i="0" u="none" strike="noStrike" dirty="0">
                          <a:solidFill>
                            <a:srgbClr val="000000"/>
                          </a:solidFill>
                          <a:latin typeface="Times New Roman"/>
                        </a:rPr>
                        <a:t>30</a:t>
                      </a:r>
                    </a:p>
                  </a:txBody>
                  <a:tcPr marL="9525" marR="9525" marT="9525" marB="0" anchor="ctr">
                    <a:blipFill>
                      <a:blip r:embed="rId9"/>
                      <a:tile tx="0" ty="0" sx="100000" sy="100000" flip="none" algn="tl"/>
                    </a:blipFill>
                  </a:tcPr>
                </a:tc>
              </a:tr>
              <a:tr h="304785">
                <a:tc>
                  <a:txBody>
                    <a:bodyPr/>
                    <a:lstStyle/>
                    <a:p>
                      <a:pPr algn="l" fontAlgn="t"/>
                      <a:r>
                        <a:rPr lang="ru-RU" sz="1000" b="0" i="0" u="none" strike="noStrike" dirty="0" smtClean="0">
                          <a:solidFill>
                            <a:srgbClr val="000000"/>
                          </a:solidFill>
                          <a:latin typeface="Times New Roman"/>
                        </a:rPr>
                        <a:t>Доля </a:t>
                      </a:r>
                      <a:r>
                        <a:rPr lang="ru-RU" sz="1000" b="0" i="0" u="none" strike="noStrike" dirty="0">
                          <a:solidFill>
                            <a:srgbClr val="000000"/>
                          </a:solidFill>
                          <a:latin typeface="Times New Roman"/>
                        </a:rPr>
                        <a:t>расходов, направленных на меры социальной поддержки социально-незащищенных категорий </a:t>
                      </a:r>
                      <a:r>
                        <a:rPr lang="ru-RU" sz="1000" b="0" i="0" u="none" strike="noStrike" dirty="0" smtClean="0">
                          <a:solidFill>
                            <a:srgbClr val="000000"/>
                          </a:solidFill>
                          <a:latin typeface="Times New Roman"/>
                        </a:rPr>
                        <a:t>граждан,</a:t>
                      </a:r>
                      <a:r>
                        <a:rPr lang="ru-RU" sz="1000" b="0" i="0" u="none" strike="noStrike" baseline="0" dirty="0" smtClean="0">
                          <a:solidFill>
                            <a:srgbClr val="000000"/>
                          </a:solidFill>
                          <a:latin typeface="Times New Roman"/>
                        </a:rPr>
                        <a:t> %</a:t>
                      </a:r>
                      <a:endParaRPr lang="ru-RU" sz="1000" b="0" i="0" u="none" strike="noStrike" dirty="0">
                        <a:solidFill>
                          <a:srgbClr val="000000"/>
                        </a:solidFill>
                        <a:latin typeface="Times New Roman"/>
                      </a:endParaRPr>
                    </a:p>
                  </a:txBody>
                  <a:tcPr marL="9525" marR="9525" marT="9525" marB="0" anchor="ctr">
                    <a:blipFill>
                      <a:blip r:embed="rId9"/>
                      <a:tile tx="0" ty="0" sx="100000" sy="100000" flip="none" algn="tl"/>
                    </a:blipFill>
                  </a:tcPr>
                </a:tc>
                <a:tc>
                  <a:txBody>
                    <a:bodyPr/>
                    <a:lstStyle/>
                    <a:p>
                      <a:pPr algn="ctr" fontAlgn="ctr"/>
                      <a:r>
                        <a:rPr lang="ru-RU" sz="1000" b="0" i="0" u="none" strike="noStrike" dirty="0">
                          <a:solidFill>
                            <a:srgbClr val="000000"/>
                          </a:solidFill>
                          <a:latin typeface="Times New Roman"/>
                        </a:rPr>
                        <a:t>100,0</a:t>
                      </a:r>
                    </a:p>
                  </a:txBody>
                  <a:tcPr marL="9525" marR="9525" marT="9525" marB="0" anchor="ctr">
                    <a:blipFill>
                      <a:blip r:embed="rId9"/>
                      <a:tile tx="0" ty="0" sx="100000" sy="100000" flip="none" algn="tl"/>
                    </a:blipFill>
                  </a:tcPr>
                </a:tc>
                <a:tc>
                  <a:txBody>
                    <a:bodyPr/>
                    <a:lstStyle/>
                    <a:p>
                      <a:pPr algn="ctr" fontAlgn="ctr"/>
                      <a:r>
                        <a:rPr lang="ru-RU" sz="1000" b="0" i="0" u="none" strike="noStrike" dirty="0">
                          <a:solidFill>
                            <a:srgbClr val="000000"/>
                          </a:solidFill>
                          <a:latin typeface="Times New Roman"/>
                        </a:rPr>
                        <a:t>100,0</a:t>
                      </a:r>
                    </a:p>
                  </a:txBody>
                  <a:tcPr marL="9525" marR="9525" marT="9525" marB="0" anchor="ctr">
                    <a:blipFill>
                      <a:blip r:embed="rId9"/>
                      <a:tile tx="0" ty="0" sx="100000" sy="100000" flip="none" algn="tl"/>
                    </a:blipFill>
                  </a:tcPr>
                </a:tc>
                <a:tc>
                  <a:txBody>
                    <a:bodyPr/>
                    <a:lstStyle/>
                    <a:p>
                      <a:pPr algn="ctr" fontAlgn="ctr"/>
                      <a:r>
                        <a:rPr lang="ru-RU" sz="1000" b="0" i="0" u="none" strike="noStrike" dirty="0">
                          <a:solidFill>
                            <a:srgbClr val="000000"/>
                          </a:solidFill>
                          <a:latin typeface="Times New Roman"/>
                        </a:rPr>
                        <a:t>100,0</a:t>
                      </a:r>
                    </a:p>
                  </a:txBody>
                  <a:tcPr marL="9525" marR="9525" marT="9525" marB="0" anchor="ctr">
                    <a:blipFill>
                      <a:blip r:embed="rId9"/>
                      <a:tile tx="0" ty="0" sx="100000" sy="100000" flip="none" algn="tl"/>
                    </a:blipFill>
                  </a:tcPr>
                </a:tc>
              </a:tr>
            </a:tbl>
          </a:graphicData>
        </a:graphic>
      </p:graphicFrame>
      <p:sp>
        <p:nvSpPr>
          <p:cNvPr id="20" name="TextBox 19"/>
          <p:cNvSpPr txBox="1"/>
          <p:nvPr/>
        </p:nvSpPr>
        <p:spPr>
          <a:xfrm>
            <a:off x="1500166" y="1571612"/>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Целевые показатели</a:t>
            </a:r>
            <a:endParaRPr lang="ru-RU" sz="1200" dirty="0"/>
          </a:p>
        </p:txBody>
      </p:sp>
      <p:sp>
        <p:nvSpPr>
          <p:cNvPr id="12" name="TextBox 11"/>
          <p:cNvSpPr txBox="1"/>
          <p:nvPr/>
        </p:nvSpPr>
        <p:spPr>
          <a:xfrm>
            <a:off x="1571604" y="0"/>
            <a:ext cx="7675499" cy="646331"/>
          </a:xfrm>
          <a:prstGeom prst="rect">
            <a:avLst/>
          </a:prstGeom>
          <a:noFill/>
        </p:spPr>
        <p:txBody>
          <a:bodyPr wrap="none" rtlCol="0">
            <a:spAutoFit/>
          </a:bodyPr>
          <a:lstStyle/>
          <a:p>
            <a:r>
              <a:rPr lang="ru-RU" b="1" dirty="0" smtClean="0">
                <a:solidFill>
                  <a:schemeClr val="bg1"/>
                </a:solidFill>
              </a:rPr>
              <a:t>Муниципальная программа «Социальная поддержка и защита</a:t>
            </a:r>
          </a:p>
          <a:p>
            <a:r>
              <a:rPr lang="ru-RU" b="1" dirty="0" smtClean="0">
                <a:solidFill>
                  <a:schemeClr val="bg1"/>
                </a:solidFill>
              </a:rPr>
              <a:t>населения города Ржева Тверской области» на 2018-2023 годы</a:t>
            </a:r>
            <a:endParaRPr lang="ru-RU" b="1" dirty="0">
              <a:solidFill>
                <a:schemeClr val="bg1"/>
              </a:solidFill>
            </a:endParaRPr>
          </a:p>
        </p:txBody>
      </p:sp>
      <p:graphicFrame>
        <p:nvGraphicFramePr>
          <p:cNvPr id="14" name="Таблица 13"/>
          <p:cNvGraphicFramePr>
            <a:graphicFrameLocks noGrp="1"/>
          </p:cNvGraphicFramePr>
          <p:nvPr/>
        </p:nvGraphicFramePr>
        <p:xfrm>
          <a:off x="214282" y="4572008"/>
          <a:ext cx="8786874" cy="2164080"/>
        </p:xfrm>
        <a:graphic>
          <a:graphicData uri="http://schemas.openxmlformats.org/drawingml/2006/table">
            <a:tbl>
              <a:tblPr firstRow="1" bandRow="1">
                <a:tableStyleId>{5C22544A-7EE6-4342-B048-85BDC9FD1C3A}</a:tableStyleId>
              </a:tblPr>
              <a:tblGrid>
                <a:gridCol w="8117398"/>
                <a:gridCol w="669476"/>
              </a:tblGrid>
              <a:tr h="241481">
                <a:tc>
                  <a:txBody>
                    <a:bodyPr/>
                    <a:lstStyle/>
                    <a:p>
                      <a:pPr algn="ctr"/>
                      <a:r>
                        <a:rPr lang="ru-RU" sz="1000" dirty="0" smtClean="0">
                          <a:solidFill>
                            <a:schemeClr val="tx1"/>
                          </a:solidFill>
                          <a:latin typeface="Times New Roman" pitchFamily="18" charset="0"/>
                          <a:cs typeface="Times New Roman" pitchFamily="18" charset="0"/>
                        </a:rPr>
                        <a:t>Наименование</a:t>
                      </a:r>
                      <a:endParaRPr lang="ru-RU" sz="1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c>
                  <a:txBody>
                    <a:bodyPr/>
                    <a:lstStyle/>
                    <a:p>
                      <a:pPr algn="ctr"/>
                      <a:r>
                        <a:rPr lang="ru-RU" sz="800" dirty="0" smtClean="0">
                          <a:solidFill>
                            <a:schemeClr val="tx1"/>
                          </a:solidFill>
                          <a:latin typeface="Times New Roman" pitchFamily="18" charset="0"/>
                          <a:cs typeface="Times New Roman" pitchFamily="18" charset="0"/>
                        </a:rPr>
                        <a:t>Тыс. руб.</a:t>
                      </a:r>
                      <a:endParaRPr lang="ru-RU" sz="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r>
              <a:tr h="392406">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000" b="0" dirty="0" smtClean="0">
                          <a:latin typeface="Times New Roman" pitchFamily="18" charset="0"/>
                          <a:cs typeface="Times New Roman" pitchFamily="18" charset="0"/>
                        </a:rPr>
                        <a:t>Предоставление льготного проезда ученикам с 1 по 11 классы муниципальных образовательных организаций города Ржева Тверской области (за счет средств местного бюджета-1 346,4 тыс.</a:t>
                      </a:r>
                      <a:r>
                        <a:rPr lang="ru-RU" sz="1000" b="0" baseline="0" dirty="0" smtClean="0">
                          <a:latin typeface="Times New Roman" pitchFamily="18" charset="0"/>
                          <a:cs typeface="Times New Roman" pitchFamily="18" charset="0"/>
                        </a:rPr>
                        <a:t> руб., родительская плата –  4 039,0 тыс. руб.)</a:t>
                      </a:r>
                      <a:endParaRPr lang="ru-RU" sz="10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tile tx="0" ty="0" sx="100000" sy="100000" flip="none" algn="tl"/>
                    </a:blipFill>
                  </a:tcPr>
                </a:tc>
                <a:tc>
                  <a:txBody>
                    <a:bodyPr/>
                    <a:lstStyle/>
                    <a:p>
                      <a:pPr algn="ctr"/>
                      <a:r>
                        <a:rPr lang="ru-RU" sz="1000" b="1" dirty="0" smtClean="0">
                          <a:latin typeface="Times New Roman" pitchFamily="18" charset="0"/>
                          <a:cs typeface="Times New Roman" pitchFamily="18" charset="0"/>
                        </a:rPr>
                        <a:t>5 385,4</a:t>
                      </a:r>
                      <a:endParaRPr lang="ru-RU" sz="1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tile tx="0" ty="0" sx="100000" sy="100000" flip="none" algn="tl"/>
                    </a:blipFill>
                  </a:tcPr>
                </a:tc>
              </a:tr>
              <a:tr h="392406">
                <a:tc>
                  <a:txBody>
                    <a:bodyPr/>
                    <a:lstStyle/>
                    <a:p>
                      <a:pPr>
                        <a:defRPr/>
                      </a:pPr>
                      <a:r>
                        <a:rPr lang="ru-RU" sz="1000" b="0" dirty="0" smtClean="0">
                          <a:solidFill>
                            <a:schemeClr val="tx1"/>
                          </a:solidFill>
                          <a:latin typeface="Times New Roman" pitchFamily="18" charset="0"/>
                          <a:cs typeface="Times New Roman" pitchFamily="18" charset="0"/>
                        </a:rPr>
                        <a:t>Возмещение разницы в цене от предоставления </a:t>
                      </a:r>
                      <a:r>
                        <a:rPr lang="ru-RU" sz="1000" b="0" dirty="0" err="1" smtClean="0">
                          <a:solidFill>
                            <a:schemeClr val="tx1"/>
                          </a:solidFill>
                          <a:latin typeface="Times New Roman" pitchFamily="18" charset="0"/>
                          <a:cs typeface="Times New Roman" pitchFamily="18" charset="0"/>
                        </a:rPr>
                        <a:t>помывок</a:t>
                      </a:r>
                      <a:r>
                        <a:rPr lang="ru-RU" sz="1000" b="0" dirty="0" smtClean="0">
                          <a:solidFill>
                            <a:schemeClr val="tx1"/>
                          </a:solidFill>
                          <a:latin typeface="Times New Roman" pitchFamily="18" charset="0"/>
                          <a:cs typeface="Times New Roman" pitchFamily="18" charset="0"/>
                        </a:rPr>
                        <a:t> в бане по льготным ценам социально-незащищенным слоям населения города Ржева Тверской области</a:t>
                      </a:r>
                      <a:endParaRPr lang="ru-RU" sz="10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c>
                  <a:txBody>
                    <a:bodyPr/>
                    <a:lstStyle/>
                    <a:p>
                      <a:pPr algn="ctr"/>
                      <a:r>
                        <a:rPr lang="ru-RU" sz="1000" b="1" dirty="0" smtClean="0">
                          <a:latin typeface="Times New Roman" pitchFamily="18" charset="0"/>
                          <a:cs typeface="Times New Roman" pitchFamily="18" charset="0"/>
                        </a:rPr>
                        <a:t>1 295,0</a:t>
                      </a:r>
                      <a:endParaRPr lang="ru-RU" sz="1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r>
              <a:tr h="241481">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Приобретение жилых помещений для малоимущих многодетных семей, нуждающихся в улучшении жилищных условий (</a:t>
                      </a:r>
                      <a:r>
                        <a:rPr lang="ru-RU" sz="1000" dirty="0" err="1" smtClean="0">
                          <a:latin typeface="Times New Roman" pitchFamily="18" charset="0"/>
                          <a:cs typeface="Times New Roman" pitchFamily="18" charset="0"/>
                        </a:rPr>
                        <a:t>софинансирование</a:t>
                      </a:r>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tile tx="0" ty="0" sx="100000" sy="100000" flip="none" algn="tl"/>
                    </a:blipFill>
                  </a:tcPr>
                </a:tc>
                <a:tc>
                  <a:txBody>
                    <a:bodyPr/>
                    <a:lstStyle/>
                    <a:p>
                      <a:pPr marL="0" marR="0" indent="0" algn="ctr" defTabSz="908040" rtl="0" eaLnBrk="1" fontAlgn="auto" latinLnBrk="0" hangingPunct="1">
                        <a:lnSpc>
                          <a:spcPct val="100000"/>
                        </a:lnSpc>
                        <a:spcBef>
                          <a:spcPts val="0"/>
                        </a:spcBef>
                        <a:spcAft>
                          <a:spcPts val="0"/>
                        </a:spcAft>
                        <a:buClrTx/>
                        <a:buSzTx/>
                        <a:buFontTx/>
                        <a:buNone/>
                        <a:tabLst/>
                        <a:defRPr/>
                      </a:pPr>
                      <a:r>
                        <a:rPr lang="ru-RU" sz="1000" b="1" dirty="0" smtClean="0">
                          <a:latin typeface="Times New Roman" pitchFamily="18" charset="0"/>
                          <a:cs typeface="Times New Roman" pitchFamily="18" charset="0"/>
                        </a:rPr>
                        <a:t>700,0</a:t>
                      </a:r>
                      <a:endParaRPr lang="ru-RU" sz="1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tile tx="0" ty="0" sx="100000" sy="100000" flip="none" algn="tl"/>
                    </a:blipFill>
                  </a:tcPr>
                </a:tc>
              </a:tr>
              <a:tr h="392406">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Ремонт жилых помещений, находящихся в муниципальной собственности, закрепленных за детьми-сиротами и детьми, оставшимися без попечения родителей</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c>
                  <a:txBody>
                    <a:bodyPr/>
                    <a:lstStyle/>
                    <a:p>
                      <a:pPr algn="ctr"/>
                      <a:r>
                        <a:rPr lang="ru-RU" sz="1000" b="1" dirty="0" smtClean="0">
                          <a:latin typeface="Times New Roman" pitchFamily="18" charset="0"/>
                          <a:cs typeface="Times New Roman" pitchFamily="18" charset="0"/>
                        </a:rPr>
                        <a:t>200,0</a:t>
                      </a:r>
                      <a:endParaRPr lang="ru-RU" sz="1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r>
              <a:tr h="241481">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 Социальная поддержка обучающимся в высших учебных заведениях по направлению Администрации города Ржева</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tile tx="0" ty="0" sx="100000" sy="100000" flip="none" algn="tl"/>
                    </a:blipFill>
                  </a:tcPr>
                </a:tc>
                <a:tc>
                  <a:txBody>
                    <a:bodyPr/>
                    <a:lstStyle/>
                    <a:p>
                      <a:pPr algn="ctr"/>
                      <a:r>
                        <a:rPr lang="ru-RU" sz="1000" b="1" dirty="0" smtClean="0">
                          <a:latin typeface="Times New Roman" pitchFamily="18" charset="0"/>
                          <a:cs typeface="Times New Roman" pitchFamily="18" charset="0"/>
                        </a:rPr>
                        <a:t>54,0</a:t>
                      </a:r>
                      <a:endParaRPr lang="ru-RU" sz="1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tile tx="0" ty="0" sx="100000" sy="100000" flip="none" algn="tl"/>
                    </a:blipFill>
                  </a:tcPr>
                </a:tc>
              </a:tr>
              <a:tr h="241481">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Поддержка общественных организаций города Ржева Тверской области</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tile tx="0" ty="0" sx="100000" sy="100000" flip="none" algn="tl"/>
                    </a:blipFill>
                  </a:tcPr>
                </a:tc>
                <a:tc>
                  <a:txBody>
                    <a:bodyPr/>
                    <a:lstStyle/>
                    <a:p>
                      <a:pPr algn="ctr"/>
                      <a:r>
                        <a:rPr lang="ru-RU" sz="1000" b="1" dirty="0" smtClean="0">
                          <a:latin typeface="Times New Roman" pitchFamily="18" charset="0"/>
                          <a:cs typeface="Times New Roman" pitchFamily="18" charset="0"/>
                        </a:rPr>
                        <a:t>150,0</a:t>
                      </a:r>
                      <a:endParaRPr lang="ru-RU" sz="1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tile tx="0" ty="0" sx="100000" sy="100000" flip="none" algn="tl"/>
                    </a:blipFill>
                  </a:tcPr>
                </a:tc>
              </a:tr>
            </a:tbl>
          </a:graphicData>
        </a:graphic>
      </p:graphicFrame>
      <p:sp>
        <p:nvSpPr>
          <p:cNvPr id="16" name="TextBox 8"/>
          <p:cNvSpPr txBox="1">
            <a:spLocks noChangeArrowheads="1"/>
          </p:cNvSpPr>
          <p:nvPr/>
        </p:nvSpPr>
        <p:spPr bwMode="auto">
          <a:xfrm>
            <a:off x="0" y="4143380"/>
            <a:ext cx="8786874" cy="461665"/>
          </a:xfrm>
          <a:prstGeom prst="rect">
            <a:avLst/>
          </a:prstGeom>
          <a:noFill/>
          <a:ln w="9525">
            <a:noFill/>
            <a:miter lim="800000"/>
            <a:headEnd/>
            <a:tailEnd/>
          </a:ln>
        </p:spPr>
        <p:txBody>
          <a:bodyPr wrap="square">
            <a:spAutoFit/>
          </a:bodyPr>
          <a:lstStyle/>
          <a:p>
            <a:pPr algn="ctr"/>
            <a:r>
              <a:rPr lang="ru-RU" sz="1200" b="1" u="sng" dirty="0">
                <a:latin typeface="Times New Roman" pitchFamily="18" charset="0"/>
                <a:cs typeface="Times New Roman" pitchFamily="18" charset="0"/>
              </a:rPr>
              <a:t>В </a:t>
            </a:r>
            <a:r>
              <a:rPr lang="ru-RU" sz="1200" b="1" u="sng" dirty="0" smtClean="0">
                <a:latin typeface="Times New Roman" pitchFamily="18" charset="0"/>
                <a:cs typeface="Times New Roman" pitchFamily="18" charset="0"/>
              </a:rPr>
              <a:t>2018 </a:t>
            </a:r>
            <a:r>
              <a:rPr lang="ru-RU" sz="1200" b="1" u="sng" dirty="0">
                <a:latin typeface="Times New Roman" pitchFamily="18" charset="0"/>
                <a:cs typeface="Times New Roman" pitchFamily="18" charset="0"/>
              </a:rPr>
              <a:t>году в рамках реализации Муниципальной программы предусмотрены следующие основные направления расходования бюджетных средств:</a:t>
            </a:r>
            <a:endParaRPr lang="ru-RU" sz="1200" b="1" u="sng" dirty="0"/>
          </a:p>
        </p:txBody>
      </p:sp>
    </p:spTree>
  </p:cSld>
  <p:clrMapOvr>
    <a:masterClrMapping/>
  </p:clrMapOvr>
  <p:transition>
    <p:wheel spokes="8"/>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7" name="Text Box 6"/>
          <p:cNvSpPr txBox="1">
            <a:spLocks noChangeArrowheads="1"/>
          </p:cNvSpPr>
          <p:nvPr/>
        </p:nvSpPr>
        <p:spPr bwMode="auto">
          <a:xfrm>
            <a:off x="2535238" y="333375"/>
            <a:ext cx="184150" cy="366713"/>
          </a:xfrm>
          <a:prstGeom prst="rect">
            <a:avLst/>
          </a:prstGeom>
          <a:noFill/>
          <a:ln w="9525">
            <a:noFill/>
            <a:miter lim="800000"/>
            <a:headEnd/>
            <a:tailEnd/>
          </a:ln>
        </p:spPr>
        <p:txBody>
          <a:bodyPr>
            <a:spAutoFit/>
          </a:bodyPr>
          <a:lstStyle/>
          <a:p>
            <a:pPr defTabSz="914400">
              <a:spcBef>
                <a:spcPct val="50000"/>
              </a:spcBef>
            </a:pPr>
            <a:endParaRPr lang="ru-RU"/>
          </a:p>
        </p:txBody>
      </p:sp>
      <p:sp>
        <p:nvSpPr>
          <p:cNvPr id="16" name="Номер слайда 15"/>
          <p:cNvSpPr txBox="1">
            <a:spLocks noGrp="1"/>
          </p:cNvSpPr>
          <p:nvPr/>
        </p:nvSpPr>
        <p:spPr>
          <a:xfrm>
            <a:off x="6553200" y="6356350"/>
            <a:ext cx="2133600" cy="365125"/>
          </a:xfrm>
          <a:prstGeom prst="rect">
            <a:avLst/>
          </a:prstGeom>
          <a:noFill/>
        </p:spPr>
        <p:txBody>
          <a:bodyPr anchor="ctr"/>
          <a:lstStyle/>
          <a:p>
            <a:pPr algn="r" defTabSz="908040" fontAlgn="auto">
              <a:spcBef>
                <a:spcPts val="0"/>
              </a:spcBef>
              <a:spcAft>
                <a:spcPts val="0"/>
              </a:spcAft>
              <a:defRPr/>
            </a:pPr>
            <a:fld id="{F9D50DFD-39FF-48BE-BD4F-3B57A455F2C6}" type="slidenum">
              <a:rPr lang="ru-RU" sz="1200">
                <a:solidFill>
                  <a:prstClr val="black">
                    <a:tint val="75000"/>
                  </a:prstClr>
                </a:solidFill>
                <a:latin typeface="+mn-lt"/>
                <a:cs typeface="+mn-cs"/>
              </a:rPr>
              <a:pPr algn="r" defTabSz="908040" fontAlgn="auto">
                <a:spcBef>
                  <a:spcPts val="0"/>
                </a:spcBef>
                <a:spcAft>
                  <a:spcPts val="0"/>
                </a:spcAft>
                <a:defRPr/>
              </a:pPr>
              <a:t>49</a:t>
            </a:fld>
            <a:endParaRPr lang="ru-RU" sz="1200">
              <a:solidFill>
                <a:prstClr val="black">
                  <a:tint val="75000"/>
                </a:prstClr>
              </a:solidFill>
              <a:latin typeface="+mn-lt"/>
              <a:cs typeface="+mn-cs"/>
            </a:endParaRPr>
          </a:p>
        </p:txBody>
      </p:sp>
      <p:sp>
        <p:nvSpPr>
          <p:cNvPr id="1224710" name="Прямоугольник 16"/>
          <p:cNvSpPr>
            <a:spLocks noChangeArrowheads="1"/>
          </p:cNvSpPr>
          <p:nvPr/>
        </p:nvSpPr>
        <p:spPr bwMode="auto">
          <a:xfrm>
            <a:off x="285720" y="5286388"/>
            <a:ext cx="8572560" cy="1015663"/>
          </a:xfrm>
          <a:prstGeom prst="rect">
            <a:avLst/>
          </a:prstGeom>
          <a:noFill/>
          <a:ln w="9525">
            <a:noFill/>
            <a:miter lim="800000"/>
            <a:headEnd/>
            <a:tailEnd/>
          </a:ln>
        </p:spPr>
        <p:txBody>
          <a:bodyPr wrap="square">
            <a:spAutoFit/>
          </a:bodyPr>
          <a:lstStyle/>
          <a:p>
            <a:r>
              <a:rPr lang="ru-RU" sz="1200" b="1" dirty="0">
                <a:latin typeface="Times New Roman" pitchFamily="18" charset="0"/>
                <a:cs typeface="Times New Roman" pitchFamily="18" charset="0"/>
              </a:rPr>
              <a:t>Публичные нормативные обязательства </a:t>
            </a:r>
            <a:r>
              <a:rPr lang="ru-RU" sz="1200" dirty="0">
                <a:latin typeface="Times New Roman" pitchFamily="18" charset="0"/>
                <a:cs typeface="Times New Roman" pitchFamily="18" charset="0"/>
              </a:rPr>
              <a:t>– это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муниципальные должности, работников казенных учреждений, лиц, обучающихся (воспитанников) в муниципальных образовательных учреждениях</a:t>
            </a:r>
          </a:p>
        </p:txBody>
      </p:sp>
      <p:grpSp>
        <p:nvGrpSpPr>
          <p:cNvPr id="2" name="Группа 3"/>
          <p:cNvGrpSpPr>
            <a:grpSpLocks/>
          </p:cNvGrpSpPr>
          <p:nvPr/>
        </p:nvGrpSpPr>
        <p:grpSpPr bwMode="auto">
          <a:xfrm>
            <a:off x="0" y="0"/>
            <a:ext cx="9144000" cy="863600"/>
            <a:chOff x="0" y="0"/>
            <a:chExt cx="9144000" cy="863632"/>
          </a:xfrm>
        </p:grpSpPr>
        <p:pic>
          <p:nvPicPr>
            <p:cNvPr id="1224780" name="Picture 15" descr="222"/>
            <p:cNvPicPr>
              <a:picLocks noChangeAspect="1" noChangeArrowheads="1"/>
            </p:cNvPicPr>
            <p:nvPr/>
          </p:nvPicPr>
          <p:blipFill>
            <a:blip r:embed="rId2"/>
            <a:srcRect/>
            <a:stretch>
              <a:fillRect/>
            </a:stretch>
          </p:blipFill>
          <p:spPr bwMode="auto">
            <a:xfrm>
              <a:off x="0" y="0"/>
              <a:ext cx="9144000" cy="854049"/>
            </a:xfrm>
            <a:prstGeom prst="rect">
              <a:avLst/>
            </a:prstGeom>
            <a:noFill/>
            <a:ln w="9525">
              <a:noFill/>
              <a:miter lim="800000"/>
              <a:headEnd/>
              <a:tailEnd/>
            </a:ln>
          </p:spPr>
        </p:pic>
        <p:pic>
          <p:nvPicPr>
            <p:cNvPr id="1224781" name="Picture 15" descr="222"/>
            <p:cNvPicPr>
              <a:picLocks noChangeAspect="1" noChangeArrowheads="1"/>
            </p:cNvPicPr>
            <p:nvPr/>
          </p:nvPicPr>
          <p:blipFill>
            <a:blip r:embed="rId2"/>
            <a:srcRect l="82500"/>
            <a:stretch>
              <a:fillRect/>
            </a:stretch>
          </p:blipFill>
          <p:spPr bwMode="auto">
            <a:xfrm>
              <a:off x="0" y="0"/>
              <a:ext cx="1600200" cy="854049"/>
            </a:xfrm>
            <a:prstGeom prst="rect">
              <a:avLst/>
            </a:prstGeom>
            <a:noFill/>
            <a:ln w="9525">
              <a:noFill/>
              <a:miter lim="800000"/>
              <a:headEnd/>
              <a:tailEnd/>
            </a:ln>
          </p:spPr>
        </p:pic>
        <p:pic>
          <p:nvPicPr>
            <p:cNvPr id="1224782" name="Picture 13" descr="logo.jpg"/>
            <p:cNvPicPr>
              <a:picLocks noChangeAspect="1"/>
            </p:cNvPicPr>
            <p:nvPr/>
          </p:nvPicPr>
          <p:blipFill>
            <a:blip r:embed="rId3"/>
            <a:srcRect/>
            <a:stretch>
              <a:fillRect/>
            </a:stretch>
          </p:blipFill>
          <p:spPr bwMode="auto">
            <a:xfrm>
              <a:off x="314325" y="9557"/>
              <a:ext cx="649288" cy="854075"/>
            </a:xfrm>
            <a:prstGeom prst="rect">
              <a:avLst/>
            </a:prstGeom>
            <a:noFill/>
            <a:ln w="9525">
              <a:noFill/>
              <a:miter lim="800000"/>
              <a:headEnd/>
              <a:tailEnd/>
            </a:ln>
          </p:spPr>
        </p:pic>
      </p:grpSp>
      <p:pic>
        <p:nvPicPr>
          <p:cNvPr id="1224783" name="Picture 7" descr="rzhev-gerb-sovr"/>
          <p:cNvPicPr>
            <a:picLocks noChangeAspect="1" noChangeArrowheads="1"/>
          </p:cNvPicPr>
          <p:nvPr/>
        </p:nvPicPr>
        <p:blipFill>
          <a:blip r:embed="rId4">
            <a:lum bright="6000"/>
          </a:blip>
          <a:srcRect/>
          <a:stretch>
            <a:fillRect/>
          </a:stretch>
        </p:blipFill>
        <p:spPr bwMode="auto">
          <a:xfrm>
            <a:off x="142844" y="0"/>
            <a:ext cx="827119" cy="1000108"/>
          </a:xfrm>
          <a:prstGeom prst="rect">
            <a:avLst/>
          </a:prstGeom>
          <a:noFill/>
          <a:ln w="9525">
            <a:noFill/>
            <a:miter lim="800000"/>
            <a:headEnd/>
            <a:tailEnd/>
          </a:ln>
        </p:spPr>
      </p:pic>
      <p:sp>
        <p:nvSpPr>
          <p:cNvPr id="1224708" name="TextBox 5"/>
          <p:cNvSpPr txBox="1">
            <a:spLocks noChangeArrowheads="1"/>
          </p:cNvSpPr>
          <p:nvPr/>
        </p:nvSpPr>
        <p:spPr bwMode="auto">
          <a:xfrm>
            <a:off x="1187450" y="0"/>
            <a:ext cx="7561263" cy="646331"/>
          </a:xfrm>
          <a:prstGeom prst="rect">
            <a:avLst/>
          </a:prstGeom>
          <a:noFill/>
          <a:ln w="9525">
            <a:noFill/>
            <a:miter lim="800000"/>
            <a:headEnd/>
            <a:tailEnd/>
          </a:ln>
        </p:spPr>
        <p:txBody>
          <a:bodyPr>
            <a:spAutoFit/>
          </a:bodyPr>
          <a:lstStyle/>
          <a:p>
            <a:r>
              <a:rPr lang="ru-RU" b="1" dirty="0" smtClean="0">
                <a:solidFill>
                  <a:schemeClr val="bg1"/>
                </a:solidFill>
              </a:rPr>
              <a:t>Муниципальная программа «Социальная поддержка и защита</a:t>
            </a:r>
          </a:p>
          <a:p>
            <a:r>
              <a:rPr lang="ru-RU" b="1" dirty="0" smtClean="0">
                <a:solidFill>
                  <a:schemeClr val="bg1"/>
                </a:solidFill>
              </a:rPr>
              <a:t>населения города Ржева Тверской области» на 2018-2023 годы</a:t>
            </a:r>
            <a:endParaRPr lang="ru-RU" b="1" dirty="0">
              <a:solidFill>
                <a:schemeClr val="bg1"/>
              </a:solidFill>
            </a:endParaRPr>
          </a:p>
        </p:txBody>
      </p:sp>
      <p:sp>
        <p:nvSpPr>
          <p:cNvPr id="13" name="Прямоугольник 12"/>
          <p:cNvSpPr/>
          <p:nvPr/>
        </p:nvSpPr>
        <p:spPr>
          <a:xfrm>
            <a:off x="1928794" y="1000108"/>
            <a:ext cx="5286396" cy="646331"/>
          </a:xfrm>
          <a:prstGeom prst="rect">
            <a:avLst/>
          </a:prstGeom>
        </p:spPr>
        <p:txBody>
          <a:bodyPr wrap="square">
            <a:spAutoFit/>
          </a:bodyPr>
          <a:lstStyle/>
          <a:p>
            <a:pPr algn="ctr"/>
            <a:r>
              <a:rPr lang="ru-RU" b="1" dirty="0" smtClean="0"/>
              <a:t>Публичные нормативные обязательства </a:t>
            </a:r>
          </a:p>
          <a:p>
            <a:pPr algn="ctr"/>
            <a:r>
              <a:rPr lang="ru-RU" b="1" dirty="0" smtClean="0"/>
              <a:t>на 2018 – 2023  годы</a:t>
            </a:r>
            <a:endParaRPr lang="ru-RU" b="1" dirty="0"/>
          </a:p>
        </p:txBody>
      </p:sp>
      <p:graphicFrame>
        <p:nvGraphicFramePr>
          <p:cNvPr id="14" name="Таблица 13"/>
          <p:cNvGraphicFramePr>
            <a:graphicFrameLocks noGrp="1"/>
          </p:cNvGraphicFramePr>
          <p:nvPr/>
        </p:nvGraphicFramePr>
        <p:xfrm>
          <a:off x="357159" y="1643049"/>
          <a:ext cx="8572559" cy="3395983"/>
        </p:xfrm>
        <a:graphic>
          <a:graphicData uri="http://schemas.openxmlformats.org/drawingml/2006/table">
            <a:tbl>
              <a:tblPr/>
              <a:tblGrid>
                <a:gridCol w="1954306"/>
                <a:gridCol w="767334"/>
                <a:gridCol w="527541"/>
                <a:gridCol w="527541"/>
                <a:gridCol w="527541"/>
                <a:gridCol w="707385"/>
                <a:gridCol w="707385"/>
                <a:gridCol w="1426763"/>
                <a:gridCol w="1426763"/>
              </a:tblGrid>
              <a:tr h="295791">
                <a:tc rowSpan="3">
                  <a:txBody>
                    <a:bodyPr/>
                    <a:lstStyle/>
                    <a:p>
                      <a:pPr algn="ctr" fontAlgn="ctr"/>
                      <a:r>
                        <a:rPr lang="ru-RU" sz="1000" b="1" i="0" u="none" strike="noStrike" dirty="0">
                          <a:latin typeface="Times New Roman"/>
                        </a:rPr>
                        <a:t>Наименование публичного </a:t>
                      </a:r>
                      <a:br>
                        <a:rPr lang="ru-RU" sz="1000" b="1" i="0" u="none" strike="noStrike" dirty="0">
                          <a:latin typeface="Times New Roman"/>
                        </a:rPr>
                      </a:br>
                      <a:r>
                        <a:rPr lang="ru-RU" sz="1000" b="1" i="0" u="none" strike="noStrike" dirty="0">
                          <a:latin typeface="Times New Roman"/>
                        </a:rPr>
                        <a:t>нормативного обязательства</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1000" b="1" i="0" u="none" strike="noStrike" dirty="0">
                          <a:latin typeface="Times New Roman"/>
                        </a:rPr>
                        <a:t>Код расходов по БК</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ctr" fontAlgn="ctr"/>
                      <a:r>
                        <a:rPr lang="ru-RU" sz="1000" b="1" i="0" u="none" strike="noStrike" dirty="0">
                          <a:latin typeface="Times New Roman"/>
                        </a:rPr>
                        <a:t>Сумма, тыс. руб.</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gridSpan="4">
                  <a:txBody>
                    <a:bodyPr/>
                    <a:lstStyle/>
                    <a:p>
                      <a:pPr algn="ctr" fontAlgn="ctr"/>
                      <a:r>
                        <a:rPr lang="ru-RU" sz="1000" b="1" i="0" u="none" strike="noStrike">
                          <a:latin typeface="Times New Roman"/>
                        </a:rPr>
                        <a:t>Реквизиты нормативного правового акта</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30270">
                <a:tc vMerge="1">
                  <a:txBody>
                    <a:bodyPr/>
                    <a:lstStyle/>
                    <a:p>
                      <a:endParaRPr lang="ru-RU"/>
                    </a:p>
                  </a:txBody>
                  <a:tcPr/>
                </a:tc>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rowSpan="2">
                  <a:txBody>
                    <a:bodyPr/>
                    <a:lstStyle/>
                    <a:p>
                      <a:pPr algn="ctr" fontAlgn="ctr"/>
                      <a:r>
                        <a:rPr lang="ru-RU" sz="1000" b="1" i="0" u="none" strike="noStrike">
                          <a:latin typeface="Times New Roman"/>
                        </a:rPr>
                        <a:t>вид</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dirty="0">
                          <a:latin typeface="Times New Roman"/>
                        </a:rPr>
                        <a:t>дата</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a:latin typeface="Times New Roman"/>
                        </a:rPr>
                        <a:t>номер</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a:latin typeface="Times New Roman"/>
                        </a:rPr>
                        <a:t>наименование</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25">
                <a:tc vMerge="1">
                  <a:txBody>
                    <a:bodyPr/>
                    <a:lstStyle/>
                    <a:p>
                      <a:endParaRPr lang="ru-RU"/>
                    </a:p>
                  </a:txBody>
                  <a:tcPr/>
                </a:tc>
                <a:tc>
                  <a:txBody>
                    <a:bodyPr/>
                    <a:lstStyle/>
                    <a:p>
                      <a:pPr algn="ctr" fontAlgn="t"/>
                      <a:r>
                        <a:rPr lang="ru-RU" sz="1000" b="1" i="0" u="none" strike="noStrike">
                          <a:latin typeface="Times New Roman"/>
                        </a:rPr>
                        <a:t>ЦСР</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Times New Roman"/>
                        </a:rPr>
                        <a:t>2018 год</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Times New Roman"/>
                        </a:rPr>
                        <a:t>2019 год</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Times New Roman"/>
                        </a:rPr>
                        <a:t>2020 год</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332949">
                <a:tc gridSpan="2">
                  <a:txBody>
                    <a:bodyPr/>
                    <a:lstStyle/>
                    <a:p>
                      <a:pPr algn="r" fontAlgn="t"/>
                      <a:r>
                        <a:rPr lang="ru-RU" sz="1000" b="1" i="0" u="none" strike="noStrike" dirty="0">
                          <a:latin typeface="Times New Roman"/>
                        </a:rPr>
                        <a:t>ВСЕГО</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t"/>
                      <a:r>
                        <a:rPr lang="ru-RU" sz="1000" b="1" i="0" u="none" strike="noStrike" dirty="0">
                          <a:latin typeface="Times New Roman"/>
                        </a:rPr>
                        <a:t>518,2</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Times New Roman"/>
                        </a:rPr>
                        <a:t>518,2</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Times New Roman"/>
                        </a:rPr>
                        <a:t>518,2</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err="1">
                          <a:latin typeface="Times New Roman"/>
                        </a:rPr>
                        <a:t>х</a:t>
                      </a:r>
                      <a:endParaRPr lang="ru-RU" sz="1000" b="0" i="0" u="none" strike="noStrike" dirty="0">
                        <a:latin typeface="Times New Roman"/>
                      </a:endParaRP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err="1">
                          <a:latin typeface="Times New Roman"/>
                        </a:rPr>
                        <a:t>х</a:t>
                      </a:r>
                      <a:endParaRPr lang="ru-RU" sz="1000" b="0" i="0" u="none" strike="noStrike" dirty="0">
                        <a:latin typeface="Times New Roman"/>
                      </a:endParaRP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err="1">
                          <a:latin typeface="Times New Roman"/>
                        </a:rPr>
                        <a:t>х</a:t>
                      </a:r>
                      <a:endParaRPr lang="ru-RU" sz="1000" b="0" i="0" u="none" strike="noStrike" dirty="0">
                        <a:latin typeface="Times New Roman"/>
                      </a:endParaRP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Times New Roman"/>
                        </a:rPr>
                        <a:t>х</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7826">
                <a:tc>
                  <a:txBody>
                    <a:bodyPr/>
                    <a:lstStyle/>
                    <a:p>
                      <a:pPr algn="l" fontAlgn="ctr"/>
                      <a:r>
                        <a:rPr lang="ru-RU" sz="1000" b="0" i="0" u="none" strike="noStrike">
                          <a:solidFill>
                            <a:srgbClr val="000000"/>
                          </a:solidFill>
                          <a:latin typeface="Times New Roman"/>
                        </a:rPr>
                        <a:t>Доплата к пенсиям муниципальных служащих</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242022020Э</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470,6</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a:rPr>
                        <a:t>470,6</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a:rPr>
                        <a:t>470,6</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a:rPr>
                        <a:t>Решение Ржевской городской Думы</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latin typeface="Times New Roman"/>
                        </a:rPr>
                        <a:t>29.05.2008</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latin typeface="Times New Roman"/>
                        </a:rPr>
                        <a:t>213</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a:rPr>
                        <a:t>"Об утверждении Положения о муниципальной службе в городе Ржеве Тверской области"</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7826">
                <a:tc>
                  <a:txBody>
                    <a:bodyPr/>
                    <a:lstStyle/>
                    <a:p>
                      <a:pPr algn="l" fontAlgn="ctr"/>
                      <a:r>
                        <a:rPr lang="ru-RU" sz="1000" b="0" i="0" u="none" strike="noStrike" dirty="0">
                          <a:solidFill>
                            <a:srgbClr val="000000"/>
                          </a:solidFill>
                          <a:latin typeface="Times New Roman"/>
                        </a:rPr>
                        <a:t>Пожизненная ежемесячная выплата гражданам , удостоенным звания  "Почетный гражданин  города Ржева Тверской области"</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241042011Э</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47,6</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47,6</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47,6</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a:rPr>
                        <a:t>Решение Ржевской городской Думы</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a:rPr>
                        <a:t>18.10.2012</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latin typeface="Times New Roman"/>
                        </a:rPr>
                        <a:t>222</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latin typeface="Times New Roman"/>
                        </a:rPr>
                        <a:t>"Положения о Звании "Почетный гражданин города Ржева Тверской области"</a:t>
                      </a:r>
                    </a:p>
                  </a:txBody>
                  <a:tcPr marL="7257" marR="7257" marT="7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14290"/>
            <a:ext cx="7500990" cy="642942"/>
          </a:xfrm>
        </p:spPr>
        <p:txBody>
          <a:bodyPr/>
          <a:lstStyle/>
          <a:p>
            <a:pPr algn="ctr"/>
            <a:r>
              <a:rPr lang="ru-RU" sz="3200" dirty="0" smtClean="0"/>
              <a:t>Термины</a:t>
            </a:r>
            <a:endParaRPr lang="ru-RU" sz="3200" dirty="0"/>
          </a:p>
        </p:txBody>
      </p:sp>
      <p:sp>
        <p:nvSpPr>
          <p:cNvPr id="4" name="Прямоугольник 29"/>
          <p:cNvSpPr>
            <a:spLocks noChangeArrowheads="1"/>
          </p:cNvSpPr>
          <p:nvPr/>
        </p:nvSpPr>
        <p:spPr bwMode="auto">
          <a:xfrm>
            <a:off x="428596" y="1000108"/>
            <a:ext cx="8501122" cy="5262979"/>
          </a:xfrm>
          <a:prstGeom prst="rect">
            <a:avLst/>
          </a:prstGeom>
          <a:noFill/>
          <a:ln w="9525">
            <a:noFill/>
            <a:miter lim="800000"/>
            <a:headEnd/>
            <a:tailEnd/>
          </a:ln>
        </p:spPr>
        <p:txBody>
          <a:bodyPr wrap="square">
            <a:spAutoFit/>
          </a:bodyPr>
          <a:lstStyle/>
          <a:p>
            <a:pPr algn="just"/>
            <a:r>
              <a:rPr lang="ru-RU" sz="1400" b="1" dirty="0">
                <a:cs typeface="Times New Roman" pitchFamily="18" charset="0"/>
              </a:rPr>
              <a:t>       </a:t>
            </a:r>
            <a:r>
              <a:rPr lang="ru-RU" sz="1400" b="1" u="sng" dirty="0">
                <a:solidFill>
                  <a:srgbClr val="FF0000"/>
                </a:solidFill>
                <a:cs typeface="Times New Roman" pitchFamily="18" charset="0"/>
              </a:rPr>
              <a:t>Муниципальная программа города Ржева Тверской области (далее - муниципальная программа) </a:t>
            </a:r>
            <a:r>
              <a:rPr lang="ru-RU" sz="1400" dirty="0" smtClean="0">
                <a:solidFill>
                  <a:srgbClr val="FF0000"/>
                </a:solidFill>
                <a:cs typeface="Times New Roman" pitchFamily="18" charset="0"/>
              </a:rPr>
              <a:t>—</a:t>
            </a:r>
            <a:r>
              <a:rPr lang="ru-RU" sz="1400" b="1" dirty="0">
                <a:solidFill>
                  <a:srgbClr val="FF0000"/>
                </a:solidFill>
                <a:cs typeface="Times New Roman" pitchFamily="18" charset="0"/>
              </a:rPr>
              <a:t> </a:t>
            </a:r>
            <a:r>
              <a:rPr lang="ru-RU" sz="1400" dirty="0" smtClean="0">
                <a:cs typeface="Times New Roman" pitchFamily="18" charset="0"/>
              </a:rPr>
              <a:t>система </a:t>
            </a:r>
            <a:r>
              <a:rPr lang="ru-RU" sz="1400" dirty="0">
                <a:cs typeface="Times New Roman" pitchFamily="18" charset="0"/>
              </a:rPr>
              <a:t>мероприятий, взаимоувязанных по задачам, срокам осуществления и ресурсам, мер муниципального регулирования и мер управления муниципальной собственностью города Ржева, обеспечивающая в рамках реализации муниципальных полномочий  города Ржева достижение, целей стратегии социально-экономического развития города Ржева и (или) программы социально-экономического развития города Ржева, утвержденных в установленном порядке (далее - стратегия и (или) программа социально-экономического развития  города Ржева Тверской области);</a:t>
            </a:r>
          </a:p>
          <a:p>
            <a:pPr algn="just"/>
            <a:r>
              <a:rPr lang="ru-RU" sz="1400" b="1" dirty="0">
                <a:cs typeface="Times New Roman" pitchFamily="18" charset="0"/>
              </a:rPr>
              <a:t>       </a:t>
            </a:r>
          </a:p>
          <a:p>
            <a:pPr algn="just"/>
            <a:r>
              <a:rPr lang="ru-RU" sz="1400" b="1" dirty="0">
                <a:cs typeface="Times New Roman" pitchFamily="18" charset="0"/>
              </a:rPr>
              <a:t>       </a:t>
            </a:r>
            <a:r>
              <a:rPr lang="ru-RU" sz="1400" b="1" u="sng" dirty="0">
                <a:solidFill>
                  <a:srgbClr val="FF0000"/>
                </a:solidFill>
                <a:cs typeface="Times New Roman" pitchFamily="18" charset="0"/>
              </a:rPr>
              <a:t>Подпрограмма муниципальной программы (далее - подпрограмма) </a:t>
            </a:r>
            <a:r>
              <a:rPr lang="ru-RU" sz="1400" dirty="0">
                <a:solidFill>
                  <a:srgbClr val="FF0000"/>
                </a:solidFill>
                <a:cs typeface="Times New Roman" pitchFamily="18" charset="0"/>
              </a:rPr>
              <a:t>—</a:t>
            </a:r>
            <a:r>
              <a:rPr lang="ru-RU" sz="1400" dirty="0">
                <a:cs typeface="Times New Roman" pitchFamily="18" charset="0"/>
              </a:rPr>
              <a:t> часть муниципальной программы,  являющаяся одним из направлений реализации муниципальной программы и обеспечивающая достижение целей муниципальной программы;</a:t>
            </a:r>
          </a:p>
          <a:p>
            <a:pPr algn="just"/>
            <a:r>
              <a:rPr lang="ru-RU" sz="1400" b="1" dirty="0">
                <a:cs typeface="Times New Roman" pitchFamily="18" charset="0"/>
              </a:rPr>
              <a:t>       </a:t>
            </a:r>
          </a:p>
          <a:p>
            <a:pPr algn="just"/>
            <a:r>
              <a:rPr lang="ru-RU" sz="1400" b="1" dirty="0">
                <a:cs typeface="Times New Roman" pitchFamily="18" charset="0"/>
              </a:rPr>
              <a:t>       </a:t>
            </a:r>
            <a:r>
              <a:rPr lang="ru-RU" sz="1400" b="1" u="sng" dirty="0">
                <a:solidFill>
                  <a:srgbClr val="FF0000"/>
                </a:solidFill>
                <a:cs typeface="Times New Roman" pitchFamily="18" charset="0"/>
              </a:rPr>
              <a:t>Администратор муниципальной программы </a:t>
            </a:r>
            <a:r>
              <a:rPr lang="ru-RU" sz="1400" dirty="0">
                <a:solidFill>
                  <a:srgbClr val="FF0000"/>
                </a:solidFill>
                <a:cs typeface="Times New Roman" pitchFamily="18" charset="0"/>
              </a:rPr>
              <a:t>—</a:t>
            </a:r>
            <a:r>
              <a:rPr lang="ru-RU" sz="1400" dirty="0">
                <a:cs typeface="Times New Roman" pitchFamily="18" charset="0"/>
              </a:rPr>
              <a:t> исполнительный орган власти города Ржева, являющийся главным распорядителем средств бюджета города Ржева Тверской области, исполняющий функции муниципального заказчика, наделенный полномочиями по разработке и реализации муниципальной программы и (или) ее подпрограмм и несущий ответственность за реализацию муниципальной программы и ее эффективность;</a:t>
            </a:r>
          </a:p>
          <a:p>
            <a:pPr algn="just"/>
            <a:r>
              <a:rPr lang="ru-RU" sz="1400" dirty="0">
                <a:cs typeface="Times New Roman" pitchFamily="18" charset="0"/>
              </a:rPr>
              <a:t>       </a:t>
            </a:r>
          </a:p>
          <a:p>
            <a:pPr algn="just"/>
            <a:r>
              <a:rPr lang="ru-RU" sz="1400" dirty="0">
                <a:cs typeface="Times New Roman" pitchFamily="18" charset="0"/>
              </a:rPr>
              <a:t>       </a:t>
            </a:r>
            <a:r>
              <a:rPr lang="ru-RU" sz="1400" b="1" u="sng" dirty="0">
                <a:solidFill>
                  <a:srgbClr val="FF0000"/>
                </a:solidFill>
                <a:cs typeface="Times New Roman" pitchFamily="18" charset="0"/>
              </a:rPr>
              <a:t>Главный администратор программы </a:t>
            </a:r>
            <a:r>
              <a:rPr lang="ru-RU" sz="1400" dirty="0">
                <a:solidFill>
                  <a:srgbClr val="FF0000"/>
                </a:solidFill>
                <a:cs typeface="Times New Roman" pitchFamily="18" charset="0"/>
              </a:rPr>
              <a:t>—</a:t>
            </a:r>
            <a:r>
              <a:rPr lang="ru-RU" sz="1400" dirty="0">
                <a:cs typeface="Times New Roman" pitchFamily="18" charset="0"/>
              </a:rPr>
              <a:t> администратор муниципальной программы, координирующий деятельность других администраторов муниципальной программы по разработке и реализации муниципальной программы и (или) ее подпрограмм и определенный при наличии двух и более администраторов муниципальной программы, а также выполняющий функции администратора муниципальной программы в части, касающейся его полномочий;</a:t>
            </a:r>
          </a:p>
        </p:txBody>
      </p:sp>
    </p:spTree>
  </p:cSld>
  <p:clrMapOvr>
    <a:masterClrMapping/>
  </p:clrMapOvr>
  <p:transition>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2"/>
          <a:srcRect/>
          <a:stretch>
            <a:fillRect/>
          </a:stretch>
        </p:blipFill>
        <p:spPr>
          <a:xfrm>
            <a:off x="0" y="0"/>
            <a:ext cx="9144000" cy="928670"/>
          </a:xfrm>
        </p:spPr>
      </p:pic>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3"/>
          <a:srcRect/>
          <a:stretch>
            <a:fillRect/>
          </a:stretch>
        </p:blipFill>
        <p:spPr bwMode="auto">
          <a:xfrm>
            <a:off x="357158" y="0"/>
            <a:ext cx="1071570" cy="928670"/>
          </a:xfrm>
          <a:prstGeom prst="rect">
            <a:avLst/>
          </a:prstGeom>
          <a:noFill/>
          <a:ln w="9525">
            <a:noFill/>
            <a:miter lim="800000"/>
            <a:headEnd/>
            <a:tailEnd/>
          </a:ln>
        </p:spPr>
      </p:pic>
      <p:sp>
        <p:nvSpPr>
          <p:cNvPr id="11" name="Нашивка 10"/>
          <p:cNvSpPr/>
          <p:nvPr/>
        </p:nvSpPr>
        <p:spPr>
          <a:xfrm>
            <a:off x="142844" y="1071546"/>
            <a:ext cx="2357454" cy="571504"/>
          </a:xfrm>
          <a:prstGeom prst="chevron">
            <a:avLst/>
          </a:prstGeom>
          <a:gradFill>
            <a:gsLst>
              <a:gs pos="0">
                <a:srgbClr val="D6B19C"/>
              </a:gs>
              <a:gs pos="30000">
                <a:srgbClr val="D49E6C"/>
              </a:gs>
              <a:gs pos="70000">
                <a:srgbClr val="A65528"/>
              </a:gs>
              <a:gs pos="100000">
                <a:srgbClr val="663012"/>
              </a:gs>
            </a:gsLst>
            <a:lin ang="5400000" scaled="0"/>
          </a:gradFill>
          <a:ln>
            <a:noFill/>
          </a:ln>
          <a:scene3d>
            <a:camera prst="orthographicFront"/>
            <a:lightRig rig="threePt" dir="t"/>
          </a:scene3d>
          <a:sp3d extrusionH="76200" contourW="12700">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программы</a:t>
            </a:r>
            <a:endParaRPr lang="ru-RU" sz="1200" b="1" dirty="0">
              <a:solidFill>
                <a:schemeClr val="tx1"/>
              </a:solidFill>
            </a:endParaRPr>
          </a:p>
        </p:txBody>
      </p:sp>
      <p:graphicFrame>
        <p:nvGraphicFramePr>
          <p:cNvPr id="13" name="Схема 12"/>
          <p:cNvGraphicFramePr/>
          <p:nvPr/>
        </p:nvGraphicFramePr>
        <p:xfrm>
          <a:off x="2214546" y="1000108"/>
          <a:ext cx="6929454" cy="714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Таблица 14"/>
          <p:cNvGraphicFramePr>
            <a:graphicFrameLocks noGrp="1"/>
          </p:cNvGraphicFramePr>
          <p:nvPr/>
        </p:nvGraphicFramePr>
        <p:xfrm>
          <a:off x="285720" y="4071942"/>
          <a:ext cx="8572560" cy="2357453"/>
        </p:xfrm>
        <a:graphic>
          <a:graphicData uri="http://schemas.openxmlformats.org/drawingml/2006/table">
            <a:tbl>
              <a:tblPr firstRow="1" bandRow="1">
                <a:tableStyleId>{5C22544A-7EE6-4342-B048-85BDC9FD1C3A}</a:tableStyleId>
              </a:tblPr>
              <a:tblGrid>
                <a:gridCol w="5865436"/>
                <a:gridCol w="992613"/>
                <a:gridCol w="888612"/>
                <a:gridCol w="825899"/>
              </a:tblGrid>
              <a:tr h="480812">
                <a:tc>
                  <a:txBody>
                    <a:bodyPr/>
                    <a:lstStyle/>
                    <a:p>
                      <a:pPr algn="ctr"/>
                      <a:r>
                        <a:rPr lang="ru-RU" sz="800" dirty="0" smtClean="0">
                          <a:solidFill>
                            <a:schemeClr val="tx1"/>
                          </a:solidFill>
                        </a:rPr>
                        <a:t>Наименование подпрограмм</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413559">
                <a:tc>
                  <a:txBody>
                    <a:bodyPr/>
                    <a:lstStyle/>
                    <a:p>
                      <a:pPr algn="l" fontAlgn="b"/>
                      <a:r>
                        <a:rPr lang="ru-RU" sz="1100" b="1" i="0" u="none" strike="noStrike" dirty="0">
                          <a:solidFill>
                            <a:srgbClr val="000000"/>
                          </a:solidFill>
                          <a:latin typeface="+mn-lt"/>
                        </a:rPr>
                        <a:t>Муниципальная программа </a:t>
                      </a:r>
                      <a:r>
                        <a:rPr lang="ru-RU" sz="1100" b="1" i="0" u="none" strike="noStrike" dirty="0" smtClean="0">
                          <a:solidFill>
                            <a:srgbClr val="000000"/>
                          </a:solidFill>
                          <a:latin typeface="+mn-lt"/>
                        </a:rPr>
                        <a:t> всего</a:t>
                      </a:r>
                      <a:endParaRPr lang="ru-RU" sz="1100" b="1"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a:rPr>
                        <a:t>4 028,4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a:rPr>
                        <a:t>3 528,4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a:rPr>
                        <a:t>3 528,4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90874">
                <a:tc>
                  <a:txBody>
                    <a:bodyPr/>
                    <a:lstStyle/>
                    <a:p>
                      <a:pPr algn="l" fontAlgn="b"/>
                      <a:r>
                        <a:rPr lang="ru-RU" sz="1100" b="0" i="0" u="none" strike="noStrike" dirty="0">
                          <a:solidFill>
                            <a:srgbClr val="000000"/>
                          </a:solidFill>
                          <a:latin typeface="Times New Roman"/>
                        </a:rPr>
                        <a:t>Подпрограмма "Содействие в решении социально-экономических проблем молодых семей"</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1 300,0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smtClean="0">
                          <a:solidFill>
                            <a:srgbClr val="000000"/>
                          </a:solidFill>
                          <a:latin typeface="Times New Roman"/>
                        </a:rPr>
                        <a:t>   1 </a:t>
                      </a:r>
                      <a:r>
                        <a:rPr lang="ru-RU" sz="1000" b="0" i="0" u="none" strike="noStrike" dirty="0">
                          <a:solidFill>
                            <a:srgbClr val="000000"/>
                          </a:solidFill>
                          <a:latin typeface="Times New Roman"/>
                        </a:rPr>
                        <a:t>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a:rPr>
                        <a:t>1 300,0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45090">
                <a:tc>
                  <a:txBody>
                    <a:bodyPr/>
                    <a:lstStyle/>
                    <a:p>
                      <a:pPr algn="l" fontAlgn="b"/>
                      <a:r>
                        <a:rPr lang="ru-RU" sz="1100" b="0" i="0" u="none" strike="noStrike" dirty="0">
                          <a:solidFill>
                            <a:srgbClr val="000000"/>
                          </a:solidFill>
                          <a:latin typeface="Times New Roman"/>
                        </a:rPr>
                        <a:t>Подпрограмма "Патриотическое и гражданское воспитание молодых граждан"</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a:rPr>
                        <a:t>1 678,4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a:rPr>
                        <a:t>1 678,4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a:rPr>
                        <a:t>1 678,4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413559">
                <a:tc>
                  <a:txBody>
                    <a:bodyPr/>
                    <a:lstStyle/>
                    <a:p>
                      <a:pPr algn="l" fontAlgn="b"/>
                      <a:r>
                        <a:rPr lang="ru-RU" sz="1100" b="0" i="0" u="none" strike="noStrike" dirty="0">
                          <a:solidFill>
                            <a:srgbClr val="000000"/>
                          </a:solidFill>
                          <a:latin typeface="Times New Roman"/>
                        </a:rPr>
                        <a:t>Подпрограмма "Вовлечение молодёжи в общественно-политическую, социально-экономическую и культурную жизнь общества"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a:rPr>
                        <a:t>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a:rPr>
                        <a:t>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a:rPr>
                        <a:t>300,0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413559">
                <a:tc>
                  <a:txBody>
                    <a:bodyPr/>
                    <a:lstStyle/>
                    <a:p>
                      <a:pPr algn="l" fontAlgn="b"/>
                      <a:r>
                        <a:rPr lang="ru-RU" sz="1100" b="0" i="0" u="none" strike="noStrike" dirty="0">
                          <a:solidFill>
                            <a:srgbClr val="000000"/>
                          </a:solidFill>
                          <a:latin typeface="Times New Roman"/>
                        </a:rPr>
                        <a:t>Подпрограмма "Развитие туризма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a:rPr>
                        <a:t>750,0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a:rPr>
                        <a:t>250,0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250,0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bl>
          </a:graphicData>
        </a:graphic>
      </p:graphicFrame>
      <p:sp>
        <p:nvSpPr>
          <p:cNvPr id="17" name="TextBox 16"/>
          <p:cNvSpPr txBox="1"/>
          <p:nvPr/>
        </p:nvSpPr>
        <p:spPr>
          <a:xfrm>
            <a:off x="1571604" y="3714752"/>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graphicFrame>
        <p:nvGraphicFramePr>
          <p:cNvPr id="18" name="Таблица 17"/>
          <p:cNvGraphicFramePr>
            <a:graphicFrameLocks noGrp="1"/>
          </p:cNvGraphicFramePr>
          <p:nvPr/>
        </p:nvGraphicFramePr>
        <p:xfrm>
          <a:off x="285719" y="2143116"/>
          <a:ext cx="8643998" cy="1500198"/>
        </p:xfrm>
        <a:graphic>
          <a:graphicData uri="http://schemas.openxmlformats.org/drawingml/2006/table">
            <a:tbl>
              <a:tblPr firstRow="1" bandRow="1">
                <a:tableStyleId>{5C22544A-7EE6-4342-B048-85BDC9FD1C3A}</a:tableStyleId>
              </a:tblPr>
              <a:tblGrid>
                <a:gridCol w="6785945"/>
                <a:gridCol w="646280"/>
                <a:gridCol w="565495"/>
                <a:gridCol w="646278"/>
              </a:tblGrid>
              <a:tr h="435753">
                <a:tc>
                  <a:txBody>
                    <a:bodyPr/>
                    <a:lstStyle/>
                    <a:p>
                      <a:pPr algn="ctr"/>
                      <a:r>
                        <a:rPr lang="ru-RU" sz="800" dirty="0" smtClean="0">
                          <a:solidFill>
                            <a:schemeClr val="tx1"/>
                          </a:solidFill>
                        </a:rPr>
                        <a:t>Наименование показателя</a:t>
                      </a:r>
                      <a:endParaRPr lang="ru-RU" sz="800" dirty="0">
                        <a:solidFill>
                          <a:schemeClr val="tx1"/>
                        </a:solidFill>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a:t>
                      </a:r>
                      <a:endParaRPr lang="ru-RU" sz="800" dirty="0">
                        <a:solidFill>
                          <a:schemeClr val="tx1"/>
                        </a:solidFill>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a:t>
                      </a:r>
                      <a:endParaRPr lang="ru-RU" sz="800" dirty="0">
                        <a:solidFill>
                          <a:schemeClr val="tx1"/>
                        </a:solidFill>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a:t>
                      </a:r>
                      <a:endParaRPr lang="ru-RU" sz="800" dirty="0">
                        <a:solidFill>
                          <a:schemeClr val="tx1"/>
                        </a:solidFill>
                      </a:endParaRPr>
                    </a:p>
                  </a:txBody>
                  <a:tcPr anchor="ctr">
                    <a:gradFill>
                      <a:gsLst>
                        <a:gs pos="0">
                          <a:srgbClr val="D6B19C"/>
                        </a:gs>
                        <a:gs pos="30000">
                          <a:srgbClr val="D49E6C"/>
                        </a:gs>
                        <a:gs pos="70000">
                          <a:srgbClr val="A65528"/>
                        </a:gs>
                        <a:gs pos="100000">
                          <a:srgbClr val="663012"/>
                        </a:gs>
                      </a:gsLst>
                      <a:lin ang="5400000" scaled="0"/>
                    </a:gradFill>
                  </a:tcPr>
                </a:tc>
              </a:tr>
              <a:tr h="309405">
                <a:tc>
                  <a:txBody>
                    <a:bodyPr/>
                    <a:lstStyle/>
                    <a:p>
                      <a:pPr marL="0" algn="l" rtl="0" eaLnBrk="1" fontAlgn="b" latinLnBrk="0" hangingPunct="1"/>
                      <a:r>
                        <a:rPr kumimoji="0" lang="ru-RU" sz="1100" b="0" i="0" u="none" strike="noStrike" kern="1200" dirty="0" smtClean="0">
                          <a:solidFill>
                            <a:srgbClr val="000000"/>
                          </a:solidFill>
                          <a:latin typeface="Times New Roman"/>
                          <a:ea typeface="+mn-ea"/>
                          <a:cs typeface="+mn-cs"/>
                        </a:rPr>
                        <a:t>Доля </a:t>
                      </a:r>
                      <a:r>
                        <a:rPr kumimoji="0" lang="ru-RU" sz="1100" b="0" i="0" u="none" strike="noStrike" kern="1200" dirty="0">
                          <a:solidFill>
                            <a:srgbClr val="000000"/>
                          </a:solidFill>
                          <a:latin typeface="Times New Roman"/>
                          <a:ea typeface="+mn-ea"/>
                          <a:cs typeface="+mn-cs"/>
                        </a:rPr>
                        <a:t>молодых граждан г. Ржева, участвующих в мероприятиях  молодёжной </a:t>
                      </a:r>
                      <a:r>
                        <a:rPr kumimoji="0" lang="ru-RU" sz="1100" b="0" i="0" u="none" strike="noStrike" kern="1200" dirty="0" smtClean="0">
                          <a:solidFill>
                            <a:srgbClr val="000000"/>
                          </a:solidFill>
                          <a:latin typeface="Times New Roman"/>
                          <a:ea typeface="+mn-ea"/>
                          <a:cs typeface="+mn-cs"/>
                        </a:rPr>
                        <a:t>политики,</a:t>
                      </a:r>
                      <a:r>
                        <a:rPr kumimoji="0" lang="ru-RU" sz="1100" b="0" i="0" u="none" strike="noStrike" kern="1200" baseline="0" dirty="0" smtClean="0">
                          <a:solidFill>
                            <a:srgbClr val="000000"/>
                          </a:solidFill>
                          <a:latin typeface="Times New Roman"/>
                          <a:ea typeface="+mn-ea"/>
                          <a:cs typeface="+mn-cs"/>
                        </a:rPr>
                        <a:t> %</a:t>
                      </a:r>
                      <a:endParaRPr kumimoji="0" lang="ru-RU" sz="1100" b="0" i="0" u="none" strike="noStrike" kern="1200" dirty="0">
                        <a:solidFill>
                          <a:srgbClr val="000000"/>
                        </a:solidFill>
                        <a:latin typeface="Times New Roman"/>
                        <a:ea typeface="+mn-ea"/>
                        <a:cs typeface="+mn-cs"/>
                      </a:endParaRPr>
                    </a:p>
                  </a:txBody>
                  <a:tcPr marL="9525" marR="9525" marT="9525" marB="0">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64</a:t>
                      </a:r>
                    </a:p>
                  </a:txBody>
                  <a:tcPr marL="9525" marR="9525" marT="9525" marB="0" anchor="ctr">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67</a:t>
                      </a:r>
                    </a:p>
                  </a:txBody>
                  <a:tcPr marL="9525" marR="9525" marT="9525" marB="0" anchor="ctr">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70</a:t>
                      </a:r>
                    </a:p>
                  </a:txBody>
                  <a:tcPr marL="9525" marR="9525" marT="9525" marB="0" anchor="ctr">
                    <a:blipFill>
                      <a:blip r:embed="rId8"/>
                      <a:tile tx="0" ty="0" sx="100000" sy="100000" flip="none" algn="tl"/>
                    </a:blipFill>
                  </a:tcPr>
                </a:tc>
              </a:tr>
              <a:tr h="368904">
                <a:tc>
                  <a:txBody>
                    <a:bodyPr/>
                    <a:lstStyle/>
                    <a:p>
                      <a:pPr marL="0" algn="l" rtl="0" eaLnBrk="1" fontAlgn="b" latinLnBrk="0" hangingPunct="1"/>
                      <a:r>
                        <a:rPr kumimoji="0" lang="ru-RU" sz="1100" b="0" i="0" u="none" strike="noStrike" kern="1200" dirty="0" smtClean="0">
                          <a:solidFill>
                            <a:srgbClr val="000000"/>
                          </a:solidFill>
                          <a:latin typeface="Times New Roman"/>
                          <a:ea typeface="+mn-ea"/>
                          <a:cs typeface="+mn-cs"/>
                        </a:rPr>
                        <a:t>Уровень </a:t>
                      </a:r>
                      <a:r>
                        <a:rPr kumimoji="0" lang="ru-RU" sz="1100" b="0" i="0" u="none" strike="noStrike" kern="1200" dirty="0">
                          <a:solidFill>
                            <a:srgbClr val="000000"/>
                          </a:solidFill>
                          <a:latin typeface="Times New Roman"/>
                          <a:ea typeface="+mn-ea"/>
                          <a:cs typeface="+mn-cs"/>
                        </a:rPr>
                        <a:t>информированности молодёжи о предоставляемых в городе Ржеве возможностях для саморазвития и </a:t>
                      </a:r>
                      <a:r>
                        <a:rPr kumimoji="0" lang="ru-RU" sz="1100" b="0" i="0" u="none" strike="noStrike" kern="1200" dirty="0" smtClean="0">
                          <a:solidFill>
                            <a:srgbClr val="000000"/>
                          </a:solidFill>
                          <a:latin typeface="Times New Roman"/>
                          <a:ea typeface="+mn-ea"/>
                          <a:cs typeface="+mn-cs"/>
                        </a:rPr>
                        <a:t>самореализации,</a:t>
                      </a:r>
                      <a:r>
                        <a:rPr kumimoji="0" lang="ru-RU" sz="1100" b="0" i="0" u="none" strike="noStrike" kern="1200" baseline="0" dirty="0" smtClean="0">
                          <a:solidFill>
                            <a:srgbClr val="000000"/>
                          </a:solidFill>
                          <a:latin typeface="Times New Roman"/>
                          <a:ea typeface="+mn-ea"/>
                          <a:cs typeface="+mn-cs"/>
                        </a:rPr>
                        <a:t> %</a:t>
                      </a:r>
                      <a:endParaRPr kumimoji="0" lang="ru-RU" sz="1100" b="0" i="0" u="none" strike="noStrike" kern="1200" dirty="0">
                        <a:solidFill>
                          <a:srgbClr val="000000"/>
                        </a:solidFill>
                        <a:latin typeface="Times New Roman"/>
                        <a:ea typeface="+mn-ea"/>
                        <a:cs typeface="+mn-cs"/>
                      </a:endParaRPr>
                    </a:p>
                  </a:txBody>
                  <a:tcPr marL="9525" marR="9525" marT="9525" marB="0">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65</a:t>
                      </a:r>
                    </a:p>
                  </a:txBody>
                  <a:tcPr marL="9525" marR="9525" marT="9525" marB="0" anchor="ctr">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66</a:t>
                      </a:r>
                    </a:p>
                  </a:txBody>
                  <a:tcPr marL="9525" marR="9525" marT="9525" marB="0" anchor="ctr">
                    <a:blipFill>
                      <a:blip r:embed="rId8"/>
                      <a:tile tx="0" ty="0" sx="100000" sy="100000" flip="none" algn="tl"/>
                    </a:blipFill>
                  </a:tcPr>
                </a:tc>
                <a:tc>
                  <a:txBody>
                    <a:bodyPr/>
                    <a:lstStyle/>
                    <a:p>
                      <a:pPr marL="0" algn="ctr" rtl="0" eaLnBrk="1" fontAlgn="b" latinLnBrk="0" hangingPunct="1"/>
                      <a:r>
                        <a:rPr kumimoji="0" lang="ru-RU" sz="1000" b="0" i="0" u="none" strike="noStrike" kern="1200" dirty="0">
                          <a:solidFill>
                            <a:srgbClr val="000000"/>
                          </a:solidFill>
                          <a:latin typeface="Times New Roman"/>
                          <a:ea typeface="+mn-ea"/>
                          <a:cs typeface="+mn-cs"/>
                        </a:rPr>
                        <a:t>67</a:t>
                      </a:r>
                    </a:p>
                  </a:txBody>
                  <a:tcPr marL="9525" marR="9525" marT="9525" marB="0" anchor="ctr">
                    <a:blipFill>
                      <a:blip r:embed="rId8"/>
                      <a:tile tx="0" ty="0" sx="100000" sy="100000" flip="none" algn="tl"/>
                    </a:blipFill>
                  </a:tcPr>
                </a:tc>
              </a:tr>
              <a:tr h="386136">
                <a:tc>
                  <a:txBody>
                    <a:bodyPr/>
                    <a:lstStyle/>
                    <a:p>
                      <a:pPr marL="0" algn="l" rtl="0" eaLnBrk="1" fontAlgn="b" latinLnBrk="0" hangingPunct="1"/>
                      <a:r>
                        <a:rPr kumimoji="0" lang="ru-RU" sz="1100" b="0" i="0" u="none" strike="noStrike" kern="1200" dirty="0" smtClean="0">
                          <a:solidFill>
                            <a:srgbClr val="000000"/>
                          </a:solidFill>
                          <a:latin typeface="Times New Roman"/>
                          <a:ea typeface="+mn-ea"/>
                          <a:cs typeface="+mn-cs"/>
                        </a:rPr>
                        <a:t>Количество </a:t>
                      </a:r>
                      <a:r>
                        <a:rPr kumimoji="0" lang="ru-RU" sz="1100" b="0" i="0" u="none" strike="noStrike" kern="1200" dirty="0">
                          <a:solidFill>
                            <a:srgbClr val="000000"/>
                          </a:solidFill>
                          <a:latin typeface="Times New Roman"/>
                          <a:ea typeface="+mn-ea"/>
                          <a:cs typeface="+mn-cs"/>
                        </a:rPr>
                        <a:t>проведенных мероприятий по улучшению туристического имиджа города </a:t>
                      </a:r>
                      <a:r>
                        <a:rPr kumimoji="0" lang="ru-RU" sz="1100" b="0" i="0" u="none" strike="noStrike" kern="1200" dirty="0" smtClean="0">
                          <a:solidFill>
                            <a:srgbClr val="000000"/>
                          </a:solidFill>
                          <a:latin typeface="Times New Roman"/>
                          <a:ea typeface="+mn-ea"/>
                          <a:cs typeface="+mn-cs"/>
                        </a:rPr>
                        <a:t>Ржева,</a:t>
                      </a:r>
                      <a:r>
                        <a:rPr kumimoji="0" lang="ru-RU" sz="1100" b="0" i="0" u="none" strike="noStrike" kern="1200" baseline="0" dirty="0" smtClean="0">
                          <a:solidFill>
                            <a:srgbClr val="000000"/>
                          </a:solidFill>
                          <a:latin typeface="Times New Roman"/>
                          <a:ea typeface="+mn-ea"/>
                          <a:cs typeface="+mn-cs"/>
                        </a:rPr>
                        <a:t> %</a:t>
                      </a:r>
                      <a:endParaRPr kumimoji="0" lang="ru-RU" sz="1100" b="0" i="0" u="none" strike="noStrike" kern="1200" dirty="0">
                        <a:solidFill>
                          <a:srgbClr val="000000"/>
                        </a:solidFill>
                        <a:latin typeface="Times New Roman"/>
                        <a:ea typeface="+mn-ea"/>
                        <a:cs typeface="+mn-cs"/>
                      </a:endParaRPr>
                    </a:p>
                  </a:txBody>
                  <a:tcPr marL="9525" marR="9525" marT="9525" marB="0">
                    <a:blipFill>
                      <a:blip r:embed="rId8"/>
                      <a:tile tx="0" ty="0" sx="100000" sy="100000" flip="none" algn="tl"/>
                    </a:blipFill>
                  </a:tcPr>
                </a:tc>
                <a:tc>
                  <a:txBody>
                    <a:bodyPr/>
                    <a:lstStyle/>
                    <a:p>
                      <a:pPr marL="0" algn="ctr" rtl="0" eaLnBrk="1" fontAlgn="b" latinLnBrk="0" hangingPunct="1"/>
                      <a:r>
                        <a:rPr kumimoji="0" lang="ru-RU" sz="1000" b="0" i="0" u="none" strike="noStrike" kern="1200" dirty="0" smtClean="0">
                          <a:solidFill>
                            <a:srgbClr val="000000"/>
                          </a:solidFill>
                          <a:latin typeface="Times New Roman"/>
                          <a:ea typeface="+mn-ea"/>
                          <a:cs typeface="+mn-cs"/>
                        </a:rPr>
                        <a:t>3</a:t>
                      </a:r>
                      <a:endParaRPr kumimoji="0" lang="ru-RU" sz="1000" b="0" i="0" u="none" strike="noStrike" kern="1200" dirty="0">
                        <a:solidFill>
                          <a:srgbClr val="000000"/>
                        </a:solidFill>
                        <a:latin typeface="Times New Roman"/>
                        <a:ea typeface="+mn-ea"/>
                        <a:cs typeface="+mn-cs"/>
                      </a:endParaRPr>
                    </a:p>
                  </a:txBody>
                  <a:tcPr anchor="ctr" anchorCtr="1">
                    <a:blipFill>
                      <a:blip r:embed="rId8"/>
                      <a:tile tx="0" ty="0" sx="100000" sy="100000" flip="none" algn="tl"/>
                    </a:blipFill>
                  </a:tcPr>
                </a:tc>
                <a:tc>
                  <a:txBody>
                    <a:bodyPr/>
                    <a:lstStyle/>
                    <a:p>
                      <a:pPr marL="0" algn="ctr" rtl="0" eaLnBrk="1" fontAlgn="b" latinLnBrk="0" hangingPunct="1"/>
                      <a:r>
                        <a:rPr kumimoji="0" lang="ru-RU" sz="1000" b="0" i="0" u="none" strike="noStrike" kern="1200" dirty="0" smtClean="0">
                          <a:solidFill>
                            <a:srgbClr val="000000"/>
                          </a:solidFill>
                          <a:latin typeface="Times New Roman"/>
                          <a:ea typeface="+mn-ea"/>
                          <a:cs typeface="+mn-cs"/>
                        </a:rPr>
                        <a:t>3</a:t>
                      </a:r>
                      <a:endParaRPr kumimoji="0" lang="ru-RU" sz="1000" b="0" i="0" u="none" strike="noStrike" kern="1200" dirty="0">
                        <a:solidFill>
                          <a:srgbClr val="000000"/>
                        </a:solidFill>
                        <a:latin typeface="Times New Roman"/>
                        <a:ea typeface="+mn-ea"/>
                        <a:cs typeface="+mn-cs"/>
                      </a:endParaRPr>
                    </a:p>
                  </a:txBody>
                  <a:tcPr anchor="ctr" anchorCtr="1">
                    <a:blipFill>
                      <a:blip r:embed="rId8"/>
                      <a:tile tx="0" ty="0" sx="100000" sy="100000" flip="none" algn="tl"/>
                    </a:blipFill>
                  </a:tcPr>
                </a:tc>
                <a:tc>
                  <a:txBody>
                    <a:bodyPr/>
                    <a:lstStyle/>
                    <a:p>
                      <a:pPr marL="0" algn="ctr" rtl="0" eaLnBrk="1" fontAlgn="b" latinLnBrk="0" hangingPunct="1"/>
                      <a:r>
                        <a:rPr kumimoji="0" lang="ru-RU" sz="1000" b="0" i="0" u="none" strike="noStrike" kern="1200" dirty="0" smtClean="0">
                          <a:solidFill>
                            <a:srgbClr val="000000"/>
                          </a:solidFill>
                          <a:latin typeface="Times New Roman"/>
                          <a:ea typeface="+mn-ea"/>
                          <a:cs typeface="+mn-cs"/>
                        </a:rPr>
                        <a:t>3</a:t>
                      </a:r>
                      <a:endParaRPr kumimoji="0" lang="ru-RU" sz="1000" b="0" i="0" u="none" strike="noStrike" kern="1200" dirty="0">
                        <a:solidFill>
                          <a:srgbClr val="000000"/>
                        </a:solidFill>
                        <a:latin typeface="Times New Roman"/>
                        <a:ea typeface="+mn-ea"/>
                        <a:cs typeface="+mn-cs"/>
                      </a:endParaRPr>
                    </a:p>
                  </a:txBody>
                  <a:tcPr anchor="ctr" anchorCtr="1">
                    <a:blipFill>
                      <a:blip r:embed="rId8"/>
                      <a:tile tx="0" ty="0" sx="100000" sy="100000" flip="none" algn="tl"/>
                    </a:blipFill>
                  </a:tcPr>
                </a:tc>
              </a:tr>
            </a:tbl>
          </a:graphicData>
        </a:graphic>
      </p:graphicFrame>
      <p:sp>
        <p:nvSpPr>
          <p:cNvPr id="20" name="TextBox 19"/>
          <p:cNvSpPr txBox="1"/>
          <p:nvPr/>
        </p:nvSpPr>
        <p:spPr>
          <a:xfrm>
            <a:off x="1571604" y="1785926"/>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Целевые показатели</a:t>
            </a:r>
            <a:endParaRPr lang="ru-RU" sz="1200" dirty="0"/>
          </a:p>
        </p:txBody>
      </p:sp>
      <p:sp>
        <p:nvSpPr>
          <p:cNvPr id="12" name="TextBox 11"/>
          <p:cNvSpPr txBox="1"/>
          <p:nvPr/>
        </p:nvSpPr>
        <p:spPr>
          <a:xfrm>
            <a:off x="1571605" y="0"/>
            <a:ext cx="7429552" cy="646331"/>
          </a:xfrm>
          <a:prstGeom prst="rect">
            <a:avLst/>
          </a:prstGeom>
          <a:noFill/>
        </p:spPr>
        <p:txBody>
          <a:bodyPr wrap="square" rtlCol="0">
            <a:spAutoFit/>
          </a:bodyPr>
          <a:lstStyle/>
          <a:p>
            <a:pPr algn="ctr"/>
            <a:r>
              <a:rPr lang="ru-RU" b="1" dirty="0" smtClean="0">
                <a:solidFill>
                  <a:schemeClr val="bg1"/>
                </a:solidFill>
              </a:rPr>
              <a:t>Муниципальная программа «Молодежная политика и развитие туризма города Ржева Тверской области» на 2018-2023 годы</a:t>
            </a:r>
            <a:endParaRPr lang="ru-RU" b="1" dirty="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2"/>
          <a:srcRect/>
          <a:stretch>
            <a:fillRect/>
          </a:stretch>
        </p:blipFill>
        <p:spPr>
          <a:xfrm>
            <a:off x="0" y="0"/>
            <a:ext cx="9144000" cy="928670"/>
          </a:xfrm>
        </p:spPr>
      </p:pic>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3"/>
          <a:srcRect/>
          <a:stretch>
            <a:fillRect/>
          </a:stretch>
        </p:blipFill>
        <p:spPr bwMode="auto">
          <a:xfrm>
            <a:off x="357158" y="0"/>
            <a:ext cx="1071570" cy="928670"/>
          </a:xfrm>
          <a:prstGeom prst="rect">
            <a:avLst/>
          </a:prstGeom>
          <a:noFill/>
          <a:ln w="9525">
            <a:noFill/>
            <a:miter lim="800000"/>
            <a:headEnd/>
            <a:tailEnd/>
          </a:ln>
        </p:spPr>
      </p:pic>
      <p:sp>
        <p:nvSpPr>
          <p:cNvPr id="11" name="Нашивка 10"/>
          <p:cNvSpPr/>
          <p:nvPr/>
        </p:nvSpPr>
        <p:spPr>
          <a:xfrm>
            <a:off x="214282" y="1142984"/>
            <a:ext cx="2357454" cy="642942"/>
          </a:xfrm>
          <a:prstGeom prst="chevron">
            <a:avLst/>
          </a:prstGeom>
          <a:gradFill>
            <a:gsLst>
              <a:gs pos="0">
                <a:srgbClr val="D6B19C"/>
              </a:gs>
              <a:gs pos="30000">
                <a:srgbClr val="D49E6C"/>
              </a:gs>
              <a:gs pos="70000">
                <a:srgbClr val="A65528"/>
              </a:gs>
              <a:gs pos="100000">
                <a:srgbClr val="663012"/>
              </a:gs>
            </a:gsLst>
            <a:lin ang="5400000" scaled="0"/>
          </a:gradFill>
          <a:ln>
            <a:noFill/>
          </a:ln>
          <a:scene3d>
            <a:camera prst="orthographicFront"/>
            <a:lightRig rig="threePt" dir="t"/>
          </a:scene3d>
          <a:sp3d extrusionH="76200" contourW="12700">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программы</a:t>
            </a:r>
            <a:endParaRPr lang="ru-RU" sz="1200" b="1" dirty="0">
              <a:solidFill>
                <a:schemeClr val="tx1"/>
              </a:solidFill>
            </a:endParaRPr>
          </a:p>
        </p:txBody>
      </p:sp>
      <p:graphicFrame>
        <p:nvGraphicFramePr>
          <p:cNvPr id="13" name="Схема 12"/>
          <p:cNvGraphicFramePr/>
          <p:nvPr/>
        </p:nvGraphicFramePr>
        <p:xfrm>
          <a:off x="2214546" y="1000108"/>
          <a:ext cx="6929454" cy="928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Таблица 14"/>
          <p:cNvGraphicFramePr>
            <a:graphicFrameLocks noGrp="1"/>
          </p:cNvGraphicFramePr>
          <p:nvPr/>
        </p:nvGraphicFramePr>
        <p:xfrm>
          <a:off x="142844" y="5072072"/>
          <a:ext cx="8643998" cy="1500199"/>
        </p:xfrm>
        <a:graphic>
          <a:graphicData uri="http://schemas.openxmlformats.org/drawingml/2006/table">
            <a:tbl>
              <a:tblPr firstRow="1" bandRow="1">
                <a:tableStyleId>{5C22544A-7EE6-4342-B048-85BDC9FD1C3A}</a:tableStyleId>
              </a:tblPr>
              <a:tblGrid>
                <a:gridCol w="5914315"/>
                <a:gridCol w="1000884"/>
                <a:gridCol w="896017"/>
                <a:gridCol w="832782"/>
              </a:tblGrid>
              <a:tr h="358135">
                <a:tc>
                  <a:txBody>
                    <a:bodyPr/>
                    <a:lstStyle/>
                    <a:p>
                      <a:pPr algn="ctr"/>
                      <a:r>
                        <a:rPr lang="ru-RU" sz="800" dirty="0" smtClean="0">
                          <a:solidFill>
                            <a:schemeClr val="tx1"/>
                          </a:solidFill>
                        </a:rPr>
                        <a:t>Наименование подпрограмм</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223765">
                <a:tc>
                  <a:txBody>
                    <a:bodyPr/>
                    <a:lstStyle/>
                    <a:p>
                      <a:pPr algn="l" fontAlgn="b"/>
                      <a:r>
                        <a:rPr lang="ru-RU" sz="1000" b="1" i="0" u="none" strike="noStrike" dirty="0">
                          <a:solidFill>
                            <a:srgbClr val="000000"/>
                          </a:solidFill>
                          <a:latin typeface="Times New Roman" pitchFamily="18" charset="0"/>
                          <a:cs typeface="Times New Roman" pitchFamily="18" charset="0"/>
                        </a:rPr>
                        <a:t>Муниципальная программа </a:t>
                      </a:r>
                      <a:r>
                        <a:rPr lang="ru-RU" sz="1000" b="1" i="0" u="none" strike="noStrike" dirty="0" smtClean="0">
                          <a:solidFill>
                            <a:srgbClr val="000000"/>
                          </a:solidFill>
                          <a:latin typeface="Times New Roman" pitchFamily="18" charset="0"/>
                          <a:cs typeface="Times New Roman" pitchFamily="18" charset="0"/>
                        </a:rPr>
                        <a:t>всего</a:t>
                      </a:r>
                      <a:endParaRPr lang="ru-RU" sz="10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pitchFamily="18" charset="0"/>
                          <a:cs typeface="Times New Roman" pitchFamily="18" charset="0"/>
                        </a:rPr>
                        <a:t>8 725,3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pitchFamily="18" charset="0"/>
                          <a:cs typeface="Times New Roman" pitchFamily="18" charset="0"/>
                        </a:rPr>
                        <a:t>8 011,1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pitchFamily="18" charset="0"/>
                          <a:cs typeface="Times New Roman" pitchFamily="18" charset="0"/>
                        </a:rPr>
                        <a:t>8 011,1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77624">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"Повышение эффективности приватизации муниципального имущества"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1 264,2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700,0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700,0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40442">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"Осуществление контроля за использованием муниципального имущества"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245,0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245,0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245,0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195961">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"Управление и распоряжение земельными ресурсами"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230,0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230,0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230,0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04272">
                <a:tc>
                  <a:txBody>
                    <a:bodyPr/>
                    <a:lstStyle/>
                    <a:p>
                      <a:pPr algn="l" fontAlgn="b"/>
                      <a:r>
                        <a:rPr lang="ru-RU" sz="1000" b="0" i="0" u="none" strike="noStrike" dirty="0">
                          <a:solidFill>
                            <a:srgbClr val="000000"/>
                          </a:solidFill>
                          <a:latin typeface="Times New Roman" pitchFamily="18" charset="0"/>
                          <a:cs typeface="Times New Roman" pitchFamily="18" charset="0"/>
                        </a:rPr>
                        <a:t>Обеспечивающая подпрограмма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6 986,1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6 836,1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6 836,1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bl>
          </a:graphicData>
        </a:graphic>
      </p:graphicFrame>
      <p:sp>
        <p:nvSpPr>
          <p:cNvPr id="17" name="TextBox 16"/>
          <p:cNvSpPr txBox="1"/>
          <p:nvPr/>
        </p:nvSpPr>
        <p:spPr>
          <a:xfrm>
            <a:off x="1571604" y="4714884"/>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graphicFrame>
        <p:nvGraphicFramePr>
          <p:cNvPr id="18" name="Таблица 17"/>
          <p:cNvGraphicFramePr>
            <a:graphicFrameLocks noGrp="1"/>
          </p:cNvGraphicFramePr>
          <p:nvPr/>
        </p:nvGraphicFramePr>
        <p:xfrm>
          <a:off x="142843" y="2214554"/>
          <a:ext cx="8715436" cy="2488205"/>
        </p:xfrm>
        <a:graphic>
          <a:graphicData uri="http://schemas.openxmlformats.org/drawingml/2006/table">
            <a:tbl>
              <a:tblPr firstRow="1" bandRow="1">
                <a:tableStyleId>{5C22544A-7EE6-4342-B048-85BDC9FD1C3A}</a:tableStyleId>
              </a:tblPr>
              <a:tblGrid>
                <a:gridCol w="6842026"/>
                <a:gridCol w="631593"/>
                <a:gridCol w="590197"/>
                <a:gridCol w="651620"/>
              </a:tblGrid>
              <a:tr h="349399">
                <a:tc>
                  <a:txBody>
                    <a:bodyPr/>
                    <a:lstStyle/>
                    <a:p>
                      <a:pPr algn="ctr"/>
                      <a:r>
                        <a:rPr lang="ru-RU" sz="800" dirty="0" smtClean="0">
                          <a:solidFill>
                            <a:schemeClr val="tx1"/>
                          </a:solidFill>
                        </a:rPr>
                        <a:t>Наименование показателя</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r>
              <a:tr h="579295">
                <a:tc>
                  <a:txBody>
                    <a:bodyPr/>
                    <a:lstStyle/>
                    <a:p>
                      <a:pPr algn="l">
                        <a:lnSpc>
                          <a:spcPct val="115000"/>
                        </a:lnSpc>
                        <a:spcAft>
                          <a:spcPts val="0"/>
                        </a:spcAft>
                      </a:pPr>
                      <a:r>
                        <a:rPr kumimoji="0" lang="ru-RU" sz="900" kern="1200" dirty="0" smtClean="0">
                          <a:solidFill>
                            <a:schemeClr val="dk1"/>
                          </a:solidFill>
                          <a:latin typeface="Times New Roman" pitchFamily="18" charset="0"/>
                          <a:ea typeface="Times New Roman"/>
                          <a:cs typeface="Times New Roman" pitchFamily="18" charset="0"/>
                        </a:rPr>
                        <a:t>Доля доходов от использования и реализации имущества, находящегося в муниципальной собственности города Ржева Тверской области, полученных в соответствующем году, к размеру доходов от использования и реализации имущества, находящегося в муниципальной собственности города Ржева Тверской области, запланированных к получению в данном году, %</a:t>
                      </a:r>
                      <a:endParaRPr kumimoji="0" lang="ru-RU" sz="900" kern="1200" dirty="0">
                        <a:solidFill>
                          <a:schemeClr val="dk1"/>
                        </a:solidFill>
                        <a:latin typeface="Times New Roman" pitchFamily="18" charset="0"/>
                        <a:ea typeface="Times New Roman"/>
                        <a:cs typeface="Times New Roman" pitchFamily="18" charset="0"/>
                      </a:endParaRPr>
                    </a:p>
                  </a:txBody>
                  <a:tcPr marL="68580" marR="68580" marT="0" marB="0" anchor="ctr">
                    <a:blipFill>
                      <a:blip r:embed="rId8"/>
                      <a:tile tx="0" ty="0" sx="100000" sy="100000" flip="none" algn="tl"/>
                    </a:blipFill>
                  </a:tcPr>
                </a:tc>
                <a:tc>
                  <a:txBody>
                    <a:bodyPr/>
                    <a:lstStyle/>
                    <a:p>
                      <a:pPr marL="0" algn="ctr" rtl="0" eaLnBrk="1" fontAlgn="b" latinLnBrk="0" hangingPunct="1">
                        <a:lnSpc>
                          <a:spcPct val="115000"/>
                        </a:lnSpc>
                        <a:spcAft>
                          <a:spcPts val="0"/>
                        </a:spcAft>
                      </a:pPr>
                      <a:endParaRPr kumimoji="0" lang="ru-RU" sz="900" b="0" i="0" u="none" strike="noStrike" kern="1200" dirty="0">
                        <a:solidFill>
                          <a:srgbClr val="000000"/>
                        </a:solidFill>
                        <a:latin typeface="Times New Roman" pitchFamily="18" charset="0"/>
                        <a:ea typeface="+mn-ea"/>
                        <a:cs typeface="Times New Roman" pitchFamily="18" charset="0"/>
                      </a:endParaRPr>
                    </a:p>
                    <a:p>
                      <a:pPr marL="0" algn="ctr" rtl="0" eaLnBrk="1" fontAlgn="b" latinLnBrk="0" hangingPunct="1">
                        <a:lnSpc>
                          <a:spcPct val="115000"/>
                        </a:lnSpc>
                        <a:spcAft>
                          <a:spcPts val="0"/>
                        </a:spcAft>
                      </a:pPr>
                      <a:r>
                        <a:rPr kumimoji="0" lang="ru-RU" sz="900" b="0" i="0" u="none" strike="noStrike" kern="1200" dirty="0">
                          <a:solidFill>
                            <a:srgbClr val="000000"/>
                          </a:solidFill>
                          <a:latin typeface="Times New Roman" pitchFamily="18" charset="0"/>
                          <a:ea typeface="+mn-ea"/>
                          <a:cs typeface="Times New Roman" pitchFamily="18" charset="0"/>
                        </a:rPr>
                        <a:t>101</a:t>
                      </a:r>
                    </a:p>
                  </a:txBody>
                  <a:tcPr marL="68580" marR="68580" marT="0" marB="0" anchor="ctr">
                    <a:blipFill>
                      <a:blip r:embed="rId8"/>
                      <a:tile tx="0" ty="0" sx="100000" sy="100000" flip="none" algn="tl"/>
                    </a:blipFill>
                  </a:tcPr>
                </a:tc>
                <a:tc>
                  <a:txBody>
                    <a:bodyPr/>
                    <a:lstStyle/>
                    <a:p>
                      <a:pPr marL="0" algn="ctr" rtl="0" eaLnBrk="1" fontAlgn="b" latinLnBrk="0" hangingPunct="1">
                        <a:lnSpc>
                          <a:spcPct val="115000"/>
                        </a:lnSpc>
                        <a:spcAft>
                          <a:spcPts val="0"/>
                        </a:spcAft>
                      </a:pPr>
                      <a:endParaRPr kumimoji="0" lang="ru-RU" sz="900" b="0" i="0" u="none" strike="noStrike" kern="1200" dirty="0">
                        <a:solidFill>
                          <a:srgbClr val="000000"/>
                        </a:solidFill>
                        <a:latin typeface="Times New Roman" pitchFamily="18" charset="0"/>
                        <a:ea typeface="+mn-ea"/>
                        <a:cs typeface="Times New Roman" pitchFamily="18" charset="0"/>
                      </a:endParaRPr>
                    </a:p>
                    <a:p>
                      <a:pPr marL="0" algn="ctr" rtl="0" eaLnBrk="1" fontAlgn="b" latinLnBrk="0" hangingPunct="1">
                        <a:lnSpc>
                          <a:spcPct val="115000"/>
                        </a:lnSpc>
                        <a:spcAft>
                          <a:spcPts val="0"/>
                        </a:spcAft>
                      </a:pPr>
                      <a:r>
                        <a:rPr kumimoji="0" lang="ru-RU" sz="900" b="0" i="0" u="none" strike="noStrike" kern="1200" dirty="0">
                          <a:solidFill>
                            <a:srgbClr val="000000"/>
                          </a:solidFill>
                          <a:latin typeface="Times New Roman" pitchFamily="18" charset="0"/>
                          <a:ea typeface="+mn-ea"/>
                          <a:cs typeface="Times New Roman" pitchFamily="18" charset="0"/>
                        </a:rPr>
                        <a:t>102</a:t>
                      </a:r>
                    </a:p>
                  </a:txBody>
                  <a:tcPr marL="68580" marR="68580" marT="0" marB="0" anchor="ctr">
                    <a:blipFill>
                      <a:blip r:embed="rId8"/>
                      <a:tile tx="0" ty="0" sx="100000" sy="100000" flip="none" algn="tl"/>
                    </a:blipFill>
                  </a:tcPr>
                </a:tc>
                <a:tc>
                  <a:txBody>
                    <a:bodyPr/>
                    <a:lstStyle/>
                    <a:p>
                      <a:pPr marL="0" algn="ctr" rtl="0" eaLnBrk="1" fontAlgn="b" latinLnBrk="0" hangingPunct="1">
                        <a:lnSpc>
                          <a:spcPct val="115000"/>
                        </a:lnSpc>
                        <a:spcAft>
                          <a:spcPts val="0"/>
                        </a:spcAft>
                      </a:pPr>
                      <a:endParaRPr kumimoji="0" lang="ru-RU" sz="900" b="0" i="0" u="none" strike="noStrike" kern="1200" dirty="0">
                        <a:solidFill>
                          <a:srgbClr val="000000"/>
                        </a:solidFill>
                        <a:latin typeface="Times New Roman" pitchFamily="18" charset="0"/>
                        <a:ea typeface="+mn-ea"/>
                        <a:cs typeface="Times New Roman" pitchFamily="18" charset="0"/>
                      </a:endParaRPr>
                    </a:p>
                    <a:p>
                      <a:pPr marL="0" algn="ctr" rtl="0" eaLnBrk="1" fontAlgn="b" latinLnBrk="0" hangingPunct="1">
                        <a:lnSpc>
                          <a:spcPct val="115000"/>
                        </a:lnSpc>
                        <a:spcAft>
                          <a:spcPts val="0"/>
                        </a:spcAft>
                      </a:pPr>
                      <a:r>
                        <a:rPr kumimoji="0" lang="ru-RU" sz="900" b="0" i="0" u="none" strike="noStrike" kern="1200" dirty="0">
                          <a:solidFill>
                            <a:srgbClr val="000000"/>
                          </a:solidFill>
                          <a:latin typeface="Times New Roman" pitchFamily="18" charset="0"/>
                          <a:ea typeface="+mn-ea"/>
                          <a:cs typeface="Times New Roman" pitchFamily="18" charset="0"/>
                        </a:rPr>
                        <a:t>102</a:t>
                      </a:r>
                    </a:p>
                  </a:txBody>
                  <a:tcPr marL="68580" marR="68580" marT="0" marB="0" anchor="ctr">
                    <a:blipFill>
                      <a:blip r:embed="rId8"/>
                      <a:tile tx="0" ty="0" sx="100000" sy="100000" flip="none" algn="tl"/>
                    </a:blipFill>
                  </a:tcPr>
                </a:tc>
              </a:tr>
              <a:tr h="322911">
                <a:tc>
                  <a:txBody>
                    <a:bodyPr/>
                    <a:lstStyle/>
                    <a:p>
                      <a:pPr algn="l">
                        <a:lnSpc>
                          <a:spcPct val="115000"/>
                        </a:lnSpc>
                        <a:spcAft>
                          <a:spcPts val="0"/>
                        </a:spcAft>
                      </a:pPr>
                      <a:r>
                        <a:rPr lang="ru-RU" sz="900" dirty="0" smtClean="0">
                          <a:latin typeface="Times New Roman" pitchFamily="18" charset="0"/>
                          <a:ea typeface="Times New Roman"/>
                          <a:cs typeface="Times New Roman" pitchFamily="18" charset="0"/>
                        </a:rPr>
                        <a:t>Размер </a:t>
                      </a:r>
                      <a:r>
                        <a:rPr lang="ru-RU" sz="900" dirty="0">
                          <a:latin typeface="Times New Roman" pitchFamily="18" charset="0"/>
                          <a:ea typeface="Times New Roman"/>
                          <a:cs typeface="Times New Roman" pitchFamily="18" charset="0"/>
                        </a:rPr>
                        <a:t>доходов от использования и реализации имущества, находящегося в муниципальной собственности города Ржева Тверской </a:t>
                      </a:r>
                      <a:r>
                        <a:rPr lang="ru-RU" sz="900" dirty="0" smtClean="0">
                          <a:latin typeface="Times New Roman" pitchFamily="18" charset="0"/>
                          <a:ea typeface="Times New Roman"/>
                          <a:cs typeface="Times New Roman" pitchFamily="18" charset="0"/>
                        </a:rPr>
                        <a:t>области, тыс. руб.</a:t>
                      </a:r>
                      <a:endParaRPr lang="ru-RU" sz="900" dirty="0">
                        <a:latin typeface="Times New Roman" pitchFamily="18" charset="0"/>
                        <a:ea typeface="Times New Roman"/>
                        <a:cs typeface="Times New Roman" pitchFamily="18" charset="0"/>
                      </a:endParaRPr>
                    </a:p>
                  </a:txBody>
                  <a:tcPr marL="68580" marR="68580" marT="0" marB="0" anchor="ctr">
                    <a:blipFill>
                      <a:blip r:embed="rId8"/>
                      <a:tile tx="0" ty="0" sx="100000" sy="100000" flip="none" algn="tl"/>
                    </a:blipFill>
                  </a:tcPr>
                </a:tc>
                <a:tc>
                  <a:txBody>
                    <a:bodyPr/>
                    <a:lstStyle/>
                    <a:p>
                      <a:pPr marL="0" algn="ctr" rtl="0" eaLnBrk="1" fontAlgn="b" latinLnBrk="0" hangingPunct="1">
                        <a:lnSpc>
                          <a:spcPct val="115000"/>
                        </a:lnSpc>
                        <a:spcAft>
                          <a:spcPts val="0"/>
                        </a:spcAft>
                      </a:pPr>
                      <a:endParaRPr kumimoji="0" lang="ru-RU" sz="900" b="0" i="0" u="none" strike="noStrike" kern="1200" dirty="0">
                        <a:solidFill>
                          <a:srgbClr val="000000"/>
                        </a:solidFill>
                        <a:latin typeface="Times New Roman" pitchFamily="18" charset="0"/>
                        <a:ea typeface="+mn-ea"/>
                        <a:cs typeface="Times New Roman" pitchFamily="18" charset="0"/>
                      </a:endParaRPr>
                    </a:p>
                    <a:p>
                      <a:pPr marL="0" algn="ctr" rtl="0" eaLnBrk="1" fontAlgn="b" latinLnBrk="0" hangingPunct="1">
                        <a:lnSpc>
                          <a:spcPct val="115000"/>
                        </a:lnSpc>
                        <a:spcAft>
                          <a:spcPts val="0"/>
                        </a:spcAft>
                      </a:pPr>
                      <a:r>
                        <a:rPr kumimoji="0" lang="ru-RU" sz="900" b="0" i="0" u="none" strike="noStrike" kern="1200" dirty="0" smtClean="0">
                          <a:solidFill>
                            <a:srgbClr val="000000"/>
                          </a:solidFill>
                          <a:latin typeface="Times New Roman" pitchFamily="18" charset="0"/>
                          <a:ea typeface="+mn-ea"/>
                          <a:cs typeface="Times New Roman" pitchFamily="18" charset="0"/>
                        </a:rPr>
                        <a:t>29 639,1</a:t>
                      </a:r>
                      <a:endParaRPr kumimoji="0" lang="ru-RU" sz="900" b="0" i="0" u="none" strike="noStrike" kern="1200" dirty="0">
                        <a:solidFill>
                          <a:srgbClr val="000000"/>
                        </a:solidFill>
                        <a:latin typeface="Times New Roman" pitchFamily="18" charset="0"/>
                        <a:ea typeface="+mn-ea"/>
                        <a:cs typeface="Times New Roman" pitchFamily="18" charset="0"/>
                      </a:endParaRPr>
                    </a:p>
                  </a:txBody>
                  <a:tcPr marL="68580" marR="68580" marT="0" marB="0" anchor="ctr">
                    <a:blipFill>
                      <a:blip r:embed="rId8"/>
                      <a:tile tx="0" ty="0" sx="100000" sy="100000" flip="none" algn="tl"/>
                    </a:blipFill>
                  </a:tcPr>
                </a:tc>
                <a:tc>
                  <a:txBody>
                    <a:bodyPr/>
                    <a:lstStyle/>
                    <a:p>
                      <a:pPr marL="0" algn="ctr" rtl="0" eaLnBrk="1" fontAlgn="b" latinLnBrk="0" hangingPunct="1">
                        <a:lnSpc>
                          <a:spcPct val="115000"/>
                        </a:lnSpc>
                        <a:spcAft>
                          <a:spcPts val="0"/>
                        </a:spcAft>
                      </a:pPr>
                      <a:endParaRPr kumimoji="0" lang="ru-RU" sz="900" b="0" i="0" u="none" strike="noStrike" kern="1200" dirty="0">
                        <a:solidFill>
                          <a:srgbClr val="000000"/>
                        </a:solidFill>
                        <a:latin typeface="Times New Roman" pitchFamily="18" charset="0"/>
                        <a:ea typeface="+mn-ea"/>
                        <a:cs typeface="Times New Roman" pitchFamily="18" charset="0"/>
                      </a:endParaRPr>
                    </a:p>
                    <a:p>
                      <a:pPr marL="0" algn="ctr" rtl="0" eaLnBrk="1" fontAlgn="b" latinLnBrk="0" hangingPunct="1">
                        <a:lnSpc>
                          <a:spcPct val="115000"/>
                        </a:lnSpc>
                        <a:spcAft>
                          <a:spcPts val="0"/>
                        </a:spcAft>
                      </a:pPr>
                      <a:r>
                        <a:rPr kumimoji="0" lang="ru-RU" sz="900" b="0" i="0" u="none" strike="noStrike" kern="1200" dirty="0" smtClean="0">
                          <a:solidFill>
                            <a:srgbClr val="000000"/>
                          </a:solidFill>
                          <a:latin typeface="Times New Roman" pitchFamily="18" charset="0"/>
                          <a:ea typeface="+mn-ea"/>
                          <a:cs typeface="Times New Roman" pitchFamily="18" charset="0"/>
                        </a:rPr>
                        <a:t>29 903,6</a:t>
                      </a:r>
                      <a:endParaRPr kumimoji="0" lang="ru-RU" sz="900" b="0" i="0" u="none" strike="noStrike" kern="1200" dirty="0">
                        <a:solidFill>
                          <a:srgbClr val="000000"/>
                        </a:solidFill>
                        <a:latin typeface="Times New Roman" pitchFamily="18" charset="0"/>
                        <a:ea typeface="+mn-ea"/>
                        <a:cs typeface="Times New Roman" pitchFamily="18" charset="0"/>
                      </a:endParaRPr>
                    </a:p>
                  </a:txBody>
                  <a:tcPr marL="68580" marR="68580" marT="0" marB="0" anchor="ctr">
                    <a:blipFill>
                      <a:blip r:embed="rId8"/>
                      <a:tile tx="0" ty="0" sx="100000" sy="100000" flip="none" algn="tl"/>
                    </a:blipFill>
                  </a:tcPr>
                </a:tc>
                <a:tc>
                  <a:txBody>
                    <a:bodyPr/>
                    <a:lstStyle/>
                    <a:p>
                      <a:pPr marL="0" algn="ctr" rtl="0" eaLnBrk="1" fontAlgn="b" latinLnBrk="0" hangingPunct="1">
                        <a:lnSpc>
                          <a:spcPct val="115000"/>
                        </a:lnSpc>
                        <a:spcAft>
                          <a:spcPts val="0"/>
                        </a:spcAft>
                      </a:pPr>
                      <a:endParaRPr kumimoji="0" lang="ru-RU" sz="900" b="0" i="0" u="none" strike="noStrike" kern="1200" dirty="0">
                        <a:solidFill>
                          <a:srgbClr val="000000"/>
                        </a:solidFill>
                        <a:latin typeface="Times New Roman" pitchFamily="18" charset="0"/>
                        <a:ea typeface="+mn-ea"/>
                        <a:cs typeface="Times New Roman" pitchFamily="18" charset="0"/>
                      </a:endParaRPr>
                    </a:p>
                    <a:p>
                      <a:pPr marL="0" algn="ctr" rtl="0" eaLnBrk="1" fontAlgn="b" latinLnBrk="0" hangingPunct="1">
                        <a:lnSpc>
                          <a:spcPct val="115000"/>
                        </a:lnSpc>
                        <a:spcAft>
                          <a:spcPts val="0"/>
                        </a:spcAft>
                      </a:pPr>
                      <a:r>
                        <a:rPr kumimoji="0" lang="ru-RU" sz="900" b="0" i="0" u="none" strike="noStrike" kern="1200" dirty="0" smtClean="0">
                          <a:solidFill>
                            <a:srgbClr val="000000"/>
                          </a:solidFill>
                          <a:latin typeface="Times New Roman" pitchFamily="18" charset="0"/>
                          <a:ea typeface="+mn-ea"/>
                          <a:cs typeface="Times New Roman" pitchFamily="18" charset="0"/>
                        </a:rPr>
                        <a:t>30 874,4</a:t>
                      </a:r>
                      <a:endParaRPr kumimoji="0" lang="ru-RU" sz="900" b="0" i="0" u="none" strike="noStrike" kern="1200" dirty="0">
                        <a:solidFill>
                          <a:srgbClr val="000000"/>
                        </a:solidFill>
                        <a:latin typeface="Times New Roman" pitchFamily="18" charset="0"/>
                        <a:ea typeface="+mn-ea"/>
                        <a:cs typeface="Times New Roman" pitchFamily="18" charset="0"/>
                      </a:endParaRPr>
                    </a:p>
                  </a:txBody>
                  <a:tcPr marL="68580" marR="68580" marT="0" marB="0" anchor="ctr">
                    <a:blipFill>
                      <a:blip r:embed="rId8"/>
                      <a:tile tx="0" ty="0" sx="100000" sy="100000" flip="none" algn="tl"/>
                    </a:blipFill>
                  </a:tcPr>
                </a:tc>
              </a:tr>
              <a:tr h="748659">
                <a:tc>
                  <a:txBody>
                    <a:bodyPr/>
                    <a:lstStyle/>
                    <a:p>
                      <a:pPr algn="l">
                        <a:lnSpc>
                          <a:spcPct val="115000"/>
                        </a:lnSpc>
                        <a:spcAft>
                          <a:spcPts val="0"/>
                        </a:spcAft>
                      </a:pPr>
                      <a:r>
                        <a:rPr kumimoji="0" lang="ru-RU" sz="900" kern="1200" dirty="0" smtClean="0">
                          <a:solidFill>
                            <a:schemeClr val="dk1"/>
                          </a:solidFill>
                          <a:latin typeface="Times New Roman" pitchFamily="18" charset="0"/>
                          <a:ea typeface="Times New Roman"/>
                          <a:cs typeface="Times New Roman" pitchFamily="18" charset="0"/>
                        </a:rPr>
                        <a:t>Доля  доходов от использования и реализации земель, находящихся в муниципальной собственности города Ржева Тверской области, а также земель, государственная собственность на которые не разграничена, расположенных на территории города Ржева Тверской области, полученных в соответствующем году,  к размеру доходов от использования и реализации земель, находящихся в муниципальной собственности города Ржева Тверской области, а также земель, государственная собственность на которые не разграничена, запланированных к получению в данном году, %</a:t>
                      </a:r>
                      <a:endParaRPr kumimoji="0" lang="ru-RU" sz="900" kern="1200" dirty="0">
                        <a:solidFill>
                          <a:schemeClr val="dk1"/>
                        </a:solidFill>
                        <a:latin typeface="Times New Roman" pitchFamily="18" charset="0"/>
                        <a:ea typeface="Times New Roman"/>
                        <a:cs typeface="Times New Roman" pitchFamily="18" charset="0"/>
                      </a:endParaRPr>
                    </a:p>
                  </a:txBody>
                  <a:tcPr marL="68580" marR="68580" marT="0" marB="0" anchor="ctr">
                    <a:blipFill>
                      <a:blip r:embed="rId8"/>
                      <a:tile tx="0" ty="0" sx="100000" sy="100000" flip="none" algn="tl"/>
                    </a:blipFill>
                  </a:tcPr>
                </a:tc>
                <a:tc>
                  <a:txBody>
                    <a:bodyPr/>
                    <a:lstStyle/>
                    <a:p>
                      <a:pPr marL="0" algn="ctr" rtl="0" eaLnBrk="1" fontAlgn="b" latinLnBrk="0" hangingPunct="1">
                        <a:lnSpc>
                          <a:spcPct val="115000"/>
                        </a:lnSpc>
                        <a:spcAft>
                          <a:spcPts val="0"/>
                        </a:spcAft>
                      </a:pPr>
                      <a:endParaRPr kumimoji="0" lang="ru-RU" sz="900" b="0" i="0" u="none" strike="noStrike" kern="1200" dirty="0">
                        <a:solidFill>
                          <a:srgbClr val="000000"/>
                        </a:solidFill>
                        <a:latin typeface="Times New Roman" pitchFamily="18" charset="0"/>
                        <a:ea typeface="+mn-ea"/>
                        <a:cs typeface="Times New Roman" pitchFamily="18" charset="0"/>
                      </a:endParaRPr>
                    </a:p>
                    <a:p>
                      <a:pPr marL="0" algn="ctr" rtl="0" eaLnBrk="1" fontAlgn="b" latinLnBrk="0" hangingPunct="1">
                        <a:lnSpc>
                          <a:spcPct val="115000"/>
                        </a:lnSpc>
                        <a:spcAft>
                          <a:spcPts val="0"/>
                        </a:spcAft>
                      </a:pPr>
                      <a:r>
                        <a:rPr kumimoji="0" lang="ru-RU" sz="900" b="0" i="0" u="none" strike="noStrike" kern="1200" dirty="0">
                          <a:solidFill>
                            <a:srgbClr val="000000"/>
                          </a:solidFill>
                          <a:latin typeface="Times New Roman" pitchFamily="18" charset="0"/>
                          <a:ea typeface="+mn-ea"/>
                          <a:cs typeface="Times New Roman" pitchFamily="18" charset="0"/>
                        </a:rPr>
                        <a:t>101</a:t>
                      </a:r>
                    </a:p>
                  </a:txBody>
                  <a:tcPr marL="68580" marR="68580" marT="0" marB="0" anchor="ctr">
                    <a:blipFill>
                      <a:blip r:embed="rId8"/>
                      <a:tile tx="0" ty="0" sx="100000" sy="100000" flip="none" algn="tl"/>
                    </a:blipFill>
                  </a:tcPr>
                </a:tc>
                <a:tc>
                  <a:txBody>
                    <a:bodyPr/>
                    <a:lstStyle/>
                    <a:p>
                      <a:pPr marL="0" algn="ctr" rtl="0" eaLnBrk="1" fontAlgn="b" latinLnBrk="0" hangingPunct="1">
                        <a:lnSpc>
                          <a:spcPct val="115000"/>
                        </a:lnSpc>
                        <a:spcAft>
                          <a:spcPts val="0"/>
                        </a:spcAft>
                      </a:pPr>
                      <a:endParaRPr kumimoji="0" lang="ru-RU" sz="900" b="0" i="0" u="none" strike="noStrike" kern="1200" dirty="0">
                        <a:solidFill>
                          <a:srgbClr val="000000"/>
                        </a:solidFill>
                        <a:latin typeface="Times New Roman" pitchFamily="18" charset="0"/>
                        <a:ea typeface="+mn-ea"/>
                        <a:cs typeface="Times New Roman" pitchFamily="18" charset="0"/>
                      </a:endParaRPr>
                    </a:p>
                    <a:p>
                      <a:pPr marL="0" algn="ctr" rtl="0" eaLnBrk="1" fontAlgn="b" latinLnBrk="0" hangingPunct="1">
                        <a:lnSpc>
                          <a:spcPct val="115000"/>
                        </a:lnSpc>
                        <a:spcAft>
                          <a:spcPts val="0"/>
                        </a:spcAft>
                      </a:pPr>
                      <a:r>
                        <a:rPr kumimoji="0" lang="ru-RU" sz="900" b="0" i="0" u="none" strike="noStrike" kern="1200" dirty="0">
                          <a:solidFill>
                            <a:srgbClr val="000000"/>
                          </a:solidFill>
                          <a:latin typeface="Times New Roman" pitchFamily="18" charset="0"/>
                          <a:ea typeface="+mn-ea"/>
                          <a:cs typeface="Times New Roman" pitchFamily="18" charset="0"/>
                        </a:rPr>
                        <a:t>102</a:t>
                      </a:r>
                    </a:p>
                  </a:txBody>
                  <a:tcPr marL="68580" marR="68580" marT="0" marB="0" anchor="ctr">
                    <a:blipFill>
                      <a:blip r:embed="rId8"/>
                      <a:tile tx="0" ty="0" sx="100000" sy="100000" flip="none" algn="tl"/>
                    </a:blipFill>
                  </a:tcPr>
                </a:tc>
                <a:tc>
                  <a:txBody>
                    <a:bodyPr/>
                    <a:lstStyle/>
                    <a:p>
                      <a:pPr marL="0" algn="ctr" rtl="0" eaLnBrk="1" fontAlgn="b" latinLnBrk="0" hangingPunct="1">
                        <a:lnSpc>
                          <a:spcPct val="115000"/>
                        </a:lnSpc>
                        <a:spcAft>
                          <a:spcPts val="0"/>
                        </a:spcAft>
                      </a:pPr>
                      <a:endParaRPr kumimoji="0" lang="ru-RU" sz="900" b="0" i="0" u="none" strike="noStrike" kern="1200" dirty="0">
                        <a:solidFill>
                          <a:srgbClr val="000000"/>
                        </a:solidFill>
                        <a:latin typeface="Times New Roman" pitchFamily="18" charset="0"/>
                        <a:ea typeface="+mn-ea"/>
                        <a:cs typeface="Times New Roman" pitchFamily="18" charset="0"/>
                      </a:endParaRPr>
                    </a:p>
                    <a:p>
                      <a:pPr marL="0" algn="ctr" rtl="0" eaLnBrk="1" fontAlgn="b" latinLnBrk="0" hangingPunct="1">
                        <a:lnSpc>
                          <a:spcPct val="115000"/>
                        </a:lnSpc>
                        <a:spcAft>
                          <a:spcPts val="0"/>
                        </a:spcAft>
                      </a:pPr>
                      <a:r>
                        <a:rPr kumimoji="0" lang="ru-RU" sz="900" b="0" i="0" u="none" strike="noStrike" kern="1200" dirty="0">
                          <a:solidFill>
                            <a:srgbClr val="000000"/>
                          </a:solidFill>
                          <a:latin typeface="Times New Roman" pitchFamily="18" charset="0"/>
                          <a:ea typeface="+mn-ea"/>
                          <a:cs typeface="Times New Roman" pitchFamily="18" charset="0"/>
                        </a:rPr>
                        <a:t>102</a:t>
                      </a:r>
                    </a:p>
                  </a:txBody>
                  <a:tcPr marL="68580" marR="68580" marT="0" marB="0" anchor="ctr">
                    <a:blipFill>
                      <a:blip r:embed="rId8"/>
                      <a:tile tx="0" ty="0" sx="100000" sy="100000" flip="none" algn="tl"/>
                    </a:blipFill>
                  </a:tcPr>
                </a:tc>
              </a:tr>
              <a:tr h="438336">
                <a:tc>
                  <a:txBody>
                    <a:bodyPr/>
                    <a:lstStyle/>
                    <a:p>
                      <a:pPr algn="l">
                        <a:lnSpc>
                          <a:spcPct val="115000"/>
                        </a:lnSpc>
                        <a:spcAft>
                          <a:spcPts val="0"/>
                        </a:spcAft>
                      </a:pPr>
                      <a:r>
                        <a:rPr lang="ru-RU" sz="900" dirty="0" smtClean="0">
                          <a:latin typeface="Times New Roman" pitchFamily="18" charset="0"/>
                          <a:ea typeface="Times New Roman"/>
                          <a:cs typeface="Times New Roman" pitchFamily="18" charset="0"/>
                        </a:rPr>
                        <a:t>Размер </a:t>
                      </a:r>
                      <a:r>
                        <a:rPr lang="ru-RU" sz="900" dirty="0">
                          <a:latin typeface="Times New Roman" pitchFamily="18" charset="0"/>
                          <a:ea typeface="Times New Roman"/>
                          <a:cs typeface="Times New Roman" pitchFamily="18" charset="0"/>
                        </a:rPr>
                        <a:t>доходов от использования и реализации земель, находящихся в муниципальной собственности города Ржева Тверской области, а также земель, государственная собственность на которые не разграничена, расположенных на территории города Ржева Тверской </a:t>
                      </a:r>
                      <a:r>
                        <a:rPr lang="ru-RU" sz="900" dirty="0" smtClean="0">
                          <a:latin typeface="Times New Roman" pitchFamily="18" charset="0"/>
                          <a:ea typeface="Times New Roman"/>
                          <a:cs typeface="Times New Roman" pitchFamily="18" charset="0"/>
                        </a:rPr>
                        <a:t>области, тыс. руб.</a:t>
                      </a:r>
                      <a:endParaRPr lang="ru-RU" sz="900" dirty="0">
                        <a:latin typeface="Times New Roman" pitchFamily="18" charset="0"/>
                        <a:ea typeface="Times New Roman"/>
                        <a:cs typeface="Times New Roman" pitchFamily="18" charset="0"/>
                      </a:endParaRPr>
                    </a:p>
                  </a:txBody>
                  <a:tcPr marL="68580" marR="68580" marT="0" marB="0" anchor="ctr">
                    <a:blipFill>
                      <a:blip r:embed="rId8"/>
                      <a:tile tx="0" ty="0" sx="100000" sy="100000" flip="none" algn="tl"/>
                    </a:blipFill>
                  </a:tcPr>
                </a:tc>
                <a:tc>
                  <a:txBody>
                    <a:bodyPr/>
                    <a:lstStyle/>
                    <a:p>
                      <a:pPr marL="0" algn="ctr" rtl="0" eaLnBrk="1" fontAlgn="b" latinLnBrk="0" hangingPunct="1">
                        <a:lnSpc>
                          <a:spcPct val="115000"/>
                        </a:lnSpc>
                        <a:spcAft>
                          <a:spcPts val="0"/>
                        </a:spcAft>
                      </a:pPr>
                      <a:endParaRPr kumimoji="0" lang="ru-RU" sz="900" b="0" i="0" u="none" strike="noStrike" kern="1200" dirty="0">
                        <a:solidFill>
                          <a:srgbClr val="000000"/>
                        </a:solidFill>
                        <a:latin typeface="Times New Roman" pitchFamily="18" charset="0"/>
                        <a:ea typeface="+mn-ea"/>
                        <a:cs typeface="Times New Roman" pitchFamily="18" charset="0"/>
                      </a:endParaRPr>
                    </a:p>
                    <a:p>
                      <a:pPr marL="0" algn="ctr" rtl="0" eaLnBrk="1" fontAlgn="b" latinLnBrk="0" hangingPunct="1">
                        <a:lnSpc>
                          <a:spcPct val="115000"/>
                        </a:lnSpc>
                        <a:spcAft>
                          <a:spcPts val="0"/>
                        </a:spcAft>
                      </a:pPr>
                      <a:r>
                        <a:rPr kumimoji="0" lang="ru-RU" sz="900" b="0" i="0" u="none" strike="noStrike" kern="1200" dirty="0" smtClean="0">
                          <a:solidFill>
                            <a:srgbClr val="000000"/>
                          </a:solidFill>
                          <a:latin typeface="Times New Roman" pitchFamily="18" charset="0"/>
                          <a:ea typeface="+mn-ea"/>
                          <a:cs typeface="Times New Roman" pitchFamily="18" charset="0"/>
                        </a:rPr>
                        <a:t>22 734,9</a:t>
                      </a:r>
                      <a:endParaRPr kumimoji="0" lang="ru-RU" sz="900" b="0" i="0" u="none" strike="noStrike" kern="1200" dirty="0">
                        <a:solidFill>
                          <a:srgbClr val="000000"/>
                        </a:solidFill>
                        <a:latin typeface="Times New Roman" pitchFamily="18" charset="0"/>
                        <a:ea typeface="+mn-ea"/>
                        <a:cs typeface="Times New Roman" pitchFamily="18" charset="0"/>
                      </a:endParaRPr>
                    </a:p>
                  </a:txBody>
                  <a:tcPr marL="68580" marR="68580" marT="0" marB="0" anchor="ctr">
                    <a:blipFill>
                      <a:blip r:embed="rId8"/>
                      <a:tile tx="0" ty="0" sx="100000" sy="100000" flip="none" algn="tl"/>
                    </a:blipFill>
                  </a:tcPr>
                </a:tc>
                <a:tc>
                  <a:txBody>
                    <a:bodyPr/>
                    <a:lstStyle/>
                    <a:p>
                      <a:pPr marL="0" algn="ctr" rtl="0" eaLnBrk="1" fontAlgn="b" latinLnBrk="0" hangingPunct="1">
                        <a:lnSpc>
                          <a:spcPct val="115000"/>
                        </a:lnSpc>
                        <a:spcAft>
                          <a:spcPts val="0"/>
                        </a:spcAft>
                      </a:pPr>
                      <a:endParaRPr kumimoji="0" lang="ru-RU" sz="900" b="0" i="0" u="none" strike="noStrike" kern="1200" dirty="0">
                        <a:solidFill>
                          <a:srgbClr val="000000"/>
                        </a:solidFill>
                        <a:latin typeface="Times New Roman" pitchFamily="18" charset="0"/>
                        <a:ea typeface="+mn-ea"/>
                        <a:cs typeface="Times New Roman" pitchFamily="18" charset="0"/>
                      </a:endParaRPr>
                    </a:p>
                    <a:p>
                      <a:pPr marL="0" algn="ctr" rtl="0" eaLnBrk="1" fontAlgn="b" latinLnBrk="0" hangingPunct="1">
                        <a:lnSpc>
                          <a:spcPct val="115000"/>
                        </a:lnSpc>
                        <a:spcAft>
                          <a:spcPts val="0"/>
                        </a:spcAft>
                      </a:pPr>
                      <a:r>
                        <a:rPr kumimoji="0" lang="ru-RU" sz="900" b="0" i="0" u="none" strike="noStrike" kern="1200" dirty="0" smtClean="0">
                          <a:solidFill>
                            <a:srgbClr val="000000"/>
                          </a:solidFill>
                          <a:latin typeface="Times New Roman" pitchFamily="18" charset="0"/>
                          <a:ea typeface="+mn-ea"/>
                          <a:cs typeface="Times New Roman" pitchFamily="18" charset="0"/>
                        </a:rPr>
                        <a:t>22 579,9</a:t>
                      </a:r>
                      <a:endParaRPr kumimoji="0" lang="ru-RU" sz="900" b="0" i="0" u="none" strike="noStrike" kern="1200" dirty="0">
                        <a:solidFill>
                          <a:srgbClr val="000000"/>
                        </a:solidFill>
                        <a:latin typeface="Times New Roman" pitchFamily="18" charset="0"/>
                        <a:ea typeface="+mn-ea"/>
                        <a:cs typeface="Times New Roman" pitchFamily="18" charset="0"/>
                      </a:endParaRPr>
                    </a:p>
                  </a:txBody>
                  <a:tcPr marL="68580" marR="68580" marT="0" marB="0" anchor="ctr">
                    <a:blipFill>
                      <a:blip r:embed="rId8"/>
                      <a:tile tx="0" ty="0" sx="100000" sy="100000" flip="none" algn="tl"/>
                    </a:blipFill>
                  </a:tcPr>
                </a:tc>
                <a:tc>
                  <a:txBody>
                    <a:bodyPr/>
                    <a:lstStyle/>
                    <a:p>
                      <a:pPr marL="0" algn="ctr" rtl="0" eaLnBrk="1" fontAlgn="b" latinLnBrk="0" hangingPunct="1">
                        <a:lnSpc>
                          <a:spcPct val="115000"/>
                        </a:lnSpc>
                        <a:spcAft>
                          <a:spcPts val="0"/>
                        </a:spcAft>
                      </a:pPr>
                      <a:endParaRPr kumimoji="0" lang="ru-RU" sz="900" b="0" i="0" u="none" strike="noStrike" kern="1200" dirty="0">
                        <a:solidFill>
                          <a:srgbClr val="000000"/>
                        </a:solidFill>
                        <a:latin typeface="Times New Roman" pitchFamily="18" charset="0"/>
                        <a:ea typeface="+mn-ea"/>
                        <a:cs typeface="Times New Roman" pitchFamily="18" charset="0"/>
                      </a:endParaRPr>
                    </a:p>
                    <a:p>
                      <a:pPr marL="0" algn="ctr" rtl="0" eaLnBrk="1" fontAlgn="b" latinLnBrk="0" hangingPunct="1">
                        <a:lnSpc>
                          <a:spcPct val="115000"/>
                        </a:lnSpc>
                        <a:spcAft>
                          <a:spcPts val="0"/>
                        </a:spcAft>
                      </a:pPr>
                      <a:r>
                        <a:rPr kumimoji="0" lang="ru-RU" sz="900" b="0" i="0" u="none" strike="noStrike" kern="1200" dirty="0" smtClean="0">
                          <a:solidFill>
                            <a:srgbClr val="000000"/>
                          </a:solidFill>
                          <a:latin typeface="Times New Roman" pitchFamily="18" charset="0"/>
                          <a:ea typeface="+mn-ea"/>
                          <a:cs typeface="Times New Roman" pitchFamily="18" charset="0"/>
                        </a:rPr>
                        <a:t>22 613,9</a:t>
                      </a:r>
                      <a:endParaRPr kumimoji="0" lang="ru-RU" sz="900" b="0" i="0" u="none" strike="noStrike" kern="1200" dirty="0">
                        <a:solidFill>
                          <a:srgbClr val="000000"/>
                        </a:solidFill>
                        <a:latin typeface="Times New Roman" pitchFamily="18" charset="0"/>
                        <a:ea typeface="+mn-ea"/>
                        <a:cs typeface="Times New Roman" pitchFamily="18" charset="0"/>
                      </a:endParaRPr>
                    </a:p>
                  </a:txBody>
                  <a:tcPr marL="68580" marR="68580" marT="0" marB="0" anchor="ctr">
                    <a:blipFill>
                      <a:blip r:embed="rId8"/>
                      <a:tile tx="0" ty="0" sx="100000" sy="100000" flip="none" algn="tl"/>
                    </a:blipFill>
                  </a:tcPr>
                </a:tc>
              </a:tr>
            </a:tbl>
          </a:graphicData>
        </a:graphic>
      </p:graphicFrame>
      <p:sp>
        <p:nvSpPr>
          <p:cNvPr id="20" name="TextBox 19"/>
          <p:cNvSpPr txBox="1"/>
          <p:nvPr/>
        </p:nvSpPr>
        <p:spPr>
          <a:xfrm>
            <a:off x="1571604" y="1928802"/>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Целевые показатели</a:t>
            </a:r>
            <a:endParaRPr lang="ru-RU" sz="1200" dirty="0"/>
          </a:p>
        </p:txBody>
      </p:sp>
      <p:sp>
        <p:nvSpPr>
          <p:cNvPr id="12" name="TextBox 11"/>
          <p:cNvSpPr txBox="1"/>
          <p:nvPr/>
        </p:nvSpPr>
        <p:spPr>
          <a:xfrm>
            <a:off x="1357290" y="0"/>
            <a:ext cx="7786710" cy="584775"/>
          </a:xfrm>
          <a:prstGeom prst="rect">
            <a:avLst/>
          </a:prstGeom>
          <a:noFill/>
        </p:spPr>
        <p:txBody>
          <a:bodyPr wrap="square" rtlCol="0">
            <a:spAutoFit/>
          </a:bodyPr>
          <a:lstStyle/>
          <a:p>
            <a:pPr algn="ctr"/>
            <a:r>
              <a:rPr lang="ru-RU" sz="1600" b="1" dirty="0" smtClean="0">
                <a:solidFill>
                  <a:schemeClr val="bg1"/>
                </a:solidFill>
              </a:rPr>
              <a:t>Муниципальная программа «Управление имуществом и земельными ресурсами города Ржева Тверской области» на 2018-2023 годы</a:t>
            </a:r>
            <a:endParaRPr lang="ru-RU" sz="1600" b="1" dirty="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2"/>
          <a:srcRect/>
          <a:stretch>
            <a:fillRect/>
          </a:stretch>
        </p:blipFill>
        <p:spPr>
          <a:xfrm>
            <a:off x="0" y="0"/>
            <a:ext cx="9144000" cy="928670"/>
          </a:xfrm>
        </p:spPr>
      </p:pic>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3"/>
          <a:srcRect/>
          <a:stretch>
            <a:fillRect/>
          </a:stretch>
        </p:blipFill>
        <p:spPr bwMode="auto">
          <a:xfrm>
            <a:off x="357158" y="0"/>
            <a:ext cx="1071570" cy="928670"/>
          </a:xfrm>
          <a:prstGeom prst="rect">
            <a:avLst/>
          </a:prstGeom>
          <a:noFill/>
          <a:ln w="9525">
            <a:noFill/>
            <a:miter lim="800000"/>
            <a:headEnd/>
            <a:tailEnd/>
          </a:ln>
        </p:spPr>
      </p:pic>
      <p:sp>
        <p:nvSpPr>
          <p:cNvPr id="11" name="Нашивка 10"/>
          <p:cNvSpPr/>
          <p:nvPr/>
        </p:nvSpPr>
        <p:spPr>
          <a:xfrm>
            <a:off x="214282" y="1071546"/>
            <a:ext cx="2143172" cy="642942"/>
          </a:xfrm>
          <a:prstGeom prst="chevron">
            <a:avLst/>
          </a:prstGeom>
          <a:gradFill>
            <a:gsLst>
              <a:gs pos="0">
                <a:srgbClr val="D6B19C"/>
              </a:gs>
              <a:gs pos="30000">
                <a:srgbClr val="D49E6C"/>
              </a:gs>
              <a:gs pos="70000">
                <a:srgbClr val="A65528"/>
              </a:gs>
              <a:gs pos="100000">
                <a:srgbClr val="663012"/>
              </a:gs>
            </a:gsLst>
            <a:lin ang="5400000" scaled="0"/>
          </a:gradFill>
          <a:ln>
            <a:noFill/>
          </a:ln>
          <a:scene3d>
            <a:camera prst="orthographicFront"/>
            <a:lightRig rig="threePt" dir="t"/>
          </a:scene3d>
          <a:sp3d extrusionH="76200" contourW="12700">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программы</a:t>
            </a:r>
            <a:endParaRPr lang="ru-RU" sz="1200" b="1" dirty="0">
              <a:solidFill>
                <a:schemeClr val="tx1"/>
              </a:solidFill>
            </a:endParaRPr>
          </a:p>
        </p:txBody>
      </p:sp>
      <p:graphicFrame>
        <p:nvGraphicFramePr>
          <p:cNvPr id="13" name="Схема 12"/>
          <p:cNvGraphicFramePr/>
          <p:nvPr/>
        </p:nvGraphicFramePr>
        <p:xfrm>
          <a:off x="2214546" y="1000108"/>
          <a:ext cx="6929454" cy="714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Таблица 14"/>
          <p:cNvGraphicFramePr>
            <a:graphicFrameLocks noGrp="1"/>
          </p:cNvGraphicFramePr>
          <p:nvPr/>
        </p:nvGraphicFramePr>
        <p:xfrm>
          <a:off x="285720" y="3695898"/>
          <a:ext cx="8643998" cy="717994"/>
        </p:xfrm>
        <a:graphic>
          <a:graphicData uri="http://schemas.openxmlformats.org/drawingml/2006/table">
            <a:tbl>
              <a:tblPr firstRow="1" bandRow="1">
                <a:tableStyleId>{5C22544A-7EE6-4342-B048-85BDC9FD1C3A}</a:tableStyleId>
              </a:tblPr>
              <a:tblGrid>
                <a:gridCol w="5914315"/>
                <a:gridCol w="1000884"/>
                <a:gridCol w="896017"/>
                <a:gridCol w="832782"/>
              </a:tblGrid>
              <a:tr h="230668">
                <a:tc>
                  <a:txBody>
                    <a:bodyPr/>
                    <a:lstStyle/>
                    <a:p>
                      <a:pPr algn="ctr"/>
                      <a:r>
                        <a:rPr lang="ru-RU" sz="800" dirty="0" smtClean="0">
                          <a:solidFill>
                            <a:schemeClr val="tx1"/>
                          </a:solidFill>
                        </a:rPr>
                        <a:t>Наименование подпрограмм</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173001">
                <a:tc>
                  <a:txBody>
                    <a:bodyPr/>
                    <a:lstStyle/>
                    <a:p>
                      <a:pPr algn="l" fontAlgn="b"/>
                      <a:r>
                        <a:rPr lang="ru-RU" sz="1000" b="1" i="0" u="none" strike="noStrike" dirty="0">
                          <a:solidFill>
                            <a:srgbClr val="000000"/>
                          </a:solidFill>
                          <a:latin typeface="Times New Roman" pitchFamily="18" charset="0"/>
                          <a:cs typeface="Times New Roman" pitchFamily="18" charset="0"/>
                        </a:rPr>
                        <a:t>Муниципальная программа </a:t>
                      </a:r>
                      <a:r>
                        <a:rPr lang="ru-RU" sz="1000" b="1" i="0" u="none" strike="noStrike" dirty="0" smtClean="0">
                          <a:solidFill>
                            <a:srgbClr val="000000"/>
                          </a:solidFill>
                          <a:latin typeface="Times New Roman" pitchFamily="18" charset="0"/>
                          <a:cs typeface="Times New Roman" pitchFamily="18" charset="0"/>
                        </a:rPr>
                        <a:t>всего</a:t>
                      </a:r>
                      <a:endParaRPr lang="ru-RU" sz="10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pitchFamily="18" charset="0"/>
                          <a:cs typeface="Times New Roman" pitchFamily="18" charset="0"/>
                        </a:rPr>
                        <a:t>17 033,0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dirty="0">
                          <a:solidFill>
                            <a:srgbClr val="000000"/>
                          </a:solidFill>
                          <a:latin typeface="Times New Roman" pitchFamily="18" charset="0"/>
                          <a:cs typeface="Times New Roman" pitchFamily="18" charset="0"/>
                        </a:rPr>
                        <a:t>14 583,0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dirty="0">
                          <a:solidFill>
                            <a:srgbClr val="000000"/>
                          </a:solidFill>
                          <a:latin typeface="Times New Roman" pitchFamily="18" charset="0"/>
                          <a:cs typeface="Times New Roman" pitchFamily="18" charset="0"/>
                        </a:rPr>
                        <a:t>18 083,0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10712">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"Комплексное развитие сферы благоустройства на территории города Ржева Тверской области"</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17 033,0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14 583,0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18 083,0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bl>
          </a:graphicData>
        </a:graphic>
      </p:graphicFrame>
      <p:sp>
        <p:nvSpPr>
          <p:cNvPr id="17" name="TextBox 16"/>
          <p:cNvSpPr txBox="1"/>
          <p:nvPr/>
        </p:nvSpPr>
        <p:spPr>
          <a:xfrm>
            <a:off x="1571604" y="3429000"/>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graphicFrame>
        <p:nvGraphicFramePr>
          <p:cNvPr id="18" name="Таблица 17"/>
          <p:cNvGraphicFramePr>
            <a:graphicFrameLocks noGrp="1"/>
          </p:cNvGraphicFramePr>
          <p:nvPr/>
        </p:nvGraphicFramePr>
        <p:xfrm>
          <a:off x="285720" y="2000240"/>
          <a:ext cx="8643996" cy="1464183"/>
        </p:xfrm>
        <a:graphic>
          <a:graphicData uri="http://schemas.openxmlformats.org/drawingml/2006/table">
            <a:tbl>
              <a:tblPr firstRow="1" bandRow="1">
                <a:tableStyleId>{5C22544A-7EE6-4342-B048-85BDC9FD1C3A}</a:tableStyleId>
              </a:tblPr>
              <a:tblGrid>
                <a:gridCol w="6768415"/>
                <a:gridCol w="652377"/>
                <a:gridCol w="570829"/>
                <a:gridCol w="652375"/>
              </a:tblGrid>
              <a:tr h="162645">
                <a:tc>
                  <a:txBody>
                    <a:bodyPr/>
                    <a:lstStyle/>
                    <a:p>
                      <a:pPr algn="ctr"/>
                      <a:r>
                        <a:rPr lang="ru-RU" sz="900" dirty="0" smtClean="0">
                          <a:solidFill>
                            <a:schemeClr val="tx1"/>
                          </a:solidFill>
                          <a:latin typeface="+mn-lt"/>
                        </a:rPr>
                        <a:t>Наименование показателя</a:t>
                      </a:r>
                      <a:endParaRPr lang="ru-RU" sz="900" dirty="0">
                        <a:solidFill>
                          <a:schemeClr val="tx1"/>
                        </a:solidFill>
                        <a:latin typeface="+mn-lt"/>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900" dirty="0" smtClean="0">
                          <a:solidFill>
                            <a:schemeClr val="tx1"/>
                          </a:solidFill>
                          <a:latin typeface="+mn-lt"/>
                        </a:rPr>
                        <a:t>2018</a:t>
                      </a:r>
                      <a:endParaRPr lang="ru-RU" sz="900" dirty="0">
                        <a:solidFill>
                          <a:schemeClr val="tx1"/>
                        </a:solidFill>
                        <a:latin typeface="+mn-lt"/>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900" dirty="0" smtClean="0">
                          <a:solidFill>
                            <a:schemeClr val="tx1"/>
                          </a:solidFill>
                          <a:latin typeface="+mn-lt"/>
                        </a:rPr>
                        <a:t>2019</a:t>
                      </a:r>
                      <a:endParaRPr lang="ru-RU" sz="900" dirty="0">
                        <a:solidFill>
                          <a:schemeClr val="tx1"/>
                        </a:solidFill>
                        <a:latin typeface="+mn-lt"/>
                      </a:endParaRPr>
                    </a:p>
                  </a:txBody>
                  <a:tcPr anchor="ctr">
                    <a:gradFill>
                      <a:gsLst>
                        <a:gs pos="0">
                          <a:srgbClr val="D6B19C"/>
                        </a:gs>
                        <a:gs pos="30000">
                          <a:srgbClr val="D49E6C"/>
                        </a:gs>
                        <a:gs pos="70000">
                          <a:srgbClr val="A65528"/>
                        </a:gs>
                        <a:gs pos="100000">
                          <a:srgbClr val="663012"/>
                        </a:gs>
                      </a:gsLst>
                      <a:lin ang="5400000" scaled="0"/>
                    </a:gradFill>
                  </a:tcPr>
                </a:tc>
                <a:tc>
                  <a:txBody>
                    <a:bodyPr/>
                    <a:lstStyle/>
                    <a:p>
                      <a:pPr algn="ctr"/>
                      <a:r>
                        <a:rPr lang="ru-RU" sz="900" dirty="0" smtClean="0">
                          <a:solidFill>
                            <a:schemeClr val="tx1"/>
                          </a:solidFill>
                          <a:latin typeface="+mn-lt"/>
                        </a:rPr>
                        <a:t>2020</a:t>
                      </a:r>
                      <a:endParaRPr lang="ru-RU" sz="900" dirty="0">
                        <a:solidFill>
                          <a:schemeClr val="tx1"/>
                        </a:solidFill>
                        <a:latin typeface="+mn-lt"/>
                      </a:endParaRPr>
                    </a:p>
                  </a:txBody>
                  <a:tcPr anchor="ctr">
                    <a:gradFill>
                      <a:gsLst>
                        <a:gs pos="0">
                          <a:srgbClr val="D6B19C"/>
                        </a:gs>
                        <a:gs pos="30000">
                          <a:srgbClr val="D49E6C"/>
                        </a:gs>
                        <a:gs pos="70000">
                          <a:srgbClr val="A65528"/>
                        </a:gs>
                        <a:gs pos="100000">
                          <a:srgbClr val="663012"/>
                        </a:gs>
                      </a:gsLst>
                      <a:lin ang="5400000" scaled="0"/>
                    </a:gradFill>
                  </a:tcPr>
                </a:tc>
              </a:tr>
              <a:tr h="245415">
                <a:tc>
                  <a:txBody>
                    <a:bodyPr/>
                    <a:lstStyle/>
                    <a:p>
                      <a:pPr algn="l" fontAlgn="ctr"/>
                      <a:r>
                        <a:rPr lang="ru-RU" sz="1000" b="0" i="0" u="none" strike="noStrike" dirty="0" smtClean="0">
                          <a:solidFill>
                            <a:srgbClr val="000000"/>
                          </a:solidFill>
                          <a:latin typeface="Times New Roman"/>
                        </a:rPr>
                        <a:t>Доля  </a:t>
                      </a:r>
                      <a:r>
                        <a:rPr lang="ru-RU" sz="1000" b="0" i="0" u="none" strike="noStrike" dirty="0">
                          <a:solidFill>
                            <a:srgbClr val="000000"/>
                          </a:solidFill>
                          <a:latin typeface="Times New Roman"/>
                        </a:rPr>
                        <a:t>контейнерных площадок оборудованных в соответствии с нормативными требованиями в отношении к общему количеству контейнерных </a:t>
                      </a:r>
                      <a:r>
                        <a:rPr lang="ru-RU" sz="1000" b="0" i="0" u="none" strike="noStrike" dirty="0" smtClean="0">
                          <a:solidFill>
                            <a:srgbClr val="000000"/>
                          </a:solidFill>
                          <a:latin typeface="Times New Roman"/>
                        </a:rPr>
                        <a:t>площадок,</a:t>
                      </a:r>
                      <a:r>
                        <a:rPr lang="ru-RU" sz="1000" b="0" i="0" u="none" strike="noStrike" baseline="0" dirty="0" smtClean="0">
                          <a:solidFill>
                            <a:srgbClr val="000000"/>
                          </a:solidFill>
                          <a:latin typeface="Times New Roman"/>
                        </a:rPr>
                        <a:t> %</a:t>
                      </a:r>
                      <a:endParaRPr lang="ru-RU" sz="10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a:rPr>
                        <a:t>22,2</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34,8</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a:rPr>
                        <a:t>47,5</a:t>
                      </a:r>
                    </a:p>
                  </a:txBody>
                  <a:tcPr marL="9525" marR="9525" marT="9525" marB="0" anchor="ctr">
                    <a:blipFill>
                      <a:blip r:embed="rId8"/>
                      <a:tile tx="0" ty="0" sx="100000" sy="100000" flip="none" algn="tl"/>
                    </a:blipFill>
                  </a:tcPr>
                </a:tc>
              </a:tr>
              <a:tr h="292608">
                <a:tc>
                  <a:txBody>
                    <a:bodyPr/>
                    <a:lstStyle/>
                    <a:p>
                      <a:pPr algn="l" fontAlgn="ctr"/>
                      <a:r>
                        <a:rPr lang="ru-RU" sz="1000" b="0" i="0" u="none" strike="noStrike" dirty="0" smtClean="0">
                          <a:solidFill>
                            <a:srgbClr val="000000"/>
                          </a:solidFill>
                          <a:latin typeface="Times New Roman"/>
                        </a:rPr>
                        <a:t>Доля </a:t>
                      </a:r>
                      <a:r>
                        <a:rPr lang="ru-RU" sz="1000" b="0" i="0" u="none" strike="noStrike" dirty="0">
                          <a:solidFill>
                            <a:srgbClr val="000000"/>
                          </a:solidFill>
                          <a:latin typeface="Times New Roman"/>
                        </a:rPr>
                        <a:t>кладбищ, воинских захоронений и памятников от общего </a:t>
                      </a:r>
                      <a:r>
                        <a:rPr lang="ru-RU" sz="1000" b="0" i="0" u="none" strike="noStrike" dirty="0" smtClean="0">
                          <a:solidFill>
                            <a:srgbClr val="000000"/>
                          </a:solidFill>
                          <a:latin typeface="Times New Roman"/>
                        </a:rPr>
                        <a:t>количества,</a:t>
                      </a:r>
                      <a:r>
                        <a:rPr lang="ru-RU" sz="1000" b="0" i="0" u="none" strike="noStrike" baseline="0" dirty="0" smtClean="0">
                          <a:solidFill>
                            <a:srgbClr val="000000"/>
                          </a:solidFill>
                          <a:latin typeface="Times New Roman"/>
                        </a:rPr>
                        <a:t> </a:t>
                      </a:r>
                      <a:r>
                        <a:rPr lang="ru-RU" sz="1000" b="0" i="0" u="none" strike="noStrike" dirty="0" smtClean="0">
                          <a:solidFill>
                            <a:srgbClr val="000000"/>
                          </a:solidFill>
                          <a:latin typeface="Times New Roman"/>
                        </a:rPr>
                        <a:t>в </a:t>
                      </a:r>
                      <a:r>
                        <a:rPr lang="ru-RU" sz="1000" b="0" i="0" u="none" strike="noStrike" dirty="0">
                          <a:solidFill>
                            <a:srgbClr val="000000"/>
                          </a:solidFill>
                          <a:latin typeface="Times New Roman"/>
                        </a:rPr>
                        <a:t>отношении которых проводились работы по содержанию и </a:t>
                      </a:r>
                      <a:r>
                        <a:rPr lang="ru-RU" sz="1000" b="0" i="0" u="none" strike="noStrike" dirty="0" smtClean="0">
                          <a:solidFill>
                            <a:srgbClr val="000000"/>
                          </a:solidFill>
                          <a:latin typeface="Times New Roman"/>
                        </a:rPr>
                        <a:t>благоустройству,</a:t>
                      </a:r>
                      <a:r>
                        <a:rPr lang="ru-RU" sz="1000" b="0" i="0" u="none" strike="noStrike" baseline="0" dirty="0" smtClean="0">
                          <a:solidFill>
                            <a:srgbClr val="000000"/>
                          </a:solidFill>
                          <a:latin typeface="Times New Roman"/>
                        </a:rPr>
                        <a:t> %</a:t>
                      </a:r>
                      <a:endParaRPr lang="ru-RU" sz="10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100,0</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a:rPr>
                        <a:t>100,0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100,0</a:t>
                      </a:r>
                    </a:p>
                  </a:txBody>
                  <a:tcPr marL="9525" marR="9525" marT="9525" marB="0" anchor="ctr">
                    <a:blipFill>
                      <a:blip r:embed="rId8"/>
                      <a:tile tx="0" ty="0" sx="100000" sy="100000" flip="none" algn="tl"/>
                    </a:blipFill>
                  </a:tcPr>
                </a:tc>
              </a:tr>
              <a:tr h="292608">
                <a:tc>
                  <a:txBody>
                    <a:bodyPr/>
                    <a:lstStyle/>
                    <a:p>
                      <a:pPr algn="l" fontAlgn="ctr"/>
                      <a:r>
                        <a:rPr lang="ru-RU" sz="1000" b="0" i="0" u="none" strike="noStrike" dirty="0" smtClean="0">
                          <a:solidFill>
                            <a:srgbClr val="000000"/>
                          </a:solidFill>
                          <a:latin typeface="Times New Roman"/>
                        </a:rPr>
                        <a:t>Общее </a:t>
                      </a:r>
                      <a:r>
                        <a:rPr lang="ru-RU" sz="1000" b="0" i="0" u="none" strike="noStrike" dirty="0">
                          <a:solidFill>
                            <a:srgbClr val="000000"/>
                          </a:solidFill>
                          <a:latin typeface="Times New Roman"/>
                        </a:rPr>
                        <a:t>количество деревьев, охваченных работами по формовочной обрезке и </a:t>
                      </a:r>
                      <a:r>
                        <a:rPr lang="ru-RU" sz="1000" b="0" i="0" u="none" strike="noStrike" dirty="0" smtClean="0">
                          <a:solidFill>
                            <a:srgbClr val="000000"/>
                          </a:solidFill>
                          <a:latin typeface="Times New Roman"/>
                        </a:rPr>
                        <a:t>валке, шт.</a:t>
                      </a:r>
                      <a:endParaRPr lang="ru-RU" sz="10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630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630</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630</a:t>
                      </a:r>
                    </a:p>
                  </a:txBody>
                  <a:tcPr marL="9525" marR="9525" marT="9525" marB="0" anchor="ctr">
                    <a:blipFill>
                      <a:blip r:embed="rId8"/>
                      <a:tile tx="0" ty="0" sx="100000" sy="100000" flip="none" algn="tl"/>
                    </a:blipFill>
                  </a:tcPr>
                </a:tc>
              </a:tr>
              <a:tr h="292608">
                <a:tc>
                  <a:txBody>
                    <a:bodyPr/>
                    <a:lstStyle/>
                    <a:p>
                      <a:pPr algn="l" fontAlgn="ctr"/>
                      <a:r>
                        <a:rPr lang="ru-RU" sz="1000" b="0" i="0" u="none" strike="noStrike" dirty="0" smtClean="0">
                          <a:solidFill>
                            <a:srgbClr val="000000"/>
                          </a:solidFill>
                          <a:latin typeface="Times New Roman"/>
                        </a:rPr>
                        <a:t>Протяженность </a:t>
                      </a:r>
                      <a:r>
                        <a:rPr lang="ru-RU" sz="1000" b="0" i="0" u="none" strike="noStrike" dirty="0">
                          <a:solidFill>
                            <a:srgbClr val="000000"/>
                          </a:solidFill>
                          <a:latin typeface="Times New Roman"/>
                        </a:rPr>
                        <a:t>воздушных линий электропередач в отношении которых проводились работы по устройству и </a:t>
                      </a:r>
                      <a:r>
                        <a:rPr lang="ru-RU" sz="1000" b="0" i="0" u="none" strike="noStrike" dirty="0" smtClean="0">
                          <a:solidFill>
                            <a:srgbClr val="000000"/>
                          </a:solidFill>
                          <a:latin typeface="Times New Roman"/>
                        </a:rPr>
                        <a:t>модернизации,</a:t>
                      </a:r>
                      <a:r>
                        <a:rPr lang="ru-RU" sz="1000" b="0" i="0" u="none" strike="noStrike" baseline="0" dirty="0" smtClean="0">
                          <a:solidFill>
                            <a:srgbClr val="000000"/>
                          </a:solidFill>
                          <a:latin typeface="Times New Roman"/>
                        </a:rPr>
                        <a:t> км</a:t>
                      </a:r>
                      <a:r>
                        <a:rPr lang="ru-RU" sz="1000" b="0" i="0" u="none" strike="noStrike" dirty="0" smtClean="0">
                          <a:solidFill>
                            <a:srgbClr val="000000"/>
                          </a:solidFill>
                          <a:latin typeface="Times New Roman"/>
                        </a:rPr>
                        <a:t> </a:t>
                      </a:r>
                      <a:endParaRPr lang="ru-RU" sz="10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2,32</a:t>
                      </a:r>
                    </a:p>
                  </a:txBody>
                  <a:tcPr marL="9525" marR="9525" marT="9525" marB="0" anchor="ctr">
                    <a:blipFill>
                      <a:blip r:embed="rId8"/>
                      <a:tile tx="0" ty="0" sx="100000" sy="100000" flip="none" algn="tl"/>
                    </a:blipFill>
                  </a:tcPr>
                </a:tc>
                <a:tc>
                  <a:txBody>
                    <a:bodyPr/>
                    <a:lstStyle/>
                    <a:p>
                      <a:pPr algn="ctr" fontAlgn="ctr"/>
                      <a:r>
                        <a:rPr lang="ru-RU" sz="1000" b="0" i="0" u="none" strike="noStrike">
                          <a:solidFill>
                            <a:srgbClr val="000000"/>
                          </a:solidFill>
                          <a:latin typeface="Times New Roman"/>
                        </a:rPr>
                        <a:t>2,09</a:t>
                      </a:r>
                    </a:p>
                  </a:txBody>
                  <a:tcPr marL="9525" marR="9525" marT="9525" marB="0" anchor="ctr">
                    <a:blipFill>
                      <a:blip r:embed="rId8"/>
                      <a:tile tx="0" ty="0" sx="100000" sy="100000" flip="none" algn="tl"/>
                    </a:blipFill>
                  </a:tcPr>
                </a:tc>
                <a:tc>
                  <a:txBody>
                    <a:bodyPr/>
                    <a:lstStyle/>
                    <a:p>
                      <a:pPr algn="ctr" fontAlgn="ctr"/>
                      <a:r>
                        <a:rPr lang="ru-RU" sz="1000" b="0" i="0" u="none" strike="noStrike" dirty="0">
                          <a:solidFill>
                            <a:srgbClr val="000000"/>
                          </a:solidFill>
                          <a:latin typeface="Times New Roman"/>
                        </a:rPr>
                        <a:t>1,75</a:t>
                      </a:r>
                    </a:p>
                  </a:txBody>
                  <a:tcPr marL="9525" marR="9525" marT="9525" marB="0" anchor="ctr">
                    <a:blipFill>
                      <a:blip r:embed="rId8"/>
                      <a:tile tx="0" ty="0" sx="100000" sy="100000" flip="none" algn="tl"/>
                    </a:blipFill>
                  </a:tcPr>
                </a:tc>
              </a:tr>
            </a:tbl>
          </a:graphicData>
        </a:graphic>
      </p:graphicFrame>
      <p:sp>
        <p:nvSpPr>
          <p:cNvPr id="20" name="TextBox 19"/>
          <p:cNvSpPr txBox="1"/>
          <p:nvPr/>
        </p:nvSpPr>
        <p:spPr>
          <a:xfrm>
            <a:off x="1571604" y="1714488"/>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Целевые показатели</a:t>
            </a:r>
            <a:endParaRPr lang="ru-RU" sz="1200" dirty="0"/>
          </a:p>
        </p:txBody>
      </p:sp>
      <p:sp>
        <p:nvSpPr>
          <p:cNvPr id="12" name="TextBox 11"/>
          <p:cNvSpPr txBox="1"/>
          <p:nvPr/>
        </p:nvSpPr>
        <p:spPr>
          <a:xfrm>
            <a:off x="1571604" y="0"/>
            <a:ext cx="7429552" cy="646331"/>
          </a:xfrm>
          <a:prstGeom prst="rect">
            <a:avLst/>
          </a:prstGeom>
          <a:noFill/>
        </p:spPr>
        <p:txBody>
          <a:bodyPr wrap="square" rtlCol="0">
            <a:spAutoFit/>
          </a:bodyPr>
          <a:lstStyle/>
          <a:p>
            <a:pPr algn="ctr"/>
            <a:r>
              <a:rPr lang="ru-RU" b="1" dirty="0" smtClean="0">
                <a:solidFill>
                  <a:schemeClr val="bg1"/>
                </a:solidFill>
              </a:rPr>
              <a:t>Муниципальная программа «Благоустройство города Ржева Тверской области» на 2018-2023 годы</a:t>
            </a:r>
            <a:endParaRPr lang="ru-RU" b="1" dirty="0">
              <a:solidFill>
                <a:schemeClr val="bg1"/>
              </a:solidFill>
            </a:endParaRPr>
          </a:p>
        </p:txBody>
      </p:sp>
      <p:sp>
        <p:nvSpPr>
          <p:cNvPr id="16" name="TextBox 8"/>
          <p:cNvSpPr txBox="1">
            <a:spLocks noChangeArrowheads="1"/>
          </p:cNvSpPr>
          <p:nvPr/>
        </p:nvSpPr>
        <p:spPr bwMode="auto">
          <a:xfrm>
            <a:off x="142844" y="4357694"/>
            <a:ext cx="8786874" cy="461665"/>
          </a:xfrm>
          <a:prstGeom prst="rect">
            <a:avLst/>
          </a:prstGeom>
          <a:noFill/>
          <a:ln w="9525">
            <a:noFill/>
            <a:miter lim="800000"/>
            <a:headEnd/>
            <a:tailEnd/>
          </a:ln>
        </p:spPr>
        <p:txBody>
          <a:bodyPr wrap="square">
            <a:spAutoFit/>
          </a:bodyPr>
          <a:lstStyle/>
          <a:p>
            <a:pPr algn="ctr"/>
            <a:r>
              <a:rPr lang="ru-RU" sz="1200" b="1" u="sng" dirty="0">
                <a:latin typeface="Times New Roman" pitchFamily="18" charset="0"/>
                <a:cs typeface="Times New Roman" pitchFamily="18" charset="0"/>
              </a:rPr>
              <a:t>В </a:t>
            </a:r>
            <a:r>
              <a:rPr lang="ru-RU" sz="1200" b="1" u="sng" dirty="0" smtClean="0">
                <a:latin typeface="Times New Roman" pitchFamily="18" charset="0"/>
                <a:cs typeface="Times New Roman" pitchFamily="18" charset="0"/>
              </a:rPr>
              <a:t>2018 </a:t>
            </a:r>
            <a:r>
              <a:rPr lang="ru-RU" sz="1200" b="1" u="sng" dirty="0">
                <a:latin typeface="Times New Roman" pitchFamily="18" charset="0"/>
                <a:cs typeface="Times New Roman" pitchFamily="18" charset="0"/>
              </a:rPr>
              <a:t>году в рамках реализации Муниципальной программы предусмотрены следующие основные направления расходования бюджетных средств:</a:t>
            </a:r>
            <a:endParaRPr lang="ru-RU" sz="1200" b="1" u="sng" dirty="0"/>
          </a:p>
        </p:txBody>
      </p:sp>
      <p:graphicFrame>
        <p:nvGraphicFramePr>
          <p:cNvPr id="19" name="Таблица 18"/>
          <p:cNvGraphicFramePr>
            <a:graphicFrameLocks noGrp="1"/>
          </p:cNvGraphicFramePr>
          <p:nvPr/>
        </p:nvGraphicFramePr>
        <p:xfrm>
          <a:off x="214282" y="4786322"/>
          <a:ext cx="8715436" cy="1981200"/>
        </p:xfrm>
        <a:graphic>
          <a:graphicData uri="http://schemas.openxmlformats.org/drawingml/2006/table">
            <a:tbl>
              <a:tblPr firstRow="1" bandRow="1">
                <a:tableStyleId>{5C22544A-7EE6-4342-B048-85BDC9FD1C3A}</a:tableStyleId>
              </a:tblPr>
              <a:tblGrid>
                <a:gridCol w="7786742"/>
                <a:gridCol w="928694"/>
              </a:tblGrid>
              <a:tr h="142877">
                <a:tc>
                  <a:txBody>
                    <a:bodyPr/>
                    <a:lstStyle/>
                    <a:p>
                      <a:pPr algn="ctr"/>
                      <a:r>
                        <a:rPr lang="ru-RU" sz="1100" dirty="0" smtClean="0">
                          <a:solidFill>
                            <a:schemeClr val="tx1"/>
                          </a:solidFill>
                          <a:latin typeface="Times New Roman" pitchFamily="18" charset="0"/>
                          <a:cs typeface="Times New Roman" pitchFamily="18" charset="0"/>
                        </a:rPr>
                        <a:t>Наименование</a:t>
                      </a:r>
                      <a:endParaRPr lang="ru-RU" sz="11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c>
                  <a:txBody>
                    <a:bodyPr/>
                    <a:lstStyle/>
                    <a:p>
                      <a:pPr algn="ctr"/>
                      <a:r>
                        <a:rPr lang="ru-RU" sz="1100" dirty="0" smtClean="0">
                          <a:solidFill>
                            <a:schemeClr val="tx1"/>
                          </a:solidFill>
                          <a:latin typeface="Times New Roman" pitchFamily="18" charset="0"/>
                          <a:cs typeface="Times New Roman" pitchFamily="18" charset="0"/>
                        </a:rPr>
                        <a:t>Тыс. руб.</a:t>
                      </a:r>
                      <a:endParaRPr lang="ru-RU" sz="11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r>
              <a:tr h="249738">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100" dirty="0" smtClean="0">
                          <a:solidFill>
                            <a:schemeClr val="tx1"/>
                          </a:solidFill>
                          <a:latin typeface="Times New Roman" pitchFamily="18" charset="0"/>
                          <a:cs typeface="Times New Roman" pitchFamily="18" charset="0"/>
                        </a:rPr>
                        <a:t>Озеленение территории г. Ржева </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c>
                  <a:txBody>
                    <a:bodyPr/>
                    <a:lstStyle/>
                    <a:p>
                      <a:pPr algn="ctr"/>
                      <a:r>
                        <a:rPr lang="ru-RU" sz="1100" b="1" dirty="0" smtClean="0">
                          <a:latin typeface="Times New Roman" pitchFamily="18" charset="0"/>
                          <a:cs typeface="Times New Roman" pitchFamily="18" charset="0"/>
                        </a:rPr>
                        <a:t>1 500,0</a:t>
                      </a:r>
                      <a:endParaRPr lang="ru-RU" sz="11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r>
              <a:tr h="249738">
                <a:tc>
                  <a:txBody>
                    <a:bodyPr/>
                    <a:lstStyle/>
                    <a:p>
                      <a:pPr>
                        <a:defRPr/>
                      </a:pPr>
                      <a:r>
                        <a:rPr lang="ru-RU" sz="1100" dirty="0" smtClean="0">
                          <a:solidFill>
                            <a:schemeClr val="tx1"/>
                          </a:solidFill>
                          <a:latin typeface="Times New Roman" pitchFamily="18" charset="0"/>
                          <a:cs typeface="Times New Roman" pitchFamily="18" charset="0"/>
                        </a:rPr>
                        <a:t>Содержание и обслуживание сетей уличного освещения на территории города Ржева Тверской области</a:t>
                      </a:r>
                      <a:endParaRPr lang="ru-RU" sz="11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c>
                  <a:txBody>
                    <a:bodyPr/>
                    <a:lstStyle/>
                    <a:p>
                      <a:pPr algn="ctr"/>
                      <a:r>
                        <a:rPr lang="ru-RU" sz="1100" b="1" dirty="0" smtClean="0">
                          <a:latin typeface="Times New Roman" pitchFamily="18" charset="0"/>
                          <a:cs typeface="Times New Roman" pitchFamily="18" charset="0"/>
                        </a:rPr>
                        <a:t>9 583,0</a:t>
                      </a:r>
                      <a:endParaRPr lang="ru-RU" sz="11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r>
              <a:tr h="249738">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100" dirty="0" smtClean="0">
                          <a:solidFill>
                            <a:schemeClr val="tx1"/>
                          </a:solidFill>
                          <a:latin typeface="Times New Roman" pitchFamily="18" charset="0"/>
                          <a:cs typeface="Times New Roman" pitchFamily="18" charset="0"/>
                        </a:rPr>
                        <a:t>Оплата электрической энергии для осуществления уличного освещения города Ржева </a:t>
                      </a:r>
                      <a:endParaRPr lang="ru-RU" sz="11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c>
                  <a:txBody>
                    <a:bodyPr/>
                    <a:lstStyle/>
                    <a:p>
                      <a:pPr marL="0" marR="0" indent="0" algn="ctr" defTabSz="908040" rtl="0" eaLnBrk="1" fontAlgn="auto" latinLnBrk="0" hangingPunct="1">
                        <a:lnSpc>
                          <a:spcPct val="100000"/>
                        </a:lnSpc>
                        <a:spcBef>
                          <a:spcPts val="0"/>
                        </a:spcBef>
                        <a:spcAft>
                          <a:spcPts val="0"/>
                        </a:spcAft>
                        <a:buClrTx/>
                        <a:buSzTx/>
                        <a:buFontTx/>
                        <a:buNone/>
                        <a:tabLst/>
                        <a:defRPr/>
                      </a:pPr>
                      <a:r>
                        <a:rPr lang="ru-RU" sz="1100" b="1" dirty="0" smtClean="0">
                          <a:latin typeface="Times New Roman" pitchFamily="18" charset="0"/>
                          <a:cs typeface="Times New Roman" pitchFamily="18" charset="0"/>
                        </a:rPr>
                        <a:t>8 920,0</a:t>
                      </a:r>
                      <a:endParaRPr lang="ru-RU" sz="11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tile tx="0" ty="0" sx="100000" sy="100000" flip="none" algn="tl"/>
                    </a:blipFill>
                  </a:tcPr>
                </a:tc>
              </a:tr>
              <a:tr h="249738">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100" dirty="0" smtClean="0">
                          <a:latin typeface="Times New Roman" pitchFamily="18" charset="0"/>
                          <a:cs typeface="Times New Roman" pitchFamily="18" charset="0"/>
                        </a:rPr>
                        <a:t>Содержание и благоустройство городских кладбищ, воинских захоронений и памятников</a:t>
                      </a:r>
                      <a:endParaRPr lang="ru-RU" sz="11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c>
                  <a:txBody>
                    <a:bodyPr/>
                    <a:lstStyle/>
                    <a:p>
                      <a:pPr algn="ctr"/>
                      <a:r>
                        <a:rPr lang="ru-RU" sz="1100" b="1" dirty="0" smtClean="0">
                          <a:latin typeface="Times New Roman" pitchFamily="18" charset="0"/>
                          <a:cs typeface="Times New Roman" pitchFamily="18" charset="0"/>
                        </a:rPr>
                        <a:t>1 500,0</a:t>
                      </a:r>
                      <a:endParaRPr lang="ru-RU" sz="11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r>
              <a:tr h="249738">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100" dirty="0" smtClean="0">
                          <a:latin typeface="Times New Roman" pitchFamily="18" charset="0"/>
                          <a:cs typeface="Times New Roman" pitchFamily="18" charset="0"/>
                        </a:rPr>
                        <a:t> Закупка специализированной техники для благоустройства города Ржева Тверской области</a:t>
                      </a:r>
                      <a:endParaRPr lang="ru-RU" sz="11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c>
                  <a:txBody>
                    <a:bodyPr/>
                    <a:lstStyle/>
                    <a:p>
                      <a:pPr algn="ctr"/>
                      <a:r>
                        <a:rPr lang="ru-RU" sz="1100" b="1" dirty="0" smtClean="0">
                          <a:latin typeface="Times New Roman" pitchFamily="18" charset="0"/>
                          <a:cs typeface="Times New Roman" pitchFamily="18" charset="0"/>
                        </a:rPr>
                        <a:t>150,0</a:t>
                      </a:r>
                      <a:endParaRPr lang="ru-RU" sz="11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r>
              <a:tr h="411333">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100" dirty="0" smtClean="0">
                          <a:latin typeface="Times New Roman" pitchFamily="18" charset="0"/>
                          <a:cs typeface="Times New Roman" pitchFamily="18" charset="0"/>
                        </a:rPr>
                        <a:t>Проведение ремонтно-восстановительных работ на мемориальном кладбище Советских воинов в городе Ржеве (</a:t>
                      </a:r>
                      <a:r>
                        <a:rPr lang="ru-RU" sz="1100" dirty="0" err="1" smtClean="0">
                          <a:latin typeface="Times New Roman" pitchFamily="18" charset="0"/>
                          <a:cs typeface="Times New Roman" pitchFamily="18" charset="0"/>
                        </a:rPr>
                        <a:t>софинансирование</a:t>
                      </a:r>
                      <a:r>
                        <a:rPr lang="ru-RU" sz="1100" dirty="0" smtClean="0">
                          <a:latin typeface="Times New Roman" pitchFamily="18" charset="0"/>
                          <a:cs typeface="Times New Roman" pitchFamily="18" charset="0"/>
                        </a:rPr>
                        <a:t>)</a:t>
                      </a:r>
                      <a:endParaRPr lang="ru-RU" sz="11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c>
                  <a:txBody>
                    <a:bodyPr/>
                    <a:lstStyle/>
                    <a:p>
                      <a:pPr algn="ctr"/>
                      <a:r>
                        <a:rPr lang="ru-RU" sz="1100" b="1" dirty="0" smtClean="0">
                          <a:latin typeface="Times New Roman" pitchFamily="18" charset="0"/>
                          <a:cs typeface="Times New Roman" pitchFamily="18" charset="0"/>
                        </a:rPr>
                        <a:t>300,0</a:t>
                      </a:r>
                      <a:endParaRPr lang="ru-RU" sz="11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tile tx="0" ty="0" sx="100000" sy="100000" flip="none" algn="tl"/>
                    </a:blipFill>
                  </a:tcPr>
                </a:tc>
              </a:tr>
            </a:tbl>
          </a:graphicData>
        </a:graphic>
      </p:graphicFrame>
    </p:spTree>
  </p:cSld>
  <p:clrMapOvr>
    <a:masterClrMapping/>
  </p:clrMapOvr>
  <p:transition>
    <p:wheel spokes="8"/>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2"/>
          <a:srcRect/>
          <a:stretch>
            <a:fillRect/>
          </a:stretch>
        </p:blipFill>
        <p:spPr>
          <a:xfrm>
            <a:off x="0" y="0"/>
            <a:ext cx="9144000" cy="928670"/>
          </a:xfrm>
        </p:spPr>
      </p:pic>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3"/>
          <a:srcRect/>
          <a:stretch>
            <a:fillRect/>
          </a:stretch>
        </p:blipFill>
        <p:spPr bwMode="auto">
          <a:xfrm>
            <a:off x="357158" y="0"/>
            <a:ext cx="1071570" cy="1000108"/>
          </a:xfrm>
          <a:prstGeom prst="rect">
            <a:avLst/>
          </a:prstGeom>
          <a:noFill/>
          <a:ln w="9525">
            <a:noFill/>
            <a:miter lim="800000"/>
            <a:headEnd/>
            <a:tailEnd/>
          </a:ln>
        </p:spPr>
      </p:pic>
      <p:sp>
        <p:nvSpPr>
          <p:cNvPr id="11" name="Нашивка 10"/>
          <p:cNvSpPr/>
          <p:nvPr/>
        </p:nvSpPr>
        <p:spPr>
          <a:xfrm>
            <a:off x="214282" y="1071546"/>
            <a:ext cx="2143172" cy="428628"/>
          </a:xfrm>
          <a:prstGeom prst="chevron">
            <a:avLst/>
          </a:prstGeom>
          <a:gradFill>
            <a:gsLst>
              <a:gs pos="0">
                <a:srgbClr val="D6B19C"/>
              </a:gs>
              <a:gs pos="30000">
                <a:srgbClr val="D49E6C"/>
              </a:gs>
              <a:gs pos="70000">
                <a:srgbClr val="A65528"/>
              </a:gs>
              <a:gs pos="100000">
                <a:srgbClr val="663012"/>
              </a:gs>
            </a:gsLst>
            <a:lin ang="5400000" scaled="0"/>
          </a:gradFill>
          <a:ln>
            <a:noFill/>
          </a:ln>
          <a:scene3d>
            <a:camera prst="orthographicFront"/>
            <a:lightRig rig="threePt" dir="t"/>
          </a:scene3d>
          <a:sp3d extrusionH="76200" contourW="12700">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программы</a:t>
            </a:r>
            <a:endParaRPr lang="ru-RU" sz="1200" b="1" dirty="0">
              <a:solidFill>
                <a:schemeClr val="tx1"/>
              </a:solidFill>
            </a:endParaRPr>
          </a:p>
        </p:txBody>
      </p:sp>
      <p:graphicFrame>
        <p:nvGraphicFramePr>
          <p:cNvPr id="13" name="Схема 12"/>
          <p:cNvGraphicFramePr/>
          <p:nvPr/>
        </p:nvGraphicFramePr>
        <p:xfrm>
          <a:off x="2214546" y="1000108"/>
          <a:ext cx="6929454" cy="500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Таблица 14"/>
          <p:cNvGraphicFramePr>
            <a:graphicFrameLocks noGrp="1"/>
          </p:cNvGraphicFramePr>
          <p:nvPr/>
        </p:nvGraphicFramePr>
        <p:xfrm>
          <a:off x="285720" y="4319986"/>
          <a:ext cx="8643998" cy="1119160"/>
        </p:xfrm>
        <a:graphic>
          <a:graphicData uri="http://schemas.openxmlformats.org/drawingml/2006/table">
            <a:tbl>
              <a:tblPr firstRow="1" bandRow="1">
                <a:tableStyleId>{5C22544A-7EE6-4342-B048-85BDC9FD1C3A}</a:tableStyleId>
              </a:tblPr>
              <a:tblGrid>
                <a:gridCol w="5914316"/>
                <a:gridCol w="1000884"/>
                <a:gridCol w="896017"/>
                <a:gridCol w="832781"/>
              </a:tblGrid>
              <a:tr h="290520">
                <a:tc>
                  <a:txBody>
                    <a:bodyPr/>
                    <a:lstStyle/>
                    <a:p>
                      <a:pPr algn="ctr"/>
                      <a:r>
                        <a:rPr lang="ru-RU" sz="800" dirty="0" smtClean="0">
                          <a:solidFill>
                            <a:schemeClr val="tx1"/>
                          </a:solidFill>
                          <a:latin typeface="+mn-lt"/>
                        </a:rPr>
                        <a:t>Наименование подпрограмм</a:t>
                      </a:r>
                      <a:endParaRPr lang="ru-RU" sz="8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latin typeface="+mn-lt"/>
                        </a:rPr>
                        <a:t>2018 год</a:t>
                      </a:r>
                      <a:endParaRPr lang="ru-RU" sz="8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latin typeface="+mn-lt"/>
                        </a:rPr>
                        <a:t>2019 год</a:t>
                      </a:r>
                      <a:endParaRPr lang="ru-RU" sz="8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latin typeface="+mn-lt"/>
                        </a:rPr>
                        <a:t>2020 год</a:t>
                      </a:r>
                      <a:endParaRPr lang="ru-RU" sz="8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200979">
                <a:tc>
                  <a:txBody>
                    <a:bodyPr/>
                    <a:lstStyle/>
                    <a:p>
                      <a:pPr algn="l" fontAlgn="b"/>
                      <a:r>
                        <a:rPr lang="ru-RU" sz="900" b="1" i="0" u="none" strike="noStrike" dirty="0">
                          <a:solidFill>
                            <a:srgbClr val="000000"/>
                          </a:solidFill>
                          <a:latin typeface="+mn-lt"/>
                        </a:rPr>
                        <a:t>Муниципальная программа </a:t>
                      </a:r>
                      <a:r>
                        <a:rPr lang="ru-RU" sz="900" b="1" i="0" u="none" strike="noStrike" dirty="0" smtClean="0">
                          <a:solidFill>
                            <a:srgbClr val="000000"/>
                          </a:solidFill>
                          <a:latin typeface="+mn-lt"/>
                        </a:rPr>
                        <a:t>всего</a:t>
                      </a:r>
                      <a:endParaRPr lang="ru-RU" sz="900" b="1"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a:rPr>
                        <a:t>34 100,0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a:rPr>
                        <a:t>31 100,0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a:rPr>
                        <a:t>36 100,0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19684">
                <a:tc>
                  <a:txBody>
                    <a:bodyPr/>
                    <a:lstStyle/>
                    <a:p>
                      <a:pPr algn="l" fontAlgn="b"/>
                      <a:r>
                        <a:rPr lang="ru-RU" sz="1050" b="0" i="0" u="none" strike="noStrike" dirty="0">
                          <a:solidFill>
                            <a:srgbClr val="000000"/>
                          </a:solidFill>
                          <a:latin typeface="Times New Roman"/>
                        </a:rPr>
                        <a:t>Подпрограмма "Обеспечение развития и сохранности автомобильных дорог общего пользования местного значения"</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34 000,0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31 000,0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a:rPr>
                        <a:t>36 000,0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98096">
                <a:tc>
                  <a:txBody>
                    <a:bodyPr/>
                    <a:lstStyle/>
                    <a:p>
                      <a:pPr algn="l" fontAlgn="b"/>
                      <a:r>
                        <a:rPr lang="ru-RU" sz="1050" b="0" i="0" u="none" strike="noStrike" dirty="0">
                          <a:solidFill>
                            <a:srgbClr val="000000"/>
                          </a:solidFill>
                          <a:latin typeface="Times New Roman"/>
                        </a:rPr>
                        <a:t>Подпрограмма "Поддержка, контроль транспортных перевозок на территории города Ржева"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100,0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a:rPr>
                        <a:t>100,0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a:rPr>
                        <a:t>100,0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bl>
          </a:graphicData>
        </a:graphic>
      </p:graphicFrame>
      <p:sp>
        <p:nvSpPr>
          <p:cNvPr id="17" name="TextBox 16"/>
          <p:cNvSpPr txBox="1"/>
          <p:nvPr/>
        </p:nvSpPr>
        <p:spPr>
          <a:xfrm>
            <a:off x="1643042" y="4000504"/>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graphicFrame>
        <p:nvGraphicFramePr>
          <p:cNvPr id="18" name="Таблица 17"/>
          <p:cNvGraphicFramePr>
            <a:graphicFrameLocks noGrp="1"/>
          </p:cNvGraphicFramePr>
          <p:nvPr/>
        </p:nvGraphicFramePr>
        <p:xfrm>
          <a:off x="285720" y="1785927"/>
          <a:ext cx="8643998" cy="2143888"/>
        </p:xfrm>
        <a:graphic>
          <a:graphicData uri="http://schemas.openxmlformats.org/drawingml/2006/table">
            <a:tbl>
              <a:tblPr firstRow="1" bandRow="1">
                <a:tableStyleId>{5C22544A-7EE6-4342-B048-85BDC9FD1C3A}</a:tableStyleId>
              </a:tblPr>
              <a:tblGrid>
                <a:gridCol w="6915198"/>
                <a:gridCol w="505594"/>
                <a:gridCol w="502872"/>
                <a:gridCol w="720334"/>
              </a:tblGrid>
              <a:tr h="219238">
                <a:tc>
                  <a:txBody>
                    <a:bodyPr/>
                    <a:lstStyle/>
                    <a:p>
                      <a:pPr algn="ctr"/>
                      <a:r>
                        <a:rPr lang="ru-RU" sz="800" dirty="0" smtClean="0">
                          <a:solidFill>
                            <a:schemeClr val="tx1"/>
                          </a:solidFill>
                        </a:rPr>
                        <a:t>Наименование показателя</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r>
              <a:tr h="208925">
                <a:tc>
                  <a:txBody>
                    <a:bodyPr/>
                    <a:lstStyle/>
                    <a:p>
                      <a:pPr algn="l" fontAlgn="ctr"/>
                      <a:r>
                        <a:rPr lang="ru-RU" sz="1100" b="0" i="0" u="none" strike="noStrike" dirty="0" smtClean="0">
                          <a:solidFill>
                            <a:srgbClr val="000000"/>
                          </a:solidFill>
                          <a:latin typeface="Times New Roman"/>
                        </a:rPr>
                        <a:t>Протяженность  </a:t>
                      </a:r>
                      <a:r>
                        <a:rPr lang="ru-RU" sz="1100" b="0" i="0" u="none" strike="noStrike" dirty="0">
                          <a:solidFill>
                            <a:srgbClr val="000000"/>
                          </a:solidFill>
                          <a:latin typeface="Times New Roman"/>
                        </a:rPr>
                        <a:t>автомобильных дорог общего пользования местного значения  </a:t>
                      </a:r>
                      <a:r>
                        <a:rPr lang="ru-RU" sz="1100" b="0" i="0" u="none" strike="noStrike" dirty="0" smtClean="0">
                          <a:solidFill>
                            <a:srgbClr val="000000"/>
                          </a:solidFill>
                          <a:latin typeface="Times New Roman"/>
                        </a:rPr>
                        <a:t>города,</a:t>
                      </a:r>
                      <a:r>
                        <a:rPr lang="ru-RU" sz="1100" b="0" i="0" u="none" strike="noStrike" baseline="0" dirty="0" smtClean="0">
                          <a:solidFill>
                            <a:srgbClr val="000000"/>
                          </a:solidFill>
                          <a:latin typeface="Times New Roman"/>
                        </a:rPr>
                        <a:t> км</a:t>
                      </a:r>
                      <a:endParaRPr lang="ru-RU" sz="11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164,7</a:t>
                      </a: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164,7</a:t>
                      </a: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164,7</a:t>
                      </a:r>
                    </a:p>
                  </a:txBody>
                  <a:tcPr marL="9525" marR="9525" marT="9525" marB="0" anchor="ctr">
                    <a:blipFill>
                      <a:blip r:embed="rId8"/>
                      <a:tile tx="0" ty="0" sx="100000" sy="100000" flip="none" algn="tl"/>
                    </a:blipFill>
                  </a:tcPr>
                </a:tc>
              </a:tr>
              <a:tr h="344431">
                <a:tc>
                  <a:txBody>
                    <a:bodyPr/>
                    <a:lstStyle/>
                    <a:p>
                      <a:pPr algn="l" fontAlgn="ctr"/>
                      <a:r>
                        <a:rPr lang="ru-RU" sz="1100" b="0" i="0" u="none" strike="noStrike" dirty="0" smtClean="0">
                          <a:solidFill>
                            <a:srgbClr val="000000"/>
                          </a:solidFill>
                          <a:latin typeface="Times New Roman"/>
                        </a:rPr>
                        <a:t>Протяженность </a:t>
                      </a:r>
                      <a:r>
                        <a:rPr lang="ru-RU" sz="1100" b="0" i="0" u="none" strike="noStrike" dirty="0">
                          <a:solidFill>
                            <a:srgbClr val="000000"/>
                          </a:solidFill>
                          <a:latin typeface="Times New Roman"/>
                        </a:rPr>
                        <a:t>вводимых в эксплуатацию после </a:t>
                      </a:r>
                      <a:r>
                        <a:rPr lang="ru-RU" sz="1100" b="0" i="0" u="none" strike="noStrike" dirty="0" smtClean="0">
                          <a:solidFill>
                            <a:srgbClr val="000000"/>
                          </a:solidFill>
                          <a:latin typeface="Times New Roman"/>
                        </a:rPr>
                        <a:t>реконструкции </a:t>
                      </a:r>
                      <a:r>
                        <a:rPr lang="ru-RU" sz="1100" b="0" i="0" u="none" strike="noStrike" dirty="0">
                          <a:solidFill>
                            <a:srgbClr val="000000"/>
                          </a:solidFill>
                          <a:latin typeface="Times New Roman"/>
                        </a:rPr>
                        <a:t>автомобильных дорог общего пользования местного </a:t>
                      </a:r>
                      <a:r>
                        <a:rPr lang="ru-RU" sz="1100" b="0" i="0" u="none" strike="noStrike" dirty="0" smtClean="0">
                          <a:solidFill>
                            <a:srgbClr val="000000"/>
                          </a:solidFill>
                          <a:latin typeface="Times New Roman"/>
                        </a:rPr>
                        <a:t>значения,</a:t>
                      </a:r>
                      <a:r>
                        <a:rPr lang="ru-RU" sz="1100" b="0" i="0" u="none" strike="noStrike" baseline="0" dirty="0" smtClean="0">
                          <a:solidFill>
                            <a:srgbClr val="000000"/>
                          </a:solidFill>
                          <a:latin typeface="Times New Roman"/>
                        </a:rPr>
                        <a:t> п.м.</a:t>
                      </a:r>
                      <a:endParaRPr lang="ru-RU" sz="11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0,0</a:t>
                      </a: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84,5</a:t>
                      </a: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0,0</a:t>
                      </a:r>
                    </a:p>
                  </a:txBody>
                  <a:tcPr marL="9525" marR="9525" marT="9525" marB="0" anchor="ctr">
                    <a:blipFill>
                      <a:blip r:embed="rId8"/>
                      <a:tile tx="0" ty="0" sx="100000" sy="100000" flip="none" algn="tl"/>
                    </a:blipFill>
                  </a:tcPr>
                </a:tc>
              </a:tr>
              <a:tr h="344431">
                <a:tc>
                  <a:txBody>
                    <a:bodyPr/>
                    <a:lstStyle/>
                    <a:p>
                      <a:pPr algn="l" fontAlgn="ctr"/>
                      <a:r>
                        <a:rPr lang="ru-RU" sz="1100" b="0" i="0" u="none" strike="noStrike" dirty="0" smtClean="0">
                          <a:solidFill>
                            <a:srgbClr val="000000"/>
                          </a:solidFill>
                          <a:latin typeface="Times New Roman"/>
                        </a:rPr>
                        <a:t>Протяженность </a:t>
                      </a:r>
                      <a:r>
                        <a:rPr lang="ru-RU" sz="1100" b="0" i="0" u="none" strike="noStrike" dirty="0">
                          <a:solidFill>
                            <a:srgbClr val="000000"/>
                          </a:solidFill>
                          <a:latin typeface="Times New Roman"/>
                        </a:rPr>
                        <a:t>вводимых в эксплуатацию после ремонта автомобильных дорог общего пользования местного </a:t>
                      </a:r>
                      <a:r>
                        <a:rPr lang="ru-RU" sz="1100" b="0" i="0" u="none" strike="noStrike" dirty="0" smtClean="0">
                          <a:solidFill>
                            <a:srgbClr val="000000"/>
                          </a:solidFill>
                          <a:latin typeface="Times New Roman"/>
                        </a:rPr>
                        <a:t>значения,</a:t>
                      </a:r>
                      <a:r>
                        <a:rPr lang="ru-RU" sz="1100" b="0" i="0" u="none" strike="noStrike" baseline="0" dirty="0" smtClean="0">
                          <a:solidFill>
                            <a:srgbClr val="000000"/>
                          </a:solidFill>
                          <a:latin typeface="Times New Roman"/>
                        </a:rPr>
                        <a:t> км</a:t>
                      </a:r>
                      <a:endParaRPr lang="ru-RU" sz="11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6,2</a:t>
                      </a: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6,7</a:t>
                      </a: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10,2</a:t>
                      </a:r>
                    </a:p>
                  </a:txBody>
                  <a:tcPr marL="9525" marR="9525" marT="9525" marB="0" anchor="ctr">
                    <a:blipFill>
                      <a:blip r:embed="rId8"/>
                      <a:tile tx="0" ty="0" sx="100000" sy="100000" flip="none" algn="tl"/>
                    </a:blipFill>
                  </a:tcPr>
                </a:tc>
              </a:tr>
              <a:tr h="499748">
                <a:tc>
                  <a:txBody>
                    <a:bodyPr/>
                    <a:lstStyle/>
                    <a:p>
                      <a:pPr algn="l" fontAlgn="ctr"/>
                      <a:r>
                        <a:rPr lang="ru-RU" sz="1100" b="0" i="0" u="none" strike="noStrike" dirty="0" smtClean="0">
                          <a:solidFill>
                            <a:srgbClr val="000000"/>
                          </a:solidFill>
                          <a:latin typeface="Times New Roman"/>
                        </a:rPr>
                        <a:t>Доля </a:t>
                      </a:r>
                      <a:r>
                        <a:rPr lang="ru-RU" sz="1100" b="0" i="0" u="none" strike="noStrike" dirty="0">
                          <a:solidFill>
                            <a:srgbClr val="000000"/>
                          </a:solidFill>
                          <a:latin typeface="Times New Roman"/>
                        </a:rPr>
                        <a:t>протяженности автомобильных дорог общего пользования местного значения, не отвечающих нормативным требованиям в общей протяженности автомобильных дорог общего пользования местного </a:t>
                      </a:r>
                      <a:r>
                        <a:rPr lang="ru-RU" sz="1100" b="0" i="0" u="none" strike="noStrike" dirty="0" smtClean="0">
                          <a:solidFill>
                            <a:srgbClr val="000000"/>
                          </a:solidFill>
                          <a:latin typeface="Times New Roman"/>
                        </a:rPr>
                        <a:t>значения,</a:t>
                      </a:r>
                      <a:r>
                        <a:rPr lang="ru-RU" sz="1100" b="0" i="0" u="none" strike="noStrike" baseline="0" dirty="0" smtClean="0">
                          <a:solidFill>
                            <a:srgbClr val="000000"/>
                          </a:solidFill>
                          <a:latin typeface="Times New Roman"/>
                        </a:rPr>
                        <a:t> %</a:t>
                      </a:r>
                      <a:endParaRPr lang="ru-RU" sz="11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47,6</a:t>
                      </a: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43,5</a:t>
                      </a: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34,5</a:t>
                      </a:r>
                    </a:p>
                  </a:txBody>
                  <a:tcPr marL="9525" marR="9525" marT="9525" marB="0" anchor="ctr">
                    <a:blipFill>
                      <a:blip r:embed="rId8"/>
                      <a:tile tx="0" ty="0" sx="100000" sy="100000" flip="none" algn="tl"/>
                    </a:blipFill>
                  </a:tcPr>
                </a:tc>
              </a:tr>
              <a:tr h="222935">
                <a:tc>
                  <a:txBody>
                    <a:bodyPr/>
                    <a:lstStyle/>
                    <a:p>
                      <a:pPr algn="l" fontAlgn="ctr"/>
                      <a:r>
                        <a:rPr lang="ru-RU" sz="1100" b="0" i="0" u="none" strike="noStrike" dirty="0" smtClean="0">
                          <a:solidFill>
                            <a:srgbClr val="000000"/>
                          </a:solidFill>
                          <a:latin typeface="Times New Roman"/>
                        </a:rPr>
                        <a:t>Общее </a:t>
                      </a:r>
                      <a:r>
                        <a:rPr lang="ru-RU" sz="1100" b="0" i="0" u="none" strike="noStrike" dirty="0">
                          <a:solidFill>
                            <a:srgbClr val="000000"/>
                          </a:solidFill>
                          <a:latin typeface="Times New Roman"/>
                        </a:rPr>
                        <a:t>количество пассажиров перевезенных транспортом общего </a:t>
                      </a:r>
                      <a:r>
                        <a:rPr lang="ru-RU" sz="1100" b="0" i="0" u="none" strike="noStrike" dirty="0" smtClean="0">
                          <a:solidFill>
                            <a:srgbClr val="000000"/>
                          </a:solidFill>
                          <a:latin typeface="Times New Roman"/>
                        </a:rPr>
                        <a:t>пользования,</a:t>
                      </a:r>
                      <a:r>
                        <a:rPr lang="ru-RU" sz="1100" b="0" i="0" u="none" strike="noStrike" baseline="0" dirty="0" smtClean="0">
                          <a:solidFill>
                            <a:srgbClr val="000000"/>
                          </a:solidFill>
                          <a:latin typeface="Times New Roman"/>
                        </a:rPr>
                        <a:t> тыс.чел.</a:t>
                      </a:r>
                      <a:endParaRPr lang="ru-RU" sz="11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3,6</a:t>
                      </a: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3,7</a:t>
                      </a: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3,7</a:t>
                      </a:r>
                    </a:p>
                  </a:txBody>
                  <a:tcPr marL="9525" marR="9525" marT="9525" marB="0" anchor="ctr">
                    <a:blipFill>
                      <a:blip r:embed="rId8"/>
                      <a:tile tx="0" ty="0" sx="100000" sy="100000" flip="none" algn="tl"/>
                    </a:blipFill>
                  </a:tcPr>
                </a:tc>
              </a:tr>
              <a:tr h="303432">
                <a:tc>
                  <a:txBody>
                    <a:bodyPr/>
                    <a:lstStyle/>
                    <a:p>
                      <a:pPr algn="l" fontAlgn="ctr"/>
                      <a:r>
                        <a:rPr lang="ru-RU" sz="1000" b="0" i="0" u="none" strike="noStrike" dirty="0" smtClean="0">
                          <a:solidFill>
                            <a:srgbClr val="000000"/>
                          </a:solidFill>
                          <a:latin typeface="Times New Roman"/>
                        </a:rPr>
                        <a:t>Общее </a:t>
                      </a:r>
                      <a:r>
                        <a:rPr lang="ru-RU" sz="1000" b="0" i="0" u="none" strike="noStrike" dirty="0">
                          <a:solidFill>
                            <a:srgbClr val="000000"/>
                          </a:solidFill>
                          <a:latin typeface="Times New Roman"/>
                        </a:rPr>
                        <a:t>количество маршрутов по организации транспортного обслуживания </a:t>
                      </a:r>
                      <a:r>
                        <a:rPr lang="ru-RU" sz="1000" b="0" i="0" u="none" strike="noStrike" dirty="0" smtClean="0">
                          <a:solidFill>
                            <a:srgbClr val="000000"/>
                          </a:solidFill>
                          <a:latin typeface="Times New Roman"/>
                        </a:rPr>
                        <a:t>населения,</a:t>
                      </a:r>
                      <a:r>
                        <a:rPr lang="ru-RU" sz="1000" b="0" i="0" u="none" strike="noStrike" baseline="0" dirty="0" smtClean="0">
                          <a:solidFill>
                            <a:srgbClr val="000000"/>
                          </a:solidFill>
                          <a:latin typeface="Times New Roman"/>
                        </a:rPr>
                        <a:t> ед.</a:t>
                      </a:r>
                      <a:endParaRPr lang="ru-RU" sz="10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16</a:t>
                      </a: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16</a:t>
                      </a:r>
                    </a:p>
                  </a:txBody>
                  <a:tcPr marL="9525" marR="9525" marT="9525" marB="0" anchor="ctr">
                    <a:blipFill>
                      <a:blip r:embed="rId8"/>
                      <a:tile tx="0" ty="0" sx="100000" sy="100000" flip="none" algn="tl"/>
                    </a:blipFill>
                  </a:tcPr>
                </a:tc>
                <a:tc>
                  <a:txBody>
                    <a:bodyPr/>
                    <a:lstStyle/>
                    <a:p>
                      <a:pPr algn="ctr" fontAlgn="ctr"/>
                      <a:r>
                        <a:rPr kumimoji="0" lang="ru-RU" sz="1000" b="0" i="0" u="none" strike="noStrike" kern="1200" dirty="0">
                          <a:solidFill>
                            <a:srgbClr val="000000"/>
                          </a:solidFill>
                          <a:latin typeface="Times New Roman"/>
                          <a:ea typeface="+mn-ea"/>
                          <a:cs typeface="+mn-cs"/>
                        </a:rPr>
                        <a:t>16</a:t>
                      </a:r>
                    </a:p>
                  </a:txBody>
                  <a:tcPr marL="9525" marR="9525" marT="9525" marB="0" anchor="ctr">
                    <a:blipFill>
                      <a:blip r:embed="rId8"/>
                      <a:tile tx="0" ty="0" sx="100000" sy="100000" flip="none" algn="tl"/>
                    </a:blipFill>
                  </a:tcPr>
                </a:tc>
              </a:tr>
            </a:tbl>
          </a:graphicData>
        </a:graphic>
      </p:graphicFrame>
      <p:sp>
        <p:nvSpPr>
          <p:cNvPr id="20" name="TextBox 19"/>
          <p:cNvSpPr txBox="1"/>
          <p:nvPr/>
        </p:nvSpPr>
        <p:spPr>
          <a:xfrm>
            <a:off x="1571604" y="1500174"/>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Целевые показатели</a:t>
            </a:r>
            <a:endParaRPr lang="ru-RU" sz="1200" dirty="0"/>
          </a:p>
        </p:txBody>
      </p:sp>
      <p:sp>
        <p:nvSpPr>
          <p:cNvPr id="12" name="TextBox 11"/>
          <p:cNvSpPr txBox="1"/>
          <p:nvPr/>
        </p:nvSpPr>
        <p:spPr>
          <a:xfrm>
            <a:off x="1285852" y="0"/>
            <a:ext cx="7715304" cy="584775"/>
          </a:xfrm>
          <a:prstGeom prst="rect">
            <a:avLst/>
          </a:prstGeom>
          <a:noFill/>
        </p:spPr>
        <p:txBody>
          <a:bodyPr wrap="square" rtlCol="0">
            <a:spAutoFit/>
          </a:bodyPr>
          <a:lstStyle/>
          <a:p>
            <a:pPr algn="ctr"/>
            <a:r>
              <a:rPr lang="ru-RU" sz="1600" b="1" dirty="0" smtClean="0">
                <a:solidFill>
                  <a:schemeClr val="bg1"/>
                </a:solidFill>
              </a:rPr>
              <a:t>Муниципальная программа «Дорожное хозяйство и транспортный комплекс города Ржева Тверской области» на 2018-2023 годы</a:t>
            </a:r>
            <a:endParaRPr lang="ru-RU" sz="1600" b="1" dirty="0">
              <a:solidFill>
                <a:schemeClr val="bg1"/>
              </a:solidFill>
            </a:endParaRPr>
          </a:p>
        </p:txBody>
      </p:sp>
      <p:pic>
        <p:nvPicPr>
          <p:cNvPr id="14" name="Picture 7" descr="C:\Users\o.zvereva\Downloads\82d3c2b96414a72529f08cbaf0c8dfff.jpg"/>
          <p:cNvPicPr>
            <a:picLocks noChangeAspect="1" noChangeArrowheads="1"/>
          </p:cNvPicPr>
          <p:nvPr/>
        </p:nvPicPr>
        <p:blipFill>
          <a:blip r:embed="rId9" cstate="print"/>
          <a:srcRect/>
          <a:stretch>
            <a:fillRect/>
          </a:stretch>
        </p:blipFill>
        <p:spPr bwMode="auto">
          <a:xfrm>
            <a:off x="4643438" y="5500702"/>
            <a:ext cx="2166933" cy="1214436"/>
          </a:xfrm>
          <a:prstGeom prst="rect">
            <a:avLst/>
          </a:prstGeom>
          <a:noFill/>
          <a:ln w="9525">
            <a:noFill/>
            <a:miter lim="800000"/>
            <a:headEnd/>
            <a:tailEnd/>
          </a:ln>
        </p:spPr>
      </p:pic>
      <p:pic>
        <p:nvPicPr>
          <p:cNvPr id="16" name="Picture 6" descr="C:\Users\o.zvereva\Downloads\dorozhniki_syadut_v_yamu.jpg"/>
          <p:cNvPicPr>
            <a:picLocks noChangeAspect="1" noChangeArrowheads="1"/>
          </p:cNvPicPr>
          <p:nvPr/>
        </p:nvPicPr>
        <p:blipFill>
          <a:blip r:embed="rId10" cstate="print"/>
          <a:srcRect/>
          <a:stretch>
            <a:fillRect/>
          </a:stretch>
        </p:blipFill>
        <p:spPr bwMode="auto">
          <a:xfrm>
            <a:off x="2500298" y="5500702"/>
            <a:ext cx="2000264" cy="1214446"/>
          </a:xfrm>
          <a:prstGeom prst="rect">
            <a:avLst/>
          </a:prstGeom>
          <a:noFill/>
          <a:ln w="9525">
            <a:noFill/>
            <a:miter lim="800000"/>
            <a:headEnd/>
            <a:tailEnd/>
          </a:ln>
        </p:spPr>
      </p:pic>
      <p:pic>
        <p:nvPicPr>
          <p:cNvPr id="19" name="Picture 5" descr="C:\Users\o.zvereva\Downloads\big.photo.jpg"/>
          <p:cNvPicPr>
            <a:picLocks noChangeAspect="1" noChangeArrowheads="1"/>
          </p:cNvPicPr>
          <p:nvPr/>
        </p:nvPicPr>
        <p:blipFill>
          <a:blip r:embed="rId11" cstate="print"/>
          <a:srcRect/>
          <a:stretch>
            <a:fillRect/>
          </a:stretch>
        </p:blipFill>
        <p:spPr bwMode="auto">
          <a:xfrm>
            <a:off x="285720" y="5500702"/>
            <a:ext cx="2071702" cy="1214446"/>
          </a:xfrm>
          <a:prstGeom prst="rect">
            <a:avLst/>
          </a:prstGeom>
          <a:noFill/>
          <a:ln w="9525">
            <a:noFill/>
            <a:miter lim="800000"/>
            <a:headEnd/>
            <a:tailEnd/>
          </a:ln>
        </p:spPr>
      </p:pic>
      <p:pic>
        <p:nvPicPr>
          <p:cNvPr id="2288641" name="Picture 1" descr="C:\Users\o.zvereva\Pictures\2016-12-01\image.jpg"/>
          <p:cNvPicPr>
            <a:picLocks noChangeAspect="1" noChangeArrowheads="1"/>
          </p:cNvPicPr>
          <p:nvPr/>
        </p:nvPicPr>
        <p:blipFill>
          <a:blip r:embed="rId12"/>
          <a:srcRect/>
          <a:stretch>
            <a:fillRect/>
          </a:stretch>
        </p:blipFill>
        <p:spPr bwMode="auto">
          <a:xfrm>
            <a:off x="6929454" y="5500702"/>
            <a:ext cx="2000264" cy="121444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587" name="Picture 15" descr="222"/>
          <p:cNvPicPr>
            <a:picLocks noChangeAspect="1" noChangeArrowheads="1"/>
          </p:cNvPicPr>
          <p:nvPr/>
        </p:nvPicPr>
        <p:blipFill>
          <a:blip r:embed="rId2"/>
          <a:srcRect/>
          <a:stretch>
            <a:fillRect/>
          </a:stretch>
        </p:blipFill>
        <p:spPr bwMode="auto">
          <a:xfrm>
            <a:off x="0" y="0"/>
            <a:ext cx="9144000" cy="1143000"/>
          </a:xfrm>
          <a:prstGeom prst="rect">
            <a:avLst/>
          </a:prstGeom>
          <a:noFill/>
          <a:ln w="9525">
            <a:noFill/>
            <a:miter lim="800000"/>
            <a:headEnd/>
            <a:tailEnd/>
          </a:ln>
        </p:spPr>
      </p:pic>
      <p:pic>
        <p:nvPicPr>
          <p:cNvPr id="707588" name="Picture 10" descr="Герб Ржева"/>
          <p:cNvPicPr>
            <a:picLocks noChangeAspect="1" noChangeArrowheads="1"/>
          </p:cNvPicPr>
          <p:nvPr/>
        </p:nvPicPr>
        <p:blipFill>
          <a:blip r:embed="rId3"/>
          <a:srcRect/>
          <a:stretch>
            <a:fillRect/>
          </a:stretch>
        </p:blipFill>
        <p:spPr bwMode="auto">
          <a:xfrm>
            <a:off x="357188" y="0"/>
            <a:ext cx="1081087" cy="1143000"/>
          </a:xfrm>
          <a:prstGeom prst="rect">
            <a:avLst/>
          </a:prstGeom>
          <a:noFill/>
          <a:ln w="9525">
            <a:noFill/>
            <a:miter lim="800000"/>
            <a:headEnd/>
            <a:tailEnd/>
          </a:ln>
        </p:spPr>
      </p:pic>
      <p:sp>
        <p:nvSpPr>
          <p:cNvPr id="707589" name="TextBox 5"/>
          <p:cNvSpPr txBox="1">
            <a:spLocks noChangeArrowheads="1"/>
          </p:cNvSpPr>
          <p:nvPr/>
        </p:nvSpPr>
        <p:spPr bwMode="auto">
          <a:xfrm>
            <a:off x="1484313" y="19050"/>
            <a:ext cx="7659687" cy="646113"/>
          </a:xfrm>
          <a:prstGeom prst="rect">
            <a:avLst/>
          </a:prstGeom>
          <a:noFill/>
          <a:ln w="9525">
            <a:noFill/>
            <a:miter lim="800000"/>
            <a:headEnd/>
            <a:tailEnd/>
          </a:ln>
        </p:spPr>
        <p:txBody>
          <a:bodyPr>
            <a:spAutoFit/>
          </a:bodyPr>
          <a:lstStyle/>
          <a:p>
            <a:pPr algn="ctr"/>
            <a:r>
              <a:rPr lang="ru-RU" b="1" dirty="0">
                <a:solidFill>
                  <a:schemeClr val="bg1"/>
                </a:solidFill>
              </a:rPr>
              <a:t>Основные направления финансирования расходов за счет средств Дорожного фонда  города Ржева в </a:t>
            </a:r>
            <a:r>
              <a:rPr lang="ru-RU" b="1" dirty="0" smtClean="0">
                <a:solidFill>
                  <a:schemeClr val="bg1"/>
                </a:solidFill>
              </a:rPr>
              <a:t>2018 году </a:t>
            </a:r>
            <a:r>
              <a:rPr lang="ru-RU" b="1" dirty="0">
                <a:solidFill>
                  <a:schemeClr val="bg1"/>
                </a:solidFill>
              </a:rPr>
              <a:t>(тыс. руб.)</a:t>
            </a:r>
          </a:p>
        </p:txBody>
      </p:sp>
      <p:graphicFrame>
        <p:nvGraphicFramePr>
          <p:cNvPr id="7" name="Диаграмма 6"/>
          <p:cNvGraphicFramePr/>
          <p:nvPr/>
        </p:nvGraphicFramePr>
        <p:xfrm>
          <a:off x="0" y="1214422"/>
          <a:ext cx="9001156" cy="56435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2"/>
          <a:srcRect/>
          <a:stretch>
            <a:fillRect/>
          </a:stretch>
        </p:blipFill>
        <p:spPr>
          <a:xfrm>
            <a:off x="0" y="0"/>
            <a:ext cx="9144000" cy="1000108"/>
          </a:xfrm>
        </p:spPr>
      </p:pic>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3"/>
          <a:srcRect/>
          <a:stretch>
            <a:fillRect/>
          </a:stretch>
        </p:blipFill>
        <p:spPr bwMode="auto">
          <a:xfrm>
            <a:off x="214282" y="0"/>
            <a:ext cx="1143008" cy="1000108"/>
          </a:xfrm>
          <a:prstGeom prst="rect">
            <a:avLst/>
          </a:prstGeom>
          <a:noFill/>
          <a:ln w="9525">
            <a:noFill/>
            <a:miter lim="800000"/>
            <a:headEnd/>
            <a:tailEnd/>
          </a:ln>
        </p:spPr>
      </p:pic>
      <p:sp>
        <p:nvSpPr>
          <p:cNvPr id="11" name="Нашивка 10"/>
          <p:cNvSpPr/>
          <p:nvPr/>
        </p:nvSpPr>
        <p:spPr>
          <a:xfrm>
            <a:off x="142844" y="1000108"/>
            <a:ext cx="2357454" cy="500066"/>
          </a:xfrm>
          <a:prstGeom prst="chevron">
            <a:avLst/>
          </a:prstGeom>
          <a:gradFill>
            <a:gsLst>
              <a:gs pos="0">
                <a:srgbClr val="D6B19C"/>
              </a:gs>
              <a:gs pos="30000">
                <a:srgbClr val="D49E6C"/>
              </a:gs>
              <a:gs pos="70000">
                <a:srgbClr val="A65528"/>
              </a:gs>
              <a:gs pos="100000">
                <a:srgbClr val="663012"/>
              </a:gs>
            </a:gsLst>
            <a:lin ang="5400000" scaled="0"/>
          </a:gradFill>
          <a:ln>
            <a:noFill/>
          </a:ln>
          <a:scene3d>
            <a:camera prst="orthographicFront"/>
            <a:lightRig rig="threePt" dir="t"/>
          </a:scene3d>
          <a:sp3d extrusionH="76200" contourW="12700">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программы</a:t>
            </a:r>
            <a:endParaRPr lang="ru-RU" sz="1200" b="1" dirty="0">
              <a:solidFill>
                <a:schemeClr val="tx1"/>
              </a:solidFill>
            </a:endParaRPr>
          </a:p>
        </p:txBody>
      </p:sp>
      <p:graphicFrame>
        <p:nvGraphicFramePr>
          <p:cNvPr id="13" name="Схема 12"/>
          <p:cNvGraphicFramePr/>
          <p:nvPr/>
        </p:nvGraphicFramePr>
        <p:xfrm>
          <a:off x="2214546" y="857232"/>
          <a:ext cx="6929454"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Таблица 14"/>
          <p:cNvGraphicFramePr>
            <a:graphicFrameLocks noGrp="1"/>
          </p:cNvGraphicFramePr>
          <p:nvPr/>
        </p:nvGraphicFramePr>
        <p:xfrm>
          <a:off x="214282" y="4929196"/>
          <a:ext cx="8715436" cy="1714513"/>
        </p:xfrm>
        <a:graphic>
          <a:graphicData uri="http://schemas.openxmlformats.org/drawingml/2006/table">
            <a:tbl>
              <a:tblPr firstRow="1" bandRow="1">
                <a:tableStyleId>{5C22544A-7EE6-4342-B048-85BDC9FD1C3A}</a:tableStyleId>
              </a:tblPr>
              <a:tblGrid>
                <a:gridCol w="5963194"/>
                <a:gridCol w="1009156"/>
                <a:gridCol w="903422"/>
                <a:gridCol w="839664"/>
              </a:tblGrid>
              <a:tr h="332588">
                <a:tc>
                  <a:txBody>
                    <a:bodyPr/>
                    <a:lstStyle/>
                    <a:p>
                      <a:pPr algn="ctr"/>
                      <a:r>
                        <a:rPr lang="ru-RU" sz="800" dirty="0" smtClean="0">
                          <a:solidFill>
                            <a:schemeClr val="tx1"/>
                          </a:solidFill>
                        </a:rPr>
                        <a:t>Наименование подпрограмм</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224666">
                <a:tc>
                  <a:txBody>
                    <a:bodyPr/>
                    <a:lstStyle/>
                    <a:p>
                      <a:pPr algn="l" fontAlgn="b"/>
                      <a:r>
                        <a:rPr lang="ru-RU" sz="1000" b="1" i="0" u="none" strike="noStrike" dirty="0">
                          <a:solidFill>
                            <a:srgbClr val="000000"/>
                          </a:solidFill>
                          <a:latin typeface="Times New Roman" pitchFamily="18" charset="0"/>
                          <a:cs typeface="Times New Roman" pitchFamily="18" charset="0"/>
                        </a:rPr>
                        <a:t>Муниципальная программа </a:t>
                      </a:r>
                      <a:r>
                        <a:rPr lang="ru-RU" sz="1000" b="1" i="0" u="none" strike="noStrike" dirty="0" smtClean="0">
                          <a:solidFill>
                            <a:srgbClr val="000000"/>
                          </a:solidFill>
                          <a:latin typeface="Times New Roman" pitchFamily="18" charset="0"/>
                          <a:cs typeface="Times New Roman" pitchFamily="18" charset="0"/>
                        </a:rPr>
                        <a:t>всего</a:t>
                      </a:r>
                      <a:endParaRPr lang="ru-RU" sz="10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pitchFamily="18" charset="0"/>
                          <a:cs typeface="Times New Roman" pitchFamily="18" charset="0"/>
                        </a:rPr>
                        <a:t>7 489,5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pitchFamily="18" charset="0"/>
                          <a:cs typeface="Times New Roman" pitchFamily="18" charset="0"/>
                        </a:rPr>
                        <a:t>7 415,8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1" i="0" u="none" strike="noStrike">
                          <a:solidFill>
                            <a:srgbClr val="000000"/>
                          </a:solidFill>
                          <a:latin typeface="Times New Roman" pitchFamily="18" charset="0"/>
                          <a:cs typeface="Times New Roman" pitchFamily="18" charset="0"/>
                        </a:rPr>
                        <a:t>7 288,6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75428">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"Обеспечение сбалансированности и устойчивости бюджета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30,0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15,0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534696">
                <a:tc>
                  <a:txBody>
                    <a:bodyPr/>
                    <a:lstStyle/>
                    <a:p>
                      <a:pPr algn="l" fontAlgn="b"/>
                      <a:r>
                        <a:rPr lang="ru-RU" sz="1000" b="0" i="0" u="none" strike="noStrike" dirty="0">
                          <a:solidFill>
                            <a:srgbClr val="000000"/>
                          </a:solidFill>
                          <a:latin typeface="Times New Roman" pitchFamily="18" charset="0"/>
                          <a:cs typeface="Times New Roman" pitchFamily="18" charset="0"/>
                        </a:rPr>
                        <a:t>Подпрограмма "Повышение качества организации бюджетного процесса и механизмов эффективного </a:t>
                      </a:r>
                      <a:r>
                        <a:rPr lang="ru-RU" sz="1000" b="0" i="0" u="none" strike="noStrike" dirty="0" err="1">
                          <a:solidFill>
                            <a:srgbClr val="000000"/>
                          </a:solidFill>
                          <a:latin typeface="Times New Roman" pitchFamily="18" charset="0"/>
                          <a:cs typeface="Times New Roman" pitchFamily="18" charset="0"/>
                        </a:rPr>
                        <a:t>бюджетирования</a:t>
                      </a:r>
                      <a:r>
                        <a:rPr lang="ru-RU" sz="1000" b="0" i="0" u="none" strike="noStrike" dirty="0">
                          <a:solidFill>
                            <a:srgbClr val="000000"/>
                          </a:solidFill>
                          <a:latin typeface="Times New Roman" pitchFamily="18" charset="0"/>
                          <a:cs typeface="Times New Roman" pitchFamily="18"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150,0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a:solidFill>
                            <a:srgbClr val="000000"/>
                          </a:solidFill>
                          <a:latin typeface="Times New Roman" pitchFamily="18" charset="0"/>
                          <a:cs typeface="Times New Roman" pitchFamily="18" charset="0"/>
                        </a:rPr>
                        <a:t>150,0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200,0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47135">
                <a:tc>
                  <a:txBody>
                    <a:bodyPr/>
                    <a:lstStyle/>
                    <a:p>
                      <a:pPr algn="l" fontAlgn="b"/>
                      <a:r>
                        <a:rPr lang="ru-RU" sz="1000" b="0" i="0" u="none" strike="noStrike" dirty="0">
                          <a:solidFill>
                            <a:srgbClr val="000000"/>
                          </a:solidFill>
                          <a:latin typeface="Times New Roman" pitchFamily="18" charset="0"/>
                          <a:cs typeface="Times New Roman" pitchFamily="18" charset="0"/>
                        </a:rPr>
                        <a:t>Обеспечивающая подпрограмма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7 309,5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7 250,8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7 088,6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bl>
          </a:graphicData>
        </a:graphic>
      </p:graphicFrame>
      <p:sp>
        <p:nvSpPr>
          <p:cNvPr id="17" name="TextBox 16"/>
          <p:cNvSpPr txBox="1"/>
          <p:nvPr/>
        </p:nvSpPr>
        <p:spPr>
          <a:xfrm>
            <a:off x="1571604" y="4643446"/>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graphicFrame>
        <p:nvGraphicFramePr>
          <p:cNvPr id="18" name="Таблица 17"/>
          <p:cNvGraphicFramePr>
            <a:graphicFrameLocks noGrp="1"/>
          </p:cNvGraphicFramePr>
          <p:nvPr/>
        </p:nvGraphicFramePr>
        <p:xfrm>
          <a:off x="285719" y="1837947"/>
          <a:ext cx="8643998" cy="2819411"/>
        </p:xfrm>
        <a:graphic>
          <a:graphicData uri="http://schemas.openxmlformats.org/drawingml/2006/table">
            <a:tbl>
              <a:tblPr firstRow="1" bandRow="1">
                <a:tableStyleId>{5C22544A-7EE6-4342-B048-85BDC9FD1C3A}</a:tableStyleId>
              </a:tblPr>
              <a:tblGrid>
                <a:gridCol w="6858049"/>
                <a:gridCol w="574176"/>
                <a:gridCol w="565495"/>
                <a:gridCol w="646278"/>
              </a:tblGrid>
              <a:tr h="333028">
                <a:tc>
                  <a:txBody>
                    <a:bodyPr/>
                    <a:lstStyle/>
                    <a:p>
                      <a:pPr algn="ctr"/>
                      <a:r>
                        <a:rPr lang="ru-RU" sz="800" dirty="0" smtClean="0">
                          <a:solidFill>
                            <a:schemeClr val="tx1"/>
                          </a:solidFill>
                        </a:rPr>
                        <a:t>Наименование показателя</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r>
              <a:tr h="472815">
                <a:tc>
                  <a:txBody>
                    <a:bodyPr/>
                    <a:lstStyle/>
                    <a:p>
                      <a:pPr algn="l" fontAlgn="ctr"/>
                      <a:r>
                        <a:rPr lang="ru-RU" sz="900" b="0" i="0" u="none" strike="noStrike" dirty="0" smtClean="0">
                          <a:latin typeface="Times New Roman"/>
                        </a:rPr>
                        <a:t>Объем </a:t>
                      </a:r>
                      <a:r>
                        <a:rPr lang="ru-RU" sz="900" b="0" i="0" u="none" strike="noStrike" dirty="0">
                          <a:latin typeface="Times New Roman"/>
                        </a:rPr>
                        <a:t>расходов на обслуживание муниципального долга города Ржева Тверской области относительно объема расходов бюджета города Ржева Тверской области, за исключением объема расходов, которые осуществляются за счет субвенций, предоставляемых из бюджетов бюджетной системы Российской Федерации, с учетом требований статьи 111 Бюджетного кодекса Российской </a:t>
                      </a:r>
                      <a:r>
                        <a:rPr lang="ru-RU" sz="900" b="0" i="0" u="none" strike="noStrike" dirty="0" smtClean="0">
                          <a:latin typeface="Times New Roman"/>
                        </a:rPr>
                        <a:t>Федерации,</a:t>
                      </a:r>
                      <a:r>
                        <a:rPr lang="ru-RU" sz="900" b="0" i="0" u="none" strike="noStrike" baseline="0" dirty="0" smtClean="0">
                          <a:latin typeface="Times New Roman"/>
                        </a:rPr>
                        <a:t> </a:t>
                      </a:r>
                      <a:r>
                        <a:rPr lang="ru-RU" sz="900" b="0" i="0" u="none" strike="noStrike" baseline="0" dirty="0" smtClean="0">
                          <a:latin typeface="Times New Roman"/>
                        </a:rPr>
                        <a:t>(менее или равно 15% -1, более 15% - 0)</a:t>
                      </a:r>
                      <a:endParaRPr lang="ru-RU" sz="900" b="1" i="0" u="none" strike="noStrike" dirty="0">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dirty="0">
                          <a:latin typeface="Times New Roman"/>
                        </a:rPr>
                        <a:t>1,0</a:t>
                      </a:r>
                    </a:p>
                  </a:txBody>
                  <a:tcPr marL="9525" marR="9525" marT="9525" marB="0" anchor="ctr">
                    <a:blipFill>
                      <a:blip r:embed="rId8"/>
                      <a:tile tx="0" ty="0" sx="100000" sy="100000" flip="none" algn="tl"/>
                    </a:blipFill>
                  </a:tcPr>
                </a:tc>
                <a:tc>
                  <a:txBody>
                    <a:bodyPr/>
                    <a:lstStyle/>
                    <a:p>
                      <a:pPr algn="ctr" fontAlgn="ctr"/>
                      <a:r>
                        <a:rPr lang="ru-RU" sz="900" b="0" i="0" u="none" strike="noStrike">
                          <a:latin typeface="Times New Roman"/>
                        </a:rPr>
                        <a:t>1,0</a:t>
                      </a:r>
                    </a:p>
                  </a:txBody>
                  <a:tcPr marL="9525" marR="9525" marT="9525" marB="0" anchor="ctr">
                    <a:blipFill>
                      <a:blip r:embed="rId8"/>
                      <a:tile tx="0" ty="0" sx="100000" sy="100000" flip="none" algn="tl"/>
                    </a:blipFill>
                  </a:tcPr>
                </a:tc>
                <a:tc>
                  <a:txBody>
                    <a:bodyPr/>
                    <a:lstStyle/>
                    <a:p>
                      <a:pPr algn="ctr" fontAlgn="ctr"/>
                      <a:r>
                        <a:rPr lang="ru-RU" sz="900" b="0" i="0" u="none" strike="noStrike">
                          <a:latin typeface="Times New Roman"/>
                        </a:rPr>
                        <a:t>1,0</a:t>
                      </a:r>
                    </a:p>
                  </a:txBody>
                  <a:tcPr marL="9525" marR="9525" marT="9525" marB="0" anchor="ctr">
                    <a:blipFill>
                      <a:blip r:embed="rId8"/>
                      <a:tile tx="0" ty="0" sx="100000" sy="100000" flip="none" algn="tl"/>
                    </a:blipFill>
                  </a:tcPr>
                </a:tc>
              </a:tr>
              <a:tr h="780893">
                <a:tc>
                  <a:txBody>
                    <a:bodyPr/>
                    <a:lstStyle/>
                    <a:p>
                      <a:pPr algn="l" fontAlgn="ctr"/>
                      <a:r>
                        <a:rPr lang="ru-RU" sz="900" b="0" i="0" u="none" strike="noStrike" dirty="0" smtClean="0">
                          <a:latin typeface="Times New Roman"/>
                        </a:rPr>
                        <a:t>Отношение </a:t>
                      </a:r>
                      <a:r>
                        <a:rPr lang="ru-RU" sz="900" b="0" i="0" u="none" strike="noStrike" dirty="0">
                          <a:latin typeface="Times New Roman"/>
                        </a:rPr>
                        <a:t>суммы просроченной кредиторской задолженности по расходам бюджета города Ржева Тверской области, муниципальных казенных, бюджетных и автономных учреждений города Ржева Тверской области к объему налоговых доходов бюджета города Ржева Тверской области и предусмотренных дотаций на выравнивание бюджетной обеспеченности муниципальных районов (городских округов) Тверской области и дотаций на сбалансированность местных бюджетов из областного бюджета Тверской области бюджетам муниципальных районов и городских округов Тверской </a:t>
                      </a:r>
                      <a:r>
                        <a:rPr lang="ru-RU" sz="900" b="0" i="0" u="none" strike="noStrike" dirty="0" smtClean="0">
                          <a:latin typeface="Times New Roman"/>
                        </a:rPr>
                        <a:t>области, </a:t>
                      </a:r>
                      <a:r>
                        <a:rPr lang="ru-RU" sz="900" b="0" i="0" u="none" strike="noStrike" baseline="0" dirty="0" smtClean="0">
                          <a:latin typeface="Times New Roman"/>
                        </a:rPr>
                        <a:t>(менее или равно 10% -1, более 10% - 0)</a:t>
                      </a:r>
                      <a:endParaRPr lang="ru-RU" sz="900" b="1" i="0" u="none" strike="noStrike" dirty="0">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1,0</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1,0</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1,0</a:t>
                      </a:r>
                    </a:p>
                  </a:txBody>
                  <a:tcPr marL="9525" marR="9525" marT="9525" marB="0" anchor="ctr">
                    <a:blipFill>
                      <a:blip r:embed="rId8"/>
                      <a:tile tx="0" ty="0" sx="100000" sy="100000" flip="none" algn="tl"/>
                    </a:blipFill>
                  </a:tcPr>
                </a:tc>
              </a:tr>
              <a:tr h="472815">
                <a:tc>
                  <a:txBody>
                    <a:bodyPr/>
                    <a:lstStyle/>
                    <a:p>
                      <a:pPr algn="l" fontAlgn="ctr"/>
                      <a:r>
                        <a:rPr lang="ru-RU" sz="900" b="0" i="0" u="none" strike="noStrike" dirty="0" smtClean="0">
                          <a:latin typeface="Times New Roman"/>
                        </a:rPr>
                        <a:t>Дефицит </a:t>
                      </a:r>
                      <a:r>
                        <a:rPr lang="ru-RU" sz="900" b="0" i="0" u="none" strike="noStrike" dirty="0">
                          <a:latin typeface="Times New Roman"/>
                        </a:rPr>
                        <a:t>бюджета города Ржева Тверской области относительно утвержденного общего годового объема доходов бюджета города Ржева Тверской области за исключением утвержденного объема безвозмездных поступлений с учетом требований статьи 92.1 Бюджетного кодекса Российской </a:t>
                      </a:r>
                      <a:r>
                        <a:rPr lang="ru-RU" sz="900" b="0" i="0" u="none" strike="noStrike" dirty="0" smtClean="0">
                          <a:latin typeface="Times New Roman"/>
                        </a:rPr>
                        <a:t>Федерации,</a:t>
                      </a:r>
                      <a:r>
                        <a:rPr lang="ru-RU" sz="900" b="0" i="0" u="none" strike="noStrike" baseline="0" dirty="0" smtClean="0">
                          <a:latin typeface="Times New Roman"/>
                        </a:rPr>
                        <a:t> </a:t>
                      </a:r>
                      <a:r>
                        <a:rPr lang="ru-RU" sz="900" b="0" i="0" u="none" strike="noStrike" baseline="0" dirty="0" smtClean="0">
                          <a:latin typeface="Times New Roman"/>
                        </a:rPr>
                        <a:t>(менее или равно 10% -1, более 10% - 0)</a:t>
                      </a:r>
                      <a:endParaRPr lang="ru-RU" sz="900" b="1" i="0" u="none" strike="noStrike" dirty="0">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1,0</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1,0</a:t>
                      </a: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1,0</a:t>
                      </a:r>
                    </a:p>
                  </a:txBody>
                  <a:tcPr marL="9525" marR="9525" marT="9525" marB="0" anchor="ctr">
                    <a:blipFill>
                      <a:blip r:embed="rId8"/>
                      <a:tile tx="0" ty="0" sx="100000" sy="100000" flip="none" algn="tl"/>
                    </a:blipFill>
                  </a:tcPr>
                </a:tc>
              </a:tr>
              <a:tr h="401146">
                <a:tc>
                  <a:txBody>
                    <a:bodyPr/>
                    <a:lstStyle/>
                    <a:p>
                      <a:pPr algn="l" fontAlgn="ctr"/>
                      <a:r>
                        <a:rPr lang="ru-RU" sz="900" b="0" i="0" u="none" strike="noStrike" dirty="0" smtClean="0">
                          <a:latin typeface="Times New Roman"/>
                        </a:rPr>
                        <a:t>Доля </a:t>
                      </a:r>
                      <a:r>
                        <a:rPr lang="ru-RU" sz="900" b="0" i="0" u="none" strike="noStrike" dirty="0">
                          <a:latin typeface="Times New Roman"/>
                        </a:rPr>
                        <a:t>расходов бюджета города Ржева Тверской области в отчетном году, предусмотренных в рамках муниципальных программ города Ржева Тверской области, в общем объеме расходов бюджета города Ржева Тверской </a:t>
                      </a:r>
                      <a:r>
                        <a:rPr lang="ru-RU" sz="900" b="0" i="0" u="none" strike="noStrike" dirty="0" smtClean="0">
                          <a:latin typeface="Times New Roman"/>
                        </a:rPr>
                        <a:t>области,</a:t>
                      </a:r>
                      <a:r>
                        <a:rPr lang="ru-RU" sz="900" b="0" i="0" u="none" strike="noStrike" baseline="0" dirty="0" smtClean="0">
                          <a:latin typeface="Times New Roman"/>
                        </a:rPr>
                        <a:t> %</a:t>
                      </a:r>
                      <a:endParaRPr lang="ru-RU" sz="900" b="1" i="0" u="none" strike="noStrike" dirty="0">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98,0</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98,0</a:t>
                      </a: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98,0</a:t>
                      </a:r>
                    </a:p>
                  </a:txBody>
                  <a:tcPr marL="9525" marR="9525" marT="9525" marB="0" anchor="ctr">
                    <a:blipFill>
                      <a:blip r:embed="rId8"/>
                      <a:tile tx="0" ty="0" sx="100000" sy="100000" flip="none" algn="tl"/>
                    </a:blipFill>
                  </a:tcPr>
                </a:tc>
              </a:tr>
              <a:tr h="273364">
                <a:tc>
                  <a:txBody>
                    <a:bodyPr/>
                    <a:lstStyle/>
                    <a:p>
                      <a:pPr algn="l" fontAlgn="ctr"/>
                      <a:r>
                        <a:rPr lang="ru-RU" sz="900" b="0" i="0" u="none" strike="noStrike" dirty="0" smtClean="0">
                          <a:latin typeface="Times New Roman"/>
                        </a:rPr>
                        <a:t>Доля </a:t>
                      </a:r>
                      <a:r>
                        <a:rPr lang="ru-RU" sz="900" b="0" i="0" u="none" strike="noStrike" dirty="0">
                          <a:latin typeface="Times New Roman"/>
                        </a:rPr>
                        <a:t>проведенных контрольных </a:t>
                      </a:r>
                      <a:r>
                        <a:rPr lang="ru-RU" sz="900" b="0" i="0" u="none" strike="noStrike" dirty="0" smtClean="0">
                          <a:latin typeface="Times New Roman"/>
                        </a:rPr>
                        <a:t>мероприятий,</a:t>
                      </a:r>
                      <a:r>
                        <a:rPr lang="ru-RU" sz="900" b="0" i="0" u="none" strike="noStrike" baseline="0" dirty="0" smtClean="0">
                          <a:latin typeface="Times New Roman"/>
                        </a:rPr>
                        <a:t> %</a:t>
                      </a:r>
                      <a:endParaRPr lang="ru-RU" sz="900" b="1" i="0" u="none" strike="noStrike" dirty="0">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100,0</a:t>
                      </a: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100,0</a:t>
                      </a: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100,0</a:t>
                      </a:r>
                    </a:p>
                  </a:txBody>
                  <a:tcPr marL="9525" marR="9525" marT="9525" marB="0" anchor="ctr">
                    <a:blipFill>
                      <a:blip r:embed="rId8"/>
                      <a:tile tx="0" ty="0" sx="100000" sy="100000" flip="none" algn="tl"/>
                    </a:blipFill>
                  </a:tcPr>
                </a:tc>
              </a:tr>
            </a:tbl>
          </a:graphicData>
        </a:graphic>
      </p:graphicFrame>
      <p:sp>
        <p:nvSpPr>
          <p:cNvPr id="20" name="TextBox 19"/>
          <p:cNvSpPr txBox="1"/>
          <p:nvPr/>
        </p:nvSpPr>
        <p:spPr>
          <a:xfrm>
            <a:off x="1571604" y="1571612"/>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Целевые показатели</a:t>
            </a:r>
            <a:endParaRPr lang="ru-RU" sz="1200" dirty="0"/>
          </a:p>
        </p:txBody>
      </p:sp>
      <p:sp>
        <p:nvSpPr>
          <p:cNvPr id="12" name="TextBox 11"/>
          <p:cNvSpPr txBox="1"/>
          <p:nvPr/>
        </p:nvSpPr>
        <p:spPr>
          <a:xfrm>
            <a:off x="1357290" y="0"/>
            <a:ext cx="7786710" cy="784830"/>
          </a:xfrm>
          <a:prstGeom prst="rect">
            <a:avLst/>
          </a:prstGeom>
          <a:noFill/>
        </p:spPr>
        <p:txBody>
          <a:bodyPr wrap="square" rtlCol="0">
            <a:spAutoFit/>
          </a:bodyPr>
          <a:lstStyle/>
          <a:p>
            <a:pPr algn="ctr"/>
            <a:r>
              <a:rPr lang="ru-RU" sz="1500" b="1" dirty="0" smtClean="0">
                <a:solidFill>
                  <a:schemeClr val="bg1"/>
                </a:solidFill>
              </a:rPr>
              <a:t>Муниципальная программа "Управление общественными финансами и обеспечение муниципального финансового контроля в сфере бюджетных правоотношений города Ржева Тверской области" на 2018-2023 годы</a:t>
            </a:r>
            <a:endParaRPr lang="ru-RU" sz="1500" b="1" dirty="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2"/>
          <a:srcRect/>
          <a:stretch>
            <a:fillRect/>
          </a:stretch>
        </p:blipFill>
        <p:spPr>
          <a:xfrm>
            <a:off x="0" y="0"/>
            <a:ext cx="9144000" cy="928670"/>
          </a:xfrm>
        </p:spPr>
      </p:pic>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3"/>
          <a:srcRect/>
          <a:stretch>
            <a:fillRect/>
          </a:stretch>
        </p:blipFill>
        <p:spPr bwMode="auto">
          <a:xfrm>
            <a:off x="357158" y="0"/>
            <a:ext cx="1071570" cy="928670"/>
          </a:xfrm>
          <a:prstGeom prst="rect">
            <a:avLst/>
          </a:prstGeom>
          <a:noFill/>
          <a:ln w="9525">
            <a:noFill/>
            <a:miter lim="800000"/>
            <a:headEnd/>
            <a:tailEnd/>
          </a:ln>
        </p:spPr>
      </p:pic>
      <p:sp>
        <p:nvSpPr>
          <p:cNvPr id="11" name="Нашивка 10"/>
          <p:cNvSpPr/>
          <p:nvPr/>
        </p:nvSpPr>
        <p:spPr>
          <a:xfrm>
            <a:off x="142844" y="857232"/>
            <a:ext cx="2357454" cy="571504"/>
          </a:xfrm>
          <a:prstGeom prst="chevron">
            <a:avLst/>
          </a:prstGeom>
          <a:gradFill>
            <a:gsLst>
              <a:gs pos="0">
                <a:srgbClr val="D6B19C"/>
              </a:gs>
              <a:gs pos="30000">
                <a:srgbClr val="D49E6C"/>
              </a:gs>
              <a:gs pos="70000">
                <a:srgbClr val="A65528"/>
              </a:gs>
              <a:gs pos="100000">
                <a:srgbClr val="663012"/>
              </a:gs>
            </a:gsLst>
            <a:lin ang="5400000" scaled="0"/>
          </a:gradFill>
          <a:ln>
            <a:noFill/>
          </a:ln>
          <a:scene3d>
            <a:camera prst="orthographicFront"/>
            <a:lightRig rig="threePt" dir="t"/>
          </a:scene3d>
          <a:sp3d extrusionH="76200" contourW="12700">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программы</a:t>
            </a:r>
            <a:endParaRPr lang="ru-RU" sz="1200" b="1" dirty="0">
              <a:solidFill>
                <a:schemeClr val="tx1"/>
              </a:solidFill>
            </a:endParaRPr>
          </a:p>
        </p:txBody>
      </p:sp>
      <p:graphicFrame>
        <p:nvGraphicFramePr>
          <p:cNvPr id="13" name="Схема 12"/>
          <p:cNvGraphicFramePr/>
          <p:nvPr/>
        </p:nvGraphicFramePr>
        <p:xfrm>
          <a:off x="2214546" y="785794"/>
          <a:ext cx="6929454" cy="85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Таблица 14"/>
          <p:cNvGraphicFramePr>
            <a:graphicFrameLocks noGrp="1"/>
          </p:cNvGraphicFramePr>
          <p:nvPr/>
        </p:nvGraphicFramePr>
        <p:xfrm>
          <a:off x="214282" y="4572008"/>
          <a:ext cx="8786874" cy="2116535"/>
        </p:xfrm>
        <a:graphic>
          <a:graphicData uri="http://schemas.openxmlformats.org/drawingml/2006/table">
            <a:tbl>
              <a:tblPr firstRow="1" bandRow="1">
                <a:tableStyleId>{5C22544A-7EE6-4342-B048-85BDC9FD1C3A}</a:tableStyleId>
              </a:tblPr>
              <a:tblGrid>
                <a:gridCol w="6643734"/>
                <a:gridCol w="785818"/>
                <a:gridCol w="714380"/>
                <a:gridCol w="642942"/>
              </a:tblGrid>
              <a:tr h="199652">
                <a:tc>
                  <a:txBody>
                    <a:bodyPr/>
                    <a:lstStyle/>
                    <a:p>
                      <a:pPr algn="ctr"/>
                      <a:r>
                        <a:rPr lang="ru-RU" sz="800" dirty="0" smtClean="0">
                          <a:solidFill>
                            <a:schemeClr val="tx1"/>
                          </a:solidFill>
                        </a:rPr>
                        <a:t>Наименование подпрограмм</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 год</a:t>
                      </a:r>
                      <a:endParaRPr lang="ru-RU" sz="8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142324">
                <a:tc>
                  <a:txBody>
                    <a:bodyPr/>
                    <a:lstStyle/>
                    <a:p>
                      <a:pPr algn="l" fontAlgn="b"/>
                      <a:r>
                        <a:rPr lang="ru-RU" sz="900" b="1" i="0" u="none" strike="noStrike" dirty="0">
                          <a:solidFill>
                            <a:srgbClr val="000000"/>
                          </a:solidFill>
                          <a:latin typeface="Times New Roman" pitchFamily="18" charset="0"/>
                          <a:cs typeface="Times New Roman" pitchFamily="18" charset="0"/>
                        </a:rPr>
                        <a:t>Муниципальная программа </a:t>
                      </a:r>
                      <a:r>
                        <a:rPr lang="ru-RU" sz="900" b="1" i="0" u="none" strike="noStrike" dirty="0" smtClean="0">
                          <a:solidFill>
                            <a:srgbClr val="000000"/>
                          </a:solidFill>
                          <a:latin typeface="Times New Roman" pitchFamily="18" charset="0"/>
                          <a:cs typeface="Times New Roman" pitchFamily="18" charset="0"/>
                        </a:rPr>
                        <a:t> всего</a:t>
                      </a:r>
                      <a:endParaRPr lang="ru-RU" sz="9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1" i="0" u="none" strike="noStrike">
                          <a:solidFill>
                            <a:srgbClr val="000000"/>
                          </a:solidFill>
                          <a:latin typeface="Times New Roman" pitchFamily="18" charset="0"/>
                          <a:cs typeface="Times New Roman" pitchFamily="18" charset="0"/>
                        </a:rPr>
                        <a:t>47 074,2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1" i="0" u="none" strike="noStrike">
                          <a:solidFill>
                            <a:srgbClr val="000000"/>
                          </a:solidFill>
                          <a:latin typeface="Times New Roman" pitchFamily="18" charset="0"/>
                          <a:cs typeface="Times New Roman" pitchFamily="18" charset="0"/>
                        </a:rPr>
                        <a:t>43 367,8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1" i="0" u="none" strike="noStrike">
                          <a:solidFill>
                            <a:srgbClr val="000000"/>
                          </a:solidFill>
                          <a:latin typeface="Times New Roman" pitchFamily="18" charset="0"/>
                          <a:cs typeface="Times New Roman" pitchFamily="18" charset="0"/>
                        </a:rPr>
                        <a:t>40 026,2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386183">
                <a:tc>
                  <a:txBody>
                    <a:bodyPr/>
                    <a:lstStyle/>
                    <a:p>
                      <a:pPr algn="l" fontAlgn="b"/>
                      <a:r>
                        <a:rPr lang="ru-RU" sz="900" b="0" i="0" u="none" strike="noStrike" dirty="0">
                          <a:solidFill>
                            <a:srgbClr val="000000"/>
                          </a:solidFill>
                          <a:latin typeface="Times New Roman" pitchFamily="18" charset="0"/>
                          <a:cs typeface="Times New Roman" pitchFamily="18" charset="0"/>
                        </a:rPr>
                        <a:t>Подпрограмма "Развитие институтов гражданского общества, поддержка общественного сектора и обеспечение информационной открытости органов местного самоуправления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1 000,0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1 000,0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1 000,0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76275">
                <a:tc>
                  <a:txBody>
                    <a:bodyPr/>
                    <a:lstStyle/>
                    <a:p>
                      <a:pPr algn="l" fontAlgn="b"/>
                      <a:r>
                        <a:rPr lang="ru-RU" sz="900" b="0" i="0" u="none" strike="noStrike" dirty="0">
                          <a:solidFill>
                            <a:srgbClr val="000000"/>
                          </a:solidFill>
                          <a:latin typeface="Times New Roman" pitchFamily="18" charset="0"/>
                          <a:cs typeface="Times New Roman" pitchFamily="18" charset="0"/>
                        </a:rPr>
                        <a:t>Подпрограмма "Развитие международных связей в городе Ржеве Тверской области и повышение инвестиционной привлекательности города"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150,0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100,0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100,0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144244">
                <a:tc>
                  <a:txBody>
                    <a:bodyPr/>
                    <a:lstStyle/>
                    <a:p>
                      <a:pPr algn="l" fontAlgn="b"/>
                      <a:r>
                        <a:rPr lang="ru-RU" sz="900" b="0" i="0" u="none" strike="noStrike" dirty="0">
                          <a:solidFill>
                            <a:srgbClr val="000000"/>
                          </a:solidFill>
                          <a:latin typeface="Times New Roman" pitchFamily="18" charset="0"/>
                          <a:cs typeface="Times New Roman" pitchFamily="18" charset="0"/>
                        </a:rPr>
                        <a:t>Подпрограмма "О противодействии коррупции в городе Ржеве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60082">
                <a:tc>
                  <a:txBody>
                    <a:bodyPr/>
                    <a:lstStyle/>
                    <a:p>
                      <a:pPr algn="l" fontAlgn="b"/>
                      <a:r>
                        <a:rPr lang="ru-RU" sz="900" b="0" i="0" u="none" strike="noStrike" dirty="0">
                          <a:solidFill>
                            <a:srgbClr val="000000"/>
                          </a:solidFill>
                          <a:latin typeface="Times New Roman" pitchFamily="18" charset="0"/>
                          <a:cs typeface="Times New Roman" pitchFamily="18" charset="0"/>
                        </a:rPr>
                        <a:t>Подпрограмма "Осуществление муниципальным образованием отдельных переданных государственных полномочий"</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12 994,4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11 883,2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7 961,5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276275">
                <a:tc>
                  <a:txBody>
                    <a:bodyPr/>
                    <a:lstStyle/>
                    <a:p>
                      <a:pPr algn="l" fontAlgn="b"/>
                      <a:r>
                        <a:rPr lang="ru-RU" sz="900" b="0" i="0" u="none" strike="noStrike">
                          <a:solidFill>
                            <a:srgbClr val="000000"/>
                          </a:solidFill>
                          <a:latin typeface="Times New Roman" pitchFamily="18" charset="0"/>
                          <a:cs typeface="Times New Roman" pitchFamily="18" charset="0"/>
                        </a:rPr>
                        <a:t>Подпрограмма "Создание условий для эффективного функционирования органов местного самоуправления города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4 111,2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3 531,1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4 111,2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197925">
                <a:tc>
                  <a:txBody>
                    <a:bodyPr/>
                    <a:lstStyle/>
                    <a:p>
                      <a:pPr algn="l" fontAlgn="b"/>
                      <a:r>
                        <a:rPr lang="ru-RU" sz="900" b="0" i="0" u="none" strike="noStrike">
                          <a:solidFill>
                            <a:srgbClr val="000000"/>
                          </a:solidFill>
                          <a:latin typeface="Times New Roman" pitchFamily="18" charset="0"/>
                          <a:cs typeface="Times New Roman" pitchFamily="18" charset="0"/>
                        </a:rPr>
                        <a:t>Подпрограмма "Улучшение условий и охраны труда в городе Ржеве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r h="197925">
                <a:tc>
                  <a:txBody>
                    <a:bodyPr/>
                    <a:lstStyle/>
                    <a:p>
                      <a:pPr algn="l" fontAlgn="b"/>
                      <a:r>
                        <a:rPr lang="ru-RU" sz="900" b="0" i="0" u="none" strike="noStrike" dirty="0">
                          <a:solidFill>
                            <a:srgbClr val="000000"/>
                          </a:solidFill>
                          <a:latin typeface="Times New Roman" pitchFamily="18" charset="0"/>
                          <a:cs typeface="Times New Roman" pitchFamily="18" charset="0"/>
                        </a:rPr>
                        <a:t>Обеспечивающая подпрограмма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28 806,6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a:solidFill>
                            <a:srgbClr val="000000"/>
                          </a:solidFill>
                          <a:latin typeface="Times New Roman" pitchFamily="18" charset="0"/>
                          <a:cs typeface="Times New Roman" pitchFamily="18" charset="0"/>
                        </a:rPr>
                        <a:t>26 841,5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26 841,5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8"/>
                      <a:tile tx="0" ty="0" sx="100000" sy="100000" flip="none" algn="tl"/>
                    </a:blipFill>
                  </a:tcPr>
                </a:tc>
              </a:tr>
            </a:tbl>
          </a:graphicData>
        </a:graphic>
      </p:graphicFrame>
      <p:graphicFrame>
        <p:nvGraphicFramePr>
          <p:cNvPr id="18" name="Таблица 17"/>
          <p:cNvGraphicFramePr>
            <a:graphicFrameLocks noGrp="1"/>
          </p:cNvGraphicFramePr>
          <p:nvPr/>
        </p:nvGraphicFramePr>
        <p:xfrm>
          <a:off x="214282" y="1643050"/>
          <a:ext cx="8786873" cy="2649623"/>
        </p:xfrm>
        <a:graphic>
          <a:graphicData uri="http://schemas.openxmlformats.org/drawingml/2006/table">
            <a:tbl>
              <a:tblPr firstRow="1" bandRow="1">
                <a:tableStyleId>{5C22544A-7EE6-4342-B048-85BDC9FD1C3A}</a:tableStyleId>
              </a:tblPr>
              <a:tblGrid>
                <a:gridCol w="7286676"/>
                <a:gridCol w="500066"/>
                <a:gridCol w="500066"/>
                <a:gridCol w="500065"/>
              </a:tblGrid>
              <a:tr h="206940">
                <a:tc>
                  <a:txBody>
                    <a:bodyPr/>
                    <a:lstStyle/>
                    <a:p>
                      <a:pPr algn="ctr"/>
                      <a:r>
                        <a:rPr lang="ru-RU" sz="800" dirty="0" smtClean="0">
                          <a:solidFill>
                            <a:schemeClr val="tx1"/>
                          </a:solidFill>
                        </a:rPr>
                        <a:t>Наименование показателя</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2018</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2019</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rPr>
                        <a:t>2020</a:t>
                      </a:r>
                      <a:endParaRPr lang="ru-RU" sz="800" dirty="0">
                        <a:solidFill>
                          <a:schemeClr val="tx1"/>
                        </a:solidFill>
                      </a:endParaRPr>
                    </a:p>
                  </a:txBody>
                  <a:tcPr>
                    <a:gradFill>
                      <a:gsLst>
                        <a:gs pos="0">
                          <a:srgbClr val="D6B19C"/>
                        </a:gs>
                        <a:gs pos="30000">
                          <a:srgbClr val="D49E6C"/>
                        </a:gs>
                        <a:gs pos="70000">
                          <a:srgbClr val="A65528"/>
                        </a:gs>
                        <a:gs pos="100000">
                          <a:srgbClr val="663012"/>
                        </a:gs>
                      </a:gsLst>
                      <a:lin ang="5400000" scaled="0"/>
                    </a:gradFill>
                  </a:tcPr>
                </a:tc>
              </a:tr>
              <a:tr h="192685">
                <a:tc>
                  <a:txBody>
                    <a:bodyPr/>
                    <a:lstStyle/>
                    <a:p>
                      <a:pPr algn="l" fontAlgn="ctr"/>
                      <a:r>
                        <a:rPr lang="ru-RU" sz="900" b="0" i="0" u="none" strike="noStrike" dirty="0" smtClean="0">
                          <a:solidFill>
                            <a:srgbClr val="000000"/>
                          </a:solidFill>
                          <a:latin typeface="Times New Roman"/>
                        </a:rPr>
                        <a:t>Уровень </a:t>
                      </a:r>
                      <a:r>
                        <a:rPr lang="ru-RU" sz="900" b="0" i="0" u="none" strike="noStrike" dirty="0">
                          <a:solidFill>
                            <a:srgbClr val="000000"/>
                          </a:solidFill>
                          <a:latin typeface="Times New Roman"/>
                        </a:rPr>
                        <a:t>удовлетворенности граждан работой органа местного самоуправления города Ржева Тверской </a:t>
                      </a:r>
                      <a:r>
                        <a:rPr lang="ru-RU" sz="900" b="0" i="0" u="none" strike="noStrike" dirty="0" smtClean="0">
                          <a:solidFill>
                            <a:srgbClr val="000000"/>
                          </a:solidFill>
                          <a:latin typeface="Times New Roman"/>
                        </a:rPr>
                        <a:t>области,</a:t>
                      </a:r>
                      <a:r>
                        <a:rPr lang="ru-RU" sz="900" b="0" i="0" u="none" strike="noStrike" baseline="0" dirty="0" smtClean="0">
                          <a:solidFill>
                            <a:srgbClr val="000000"/>
                          </a:solidFill>
                          <a:latin typeface="Times New Roman"/>
                        </a:rPr>
                        <a:t> %</a:t>
                      </a:r>
                      <a:endParaRPr lang="ru-RU" sz="9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90,0</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90,0</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91,0</a:t>
                      </a:r>
                    </a:p>
                  </a:txBody>
                  <a:tcPr marL="9525" marR="9525" marT="9525" marB="0" anchor="ctr">
                    <a:blipFill>
                      <a:blip r:embed="rId8"/>
                      <a:tile tx="0" ty="0" sx="100000" sy="100000" flip="none" algn="tl"/>
                    </a:blipFill>
                  </a:tcPr>
                </a:tc>
              </a:tr>
              <a:tr h="290208">
                <a:tc>
                  <a:txBody>
                    <a:bodyPr/>
                    <a:lstStyle/>
                    <a:p>
                      <a:pPr algn="l" fontAlgn="ctr"/>
                      <a:r>
                        <a:rPr lang="ru-RU" sz="900" b="0" i="0" u="none" strike="noStrike" dirty="0" smtClean="0">
                          <a:solidFill>
                            <a:srgbClr val="000000"/>
                          </a:solidFill>
                          <a:latin typeface="Times New Roman"/>
                        </a:rPr>
                        <a:t>Уровень </a:t>
                      </a:r>
                      <a:r>
                        <a:rPr lang="ru-RU" sz="900" b="0" i="0" u="none" strike="noStrike" dirty="0">
                          <a:solidFill>
                            <a:srgbClr val="000000"/>
                          </a:solidFill>
                          <a:latin typeface="Times New Roman"/>
                        </a:rPr>
                        <a:t>удовлетворенности граждан качеством муниципальных и государственных услуг, оказываемых структурными подразделениями Администрации города Ржева Тверской </a:t>
                      </a:r>
                      <a:r>
                        <a:rPr lang="ru-RU" sz="900" b="0" i="0" u="none" strike="noStrike" dirty="0" smtClean="0">
                          <a:solidFill>
                            <a:srgbClr val="000000"/>
                          </a:solidFill>
                          <a:latin typeface="Times New Roman"/>
                        </a:rPr>
                        <a:t>области,</a:t>
                      </a:r>
                      <a:r>
                        <a:rPr lang="ru-RU" sz="900" b="0" i="0" u="none" strike="noStrike" baseline="0" dirty="0" smtClean="0">
                          <a:solidFill>
                            <a:srgbClr val="000000"/>
                          </a:solidFill>
                          <a:latin typeface="Times New Roman"/>
                        </a:rPr>
                        <a:t> %</a:t>
                      </a:r>
                      <a:endParaRPr lang="ru-RU" sz="9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95,0</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95,0</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96,0</a:t>
                      </a:r>
                    </a:p>
                  </a:txBody>
                  <a:tcPr marL="9525" marR="9525" marT="9525" marB="0" anchor="ctr">
                    <a:blipFill>
                      <a:blip r:embed="rId8"/>
                      <a:tile tx="0" ty="0" sx="100000" sy="100000" flip="none" algn="tl"/>
                    </a:blipFill>
                  </a:tcPr>
                </a:tc>
              </a:tr>
              <a:tr h="197833">
                <a:tc>
                  <a:txBody>
                    <a:bodyPr/>
                    <a:lstStyle/>
                    <a:p>
                      <a:pPr algn="l" fontAlgn="ctr"/>
                      <a:r>
                        <a:rPr lang="ru-RU" sz="900" b="0" i="0" u="none" strike="noStrike" dirty="0" smtClean="0">
                          <a:solidFill>
                            <a:srgbClr val="000000"/>
                          </a:solidFill>
                          <a:latin typeface="Times New Roman"/>
                        </a:rPr>
                        <a:t>Уровень </a:t>
                      </a:r>
                      <a:r>
                        <a:rPr lang="ru-RU" sz="900" b="0" i="0" u="none" strike="noStrike" dirty="0">
                          <a:solidFill>
                            <a:srgbClr val="000000"/>
                          </a:solidFill>
                          <a:latin typeface="Times New Roman"/>
                        </a:rPr>
                        <a:t>удовлетворенности граждан информационной открытостью органа местного самоуправления города Ржева Тверской </a:t>
                      </a:r>
                      <a:r>
                        <a:rPr lang="ru-RU" sz="900" b="0" i="0" u="none" strike="noStrike" dirty="0" smtClean="0">
                          <a:solidFill>
                            <a:srgbClr val="000000"/>
                          </a:solidFill>
                          <a:latin typeface="Times New Roman"/>
                        </a:rPr>
                        <a:t>области,</a:t>
                      </a:r>
                      <a:r>
                        <a:rPr lang="ru-RU" sz="900" b="0" i="0" u="none" strike="noStrike" baseline="0" dirty="0" smtClean="0">
                          <a:solidFill>
                            <a:srgbClr val="000000"/>
                          </a:solidFill>
                          <a:latin typeface="Times New Roman"/>
                        </a:rPr>
                        <a:t> %</a:t>
                      </a:r>
                      <a:endParaRPr lang="ru-RU" sz="9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90,0</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90,0</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91,0</a:t>
                      </a:r>
                    </a:p>
                  </a:txBody>
                  <a:tcPr marL="9525" marR="9525" marT="9525" marB="0" anchor="ctr">
                    <a:blipFill>
                      <a:blip r:embed="rId8"/>
                      <a:tile tx="0" ty="0" sx="100000" sy="100000" flip="none" algn="tl"/>
                    </a:blipFill>
                  </a:tcPr>
                </a:tc>
              </a:tr>
              <a:tr h="290208">
                <a:tc>
                  <a:txBody>
                    <a:bodyPr/>
                    <a:lstStyle/>
                    <a:p>
                      <a:pPr algn="l" fontAlgn="ctr"/>
                      <a:r>
                        <a:rPr lang="ru-RU" sz="900" b="0" i="0" u="none" strike="noStrike" dirty="0" smtClean="0">
                          <a:solidFill>
                            <a:srgbClr val="000000"/>
                          </a:solidFill>
                          <a:latin typeface="Times New Roman"/>
                        </a:rPr>
                        <a:t>Доля </a:t>
                      </a:r>
                      <a:r>
                        <a:rPr lang="ru-RU" sz="900" b="0" i="0" u="none" strike="noStrike" dirty="0">
                          <a:solidFill>
                            <a:srgbClr val="000000"/>
                          </a:solidFill>
                          <a:latin typeface="Times New Roman"/>
                        </a:rPr>
                        <a:t>решений органа местного самоуправления города Ржева Тверской области, соответствующих приоритетным направлениям социально-экономического развития города Ржева Тверской </a:t>
                      </a:r>
                      <a:r>
                        <a:rPr lang="ru-RU" sz="900" b="0" i="0" u="none" strike="noStrike" dirty="0" smtClean="0">
                          <a:solidFill>
                            <a:srgbClr val="000000"/>
                          </a:solidFill>
                          <a:latin typeface="Times New Roman"/>
                        </a:rPr>
                        <a:t>области,</a:t>
                      </a:r>
                      <a:r>
                        <a:rPr lang="ru-RU" sz="900" b="0" i="0" u="none" strike="noStrike" baseline="0" dirty="0" smtClean="0">
                          <a:solidFill>
                            <a:srgbClr val="000000"/>
                          </a:solidFill>
                          <a:latin typeface="Times New Roman"/>
                        </a:rPr>
                        <a:t> %</a:t>
                      </a:r>
                      <a:endParaRPr lang="ru-RU" sz="9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95,0</a:t>
                      </a: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95,0</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96,0</a:t>
                      </a:r>
                    </a:p>
                  </a:txBody>
                  <a:tcPr marL="9525" marR="9525" marT="9525" marB="0" anchor="ctr">
                    <a:blipFill>
                      <a:blip r:embed="rId8"/>
                      <a:tile tx="0" ty="0" sx="100000" sy="100000" flip="none" algn="tl"/>
                    </a:blipFill>
                  </a:tcPr>
                </a:tc>
              </a:tr>
              <a:tr h="192685">
                <a:tc>
                  <a:txBody>
                    <a:bodyPr/>
                    <a:lstStyle/>
                    <a:p>
                      <a:pPr algn="l" fontAlgn="ctr"/>
                      <a:r>
                        <a:rPr lang="ru-RU" sz="900" b="0" i="0" u="none" strike="noStrike" dirty="0" smtClean="0">
                          <a:solidFill>
                            <a:srgbClr val="000000"/>
                          </a:solidFill>
                          <a:latin typeface="Times New Roman"/>
                        </a:rPr>
                        <a:t>Доля </a:t>
                      </a:r>
                      <a:r>
                        <a:rPr lang="ru-RU" sz="900" b="0" i="0" u="none" strike="noStrike" dirty="0">
                          <a:solidFill>
                            <a:srgbClr val="000000"/>
                          </a:solidFill>
                          <a:latin typeface="Times New Roman"/>
                        </a:rPr>
                        <a:t>муниципальных служащих, удовлетворенных организацией и условиями </a:t>
                      </a:r>
                      <a:r>
                        <a:rPr lang="ru-RU" sz="900" b="0" i="0" u="none" strike="noStrike" dirty="0" smtClean="0">
                          <a:solidFill>
                            <a:srgbClr val="000000"/>
                          </a:solidFill>
                          <a:latin typeface="Times New Roman"/>
                        </a:rPr>
                        <a:t>труда,</a:t>
                      </a:r>
                      <a:r>
                        <a:rPr lang="ru-RU" sz="900" b="0" i="0" u="none" strike="noStrike" baseline="0" dirty="0" smtClean="0">
                          <a:solidFill>
                            <a:srgbClr val="000000"/>
                          </a:solidFill>
                          <a:latin typeface="Times New Roman"/>
                        </a:rPr>
                        <a:t> %</a:t>
                      </a:r>
                      <a:endParaRPr lang="ru-RU" sz="9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90,0</a:t>
                      </a: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90,0</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91,0</a:t>
                      </a:r>
                    </a:p>
                  </a:txBody>
                  <a:tcPr marL="9525" marR="9525" marT="9525" marB="0" anchor="ctr">
                    <a:blipFill>
                      <a:blip r:embed="rId8"/>
                      <a:tile tx="0" ty="0" sx="100000" sy="100000" flip="none" algn="tl"/>
                    </a:blipFill>
                  </a:tcPr>
                </a:tc>
              </a:tr>
              <a:tr h="192685">
                <a:tc>
                  <a:txBody>
                    <a:bodyPr/>
                    <a:lstStyle/>
                    <a:p>
                      <a:pPr algn="l" fontAlgn="ctr"/>
                      <a:r>
                        <a:rPr lang="ru-RU" sz="900" b="0" i="0" u="none" strike="noStrike" dirty="0" smtClean="0">
                          <a:solidFill>
                            <a:srgbClr val="000000"/>
                          </a:solidFill>
                          <a:latin typeface="Times New Roman"/>
                        </a:rPr>
                        <a:t>Доля </a:t>
                      </a:r>
                      <a:r>
                        <a:rPr lang="ru-RU" sz="900" b="0" i="0" u="none" strike="noStrike" dirty="0">
                          <a:solidFill>
                            <a:srgbClr val="000000"/>
                          </a:solidFill>
                          <a:latin typeface="Times New Roman"/>
                        </a:rPr>
                        <a:t>муниципальных служащих, имеющих постоянную мотивацию на профессиональное развитие и реализующие </a:t>
                      </a:r>
                      <a:r>
                        <a:rPr lang="ru-RU" sz="900" b="0" i="0" u="none" strike="noStrike" dirty="0" smtClean="0">
                          <a:solidFill>
                            <a:srgbClr val="000000"/>
                          </a:solidFill>
                          <a:latin typeface="Times New Roman"/>
                        </a:rPr>
                        <a:t>ее,</a:t>
                      </a:r>
                      <a:r>
                        <a:rPr lang="ru-RU" sz="900" b="0" i="0" u="none" strike="noStrike" baseline="0" dirty="0" smtClean="0">
                          <a:solidFill>
                            <a:srgbClr val="000000"/>
                          </a:solidFill>
                          <a:latin typeface="Times New Roman"/>
                        </a:rPr>
                        <a:t> %</a:t>
                      </a:r>
                      <a:endParaRPr lang="ru-RU" sz="9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95,0</a:t>
                      </a: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96,0</a:t>
                      </a: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97,0</a:t>
                      </a:r>
                    </a:p>
                  </a:txBody>
                  <a:tcPr marL="9525" marR="9525" marT="9525" marB="0" anchor="ctr">
                    <a:blipFill>
                      <a:blip r:embed="rId8"/>
                      <a:tile tx="0" ty="0" sx="100000" sy="100000" flip="none" algn="tl"/>
                    </a:blipFill>
                  </a:tcPr>
                </a:tc>
              </a:tr>
              <a:tr h="290208">
                <a:tc>
                  <a:txBody>
                    <a:bodyPr/>
                    <a:lstStyle/>
                    <a:p>
                      <a:pPr algn="l" fontAlgn="ctr"/>
                      <a:r>
                        <a:rPr lang="ru-RU" sz="900" b="0" i="0" u="none" strike="noStrike" dirty="0" smtClean="0">
                          <a:solidFill>
                            <a:srgbClr val="000000"/>
                          </a:solidFill>
                          <a:latin typeface="Times New Roman"/>
                        </a:rPr>
                        <a:t>Доля </a:t>
                      </a:r>
                      <a:r>
                        <a:rPr lang="ru-RU" sz="900" b="0" i="0" u="none" strike="noStrike" dirty="0">
                          <a:solidFill>
                            <a:srgbClr val="000000"/>
                          </a:solidFill>
                          <a:latin typeface="Times New Roman"/>
                        </a:rPr>
                        <a:t>НПА органа местного самоуправления города Ржева Тверской области, перед реализацией которых проведен комплексный анализ влияния на социально-экономическое развитие города Ржева Тверской </a:t>
                      </a:r>
                      <a:r>
                        <a:rPr lang="ru-RU" sz="900" b="0" i="0" u="none" strike="noStrike" dirty="0" smtClean="0">
                          <a:solidFill>
                            <a:srgbClr val="000000"/>
                          </a:solidFill>
                          <a:latin typeface="Times New Roman"/>
                        </a:rPr>
                        <a:t>области,</a:t>
                      </a:r>
                      <a:r>
                        <a:rPr lang="ru-RU" sz="900" b="0" i="0" u="none" strike="noStrike" baseline="0" dirty="0" smtClean="0">
                          <a:solidFill>
                            <a:srgbClr val="000000"/>
                          </a:solidFill>
                          <a:latin typeface="Times New Roman"/>
                        </a:rPr>
                        <a:t> %</a:t>
                      </a:r>
                      <a:endParaRPr lang="ru-RU" sz="9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90,0</a:t>
                      </a: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90,0</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91,0</a:t>
                      </a:r>
                    </a:p>
                  </a:txBody>
                  <a:tcPr marL="9525" marR="9525" marT="9525" marB="0" anchor="ctr">
                    <a:blipFill>
                      <a:blip r:embed="rId8"/>
                      <a:tile tx="0" ty="0" sx="100000" sy="100000" flip="none" algn="tl"/>
                    </a:blipFill>
                  </a:tcPr>
                </a:tc>
              </a:tr>
              <a:tr h="290208">
                <a:tc>
                  <a:txBody>
                    <a:bodyPr/>
                    <a:lstStyle/>
                    <a:p>
                      <a:pPr algn="l" fontAlgn="ctr"/>
                      <a:r>
                        <a:rPr lang="ru-RU" sz="900" b="0" i="0" u="none" strike="noStrike" dirty="0" smtClean="0">
                          <a:solidFill>
                            <a:srgbClr val="000000"/>
                          </a:solidFill>
                          <a:latin typeface="Times New Roman"/>
                        </a:rPr>
                        <a:t>Уровень </a:t>
                      </a:r>
                      <a:r>
                        <a:rPr lang="ru-RU" sz="900" b="0" i="0" u="none" strike="noStrike" dirty="0">
                          <a:solidFill>
                            <a:srgbClr val="000000"/>
                          </a:solidFill>
                          <a:latin typeface="Times New Roman"/>
                        </a:rPr>
                        <a:t>поддержки работы органа местного самоуправления города Ржева Тверской области со стороны общественности, некоммерческих </a:t>
                      </a:r>
                      <a:r>
                        <a:rPr lang="ru-RU" sz="900" b="0" i="0" u="none" strike="noStrike" dirty="0" smtClean="0">
                          <a:solidFill>
                            <a:srgbClr val="000000"/>
                          </a:solidFill>
                          <a:latin typeface="Times New Roman"/>
                        </a:rPr>
                        <a:t>организаций,</a:t>
                      </a:r>
                      <a:r>
                        <a:rPr lang="ru-RU" sz="900" b="0" i="0" u="none" strike="noStrike" baseline="0" dirty="0" smtClean="0">
                          <a:solidFill>
                            <a:srgbClr val="000000"/>
                          </a:solidFill>
                          <a:latin typeface="Times New Roman"/>
                        </a:rPr>
                        <a:t> %</a:t>
                      </a:r>
                      <a:endParaRPr lang="ru-RU" sz="900" b="0"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90,0</a:t>
                      </a: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90,0</a:t>
                      </a: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91,0</a:t>
                      </a:r>
                    </a:p>
                  </a:txBody>
                  <a:tcPr marL="9525" marR="9525" marT="9525" marB="0" anchor="ctr">
                    <a:blipFill>
                      <a:blip r:embed="rId8"/>
                      <a:tile tx="0" ty="0" sx="100000" sy="100000" flip="none" algn="tl"/>
                    </a:blipFill>
                  </a:tcPr>
                </a:tc>
              </a:tr>
              <a:tr h="212139">
                <a:tc>
                  <a:txBody>
                    <a:bodyPr/>
                    <a:lstStyle/>
                    <a:p>
                      <a:pPr algn="l" fontAlgn="ctr"/>
                      <a:r>
                        <a:rPr lang="ru-RU" sz="900" b="0" i="0" u="none" strike="noStrike" dirty="0" smtClean="0">
                          <a:solidFill>
                            <a:srgbClr val="000000"/>
                          </a:solidFill>
                          <a:latin typeface="Times New Roman"/>
                        </a:rPr>
                        <a:t>Число </a:t>
                      </a:r>
                      <a:r>
                        <a:rPr lang="ru-RU" sz="900" b="0" i="0" u="none" strike="noStrike" dirty="0">
                          <a:solidFill>
                            <a:srgbClr val="000000"/>
                          </a:solidFill>
                          <a:latin typeface="Times New Roman"/>
                        </a:rPr>
                        <a:t>субъектов малого и среднего предпринимательства в расчете на 10 тыс. человек </a:t>
                      </a:r>
                      <a:r>
                        <a:rPr lang="ru-RU" sz="900" b="0" i="0" u="none" strike="noStrike" dirty="0" smtClean="0">
                          <a:solidFill>
                            <a:srgbClr val="000000"/>
                          </a:solidFill>
                          <a:latin typeface="Times New Roman"/>
                        </a:rPr>
                        <a:t>населения,</a:t>
                      </a:r>
                      <a:r>
                        <a:rPr lang="ru-RU" sz="900" b="0" i="0" u="none" strike="noStrike" baseline="0" dirty="0" smtClean="0">
                          <a:solidFill>
                            <a:srgbClr val="000000"/>
                          </a:solidFill>
                          <a:latin typeface="Times New Roman"/>
                        </a:rPr>
                        <a:t> ед.</a:t>
                      </a:r>
                      <a:endParaRPr lang="ru-RU" sz="900" b="1"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293</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294</a:t>
                      </a: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295</a:t>
                      </a:r>
                    </a:p>
                  </a:txBody>
                  <a:tcPr marL="9525" marR="9525" marT="9525" marB="0" anchor="ctr">
                    <a:blipFill>
                      <a:blip r:embed="rId8"/>
                      <a:tile tx="0" ty="0" sx="100000" sy="100000" flip="none" algn="tl"/>
                    </a:blipFill>
                  </a:tcPr>
                </a:tc>
              </a:tr>
              <a:tr h="287404">
                <a:tc>
                  <a:txBody>
                    <a:bodyPr/>
                    <a:lstStyle/>
                    <a:p>
                      <a:pPr algn="l" fontAlgn="ctr"/>
                      <a:r>
                        <a:rPr lang="ru-RU" sz="900" b="0" i="0" u="none" strike="noStrike" dirty="0" smtClean="0">
                          <a:solidFill>
                            <a:srgbClr val="000000"/>
                          </a:solidFill>
                          <a:latin typeface="Times New Roman"/>
                        </a:rPr>
                        <a:t>Количество </a:t>
                      </a:r>
                      <a:r>
                        <a:rPr lang="ru-RU" sz="900" b="0" i="0" u="none" strike="noStrike" dirty="0">
                          <a:solidFill>
                            <a:srgbClr val="000000"/>
                          </a:solidFill>
                          <a:latin typeface="Times New Roman"/>
                        </a:rPr>
                        <a:t>мероприятий, способствующих развитию потребительского рынка и предоставлению бытовых услуг </a:t>
                      </a:r>
                      <a:r>
                        <a:rPr lang="ru-RU" sz="900" b="0" i="0" u="none" strike="noStrike" dirty="0" smtClean="0">
                          <a:solidFill>
                            <a:srgbClr val="000000"/>
                          </a:solidFill>
                          <a:latin typeface="Times New Roman"/>
                        </a:rPr>
                        <a:t>населению, ед.</a:t>
                      </a:r>
                      <a:endParaRPr lang="ru-RU" sz="900" b="1" i="0" u="none" strike="noStrike" dirty="0">
                        <a:solidFill>
                          <a:srgbClr val="000000"/>
                        </a:solidFill>
                        <a:latin typeface="Times New Roman"/>
                      </a:endParaRP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66</a:t>
                      </a:r>
                    </a:p>
                  </a:txBody>
                  <a:tcPr marL="9525" marR="9525" marT="9525" marB="0" anchor="ctr">
                    <a:blipFill>
                      <a:blip r:embed="rId8"/>
                      <a:tile tx="0" ty="0" sx="100000" sy="100000" flip="none" algn="tl"/>
                    </a:blipFill>
                  </a:tcPr>
                </a:tc>
                <a:tc>
                  <a:txBody>
                    <a:bodyPr/>
                    <a:lstStyle/>
                    <a:p>
                      <a:pPr algn="ctr" fontAlgn="ctr"/>
                      <a:r>
                        <a:rPr lang="ru-RU" sz="900" b="0" i="0" u="none" strike="noStrike">
                          <a:solidFill>
                            <a:srgbClr val="000000"/>
                          </a:solidFill>
                          <a:latin typeface="Times New Roman"/>
                        </a:rPr>
                        <a:t>66</a:t>
                      </a:r>
                    </a:p>
                  </a:txBody>
                  <a:tcPr marL="9525" marR="9525" marT="9525" marB="0" anchor="ctr">
                    <a:blipFill>
                      <a:blip r:embed="rId8"/>
                      <a:tile tx="0" ty="0" sx="100000" sy="100000" flip="none" algn="tl"/>
                    </a:blipFill>
                  </a:tcPr>
                </a:tc>
                <a:tc>
                  <a:txBody>
                    <a:bodyPr/>
                    <a:lstStyle/>
                    <a:p>
                      <a:pPr algn="ctr" fontAlgn="ctr"/>
                      <a:r>
                        <a:rPr lang="ru-RU" sz="900" b="0" i="0" u="none" strike="noStrike" dirty="0">
                          <a:solidFill>
                            <a:srgbClr val="000000"/>
                          </a:solidFill>
                          <a:latin typeface="Times New Roman"/>
                        </a:rPr>
                        <a:t>66</a:t>
                      </a:r>
                    </a:p>
                  </a:txBody>
                  <a:tcPr marL="9525" marR="9525" marT="9525" marB="0" anchor="ctr">
                    <a:blipFill>
                      <a:blip r:embed="rId8"/>
                      <a:tile tx="0" ty="0" sx="100000" sy="100000" flip="none" algn="tl"/>
                    </a:blipFill>
                  </a:tcPr>
                </a:tc>
              </a:tr>
            </a:tbl>
          </a:graphicData>
        </a:graphic>
      </p:graphicFrame>
      <p:sp>
        <p:nvSpPr>
          <p:cNvPr id="20" name="TextBox 19"/>
          <p:cNvSpPr txBox="1"/>
          <p:nvPr/>
        </p:nvSpPr>
        <p:spPr>
          <a:xfrm>
            <a:off x="1500166" y="1428736"/>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Целевые показатели</a:t>
            </a:r>
            <a:endParaRPr lang="ru-RU" sz="1200" dirty="0"/>
          </a:p>
        </p:txBody>
      </p:sp>
      <p:sp>
        <p:nvSpPr>
          <p:cNvPr id="12" name="TextBox 11"/>
          <p:cNvSpPr txBox="1"/>
          <p:nvPr/>
        </p:nvSpPr>
        <p:spPr>
          <a:xfrm>
            <a:off x="642910" y="0"/>
            <a:ext cx="9144064" cy="584775"/>
          </a:xfrm>
          <a:prstGeom prst="rect">
            <a:avLst/>
          </a:prstGeom>
          <a:noFill/>
        </p:spPr>
        <p:txBody>
          <a:bodyPr wrap="square" rtlCol="0">
            <a:spAutoFit/>
          </a:bodyPr>
          <a:lstStyle/>
          <a:p>
            <a:pPr algn="ctr"/>
            <a:r>
              <a:rPr lang="ru-RU" sz="1600" b="1" dirty="0" smtClean="0">
                <a:solidFill>
                  <a:schemeClr val="bg1"/>
                </a:solidFill>
              </a:rPr>
              <a:t>Муниципальная программа «Муниципальное управление и гражданское </a:t>
            </a:r>
          </a:p>
          <a:p>
            <a:pPr algn="ctr"/>
            <a:r>
              <a:rPr lang="ru-RU" sz="1600" b="1" dirty="0" smtClean="0">
                <a:solidFill>
                  <a:schemeClr val="bg1"/>
                </a:solidFill>
              </a:rPr>
              <a:t>общество  города Ржева Тверской области» на 2018-2023 годы</a:t>
            </a:r>
            <a:endParaRPr lang="ru-RU" sz="1600" b="1" dirty="0">
              <a:solidFill>
                <a:schemeClr val="bg1"/>
              </a:solidFill>
            </a:endParaRPr>
          </a:p>
        </p:txBody>
      </p:sp>
      <p:sp>
        <p:nvSpPr>
          <p:cNvPr id="14" name="TextBox 13"/>
          <p:cNvSpPr txBox="1"/>
          <p:nvPr/>
        </p:nvSpPr>
        <p:spPr>
          <a:xfrm>
            <a:off x="1643042" y="4214818"/>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spTree>
  </p:cSld>
  <p:clrMapOvr>
    <a:masterClrMapping/>
  </p:clrMapOvr>
  <p:transition>
    <p:wheel spokes="8"/>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4212" name="Picture 15" descr="222"/>
          <p:cNvPicPr>
            <a:picLocks noChangeAspect="1" noChangeArrowheads="1"/>
          </p:cNvPicPr>
          <p:nvPr/>
        </p:nvPicPr>
        <p:blipFill>
          <a:blip r:embed="rId2"/>
          <a:srcRect/>
          <a:stretch>
            <a:fillRect/>
          </a:stretch>
        </p:blipFill>
        <p:spPr bwMode="auto">
          <a:xfrm>
            <a:off x="0" y="0"/>
            <a:ext cx="9144000" cy="1143000"/>
          </a:xfrm>
          <a:prstGeom prst="rect">
            <a:avLst/>
          </a:prstGeom>
          <a:noFill/>
          <a:ln w="9525">
            <a:noFill/>
            <a:miter lim="800000"/>
            <a:headEnd/>
            <a:tailEnd/>
          </a:ln>
        </p:spPr>
      </p:pic>
      <p:pic>
        <p:nvPicPr>
          <p:cNvPr id="734213" name="Picture 10" descr="Герб Ржева"/>
          <p:cNvPicPr>
            <a:picLocks noChangeAspect="1" noChangeArrowheads="1"/>
          </p:cNvPicPr>
          <p:nvPr/>
        </p:nvPicPr>
        <p:blipFill>
          <a:blip r:embed="rId3"/>
          <a:srcRect/>
          <a:stretch>
            <a:fillRect/>
          </a:stretch>
        </p:blipFill>
        <p:spPr bwMode="auto">
          <a:xfrm>
            <a:off x="357158" y="0"/>
            <a:ext cx="1119217" cy="1142984"/>
          </a:xfrm>
          <a:prstGeom prst="rect">
            <a:avLst/>
          </a:prstGeom>
          <a:noFill/>
          <a:ln w="9525">
            <a:noFill/>
            <a:miter lim="800000"/>
            <a:headEnd/>
            <a:tailEnd/>
          </a:ln>
        </p:spPr>
      </p:pic>
      <p:sp>
        <p:nvSpPr>
          <p:cNvPr id="734214" name="TextBox 6"/>
          <p:cNvSpPr txBox="1">
            <a:spLocks noChangeArrowheads="1"/>
          </p:cNvSpPr>
          <p:nvPr/>
        </p:nvSpPr>
        <p:spPr bwMode="auto">
          <a:xfrm>
            <a:off x="1484313" y="19050"/>
            <a:ext cx="7659687" cy="923330"/>
          </a:xfrm>
          <a:prstGeom prst="rect">
            <a:avLst/>
          </a:prstGeom>
          <a:noFill/>
          <a:ln w="9525">
            <a:noFill/>
            <a:miter lim="800000"/>
            <a:headEnd/>
            <a:tailEnd/>
          </a:ln>
        </p:spPr>
        <p:txBody>
          <a:bodyPr>
            <a:spAutoFit/>
          </a:bodyPr>
          <a:lstStyle/>
          <a:p>
            <a:pPr algn="ctr"/>
            <a:r>
              <a:rPr lang="ru-RU" b="1" dirty="0" smtClean="0">
                <a:solidFill>
                  <a:schemeClr val="bg1"/>
                </a:solidFill>
              </a:rPr>
              <a:t>Муниципальная программа «Муниципальное управление и гражданское общество  города Ржева Тверской области» </a:t>
            </a:r>
          </a:p>
          <a:p>
            <a:pPr algn="ctr"/>
            <a:r>
              <a:rPr lang="ru-RU" b="1" dirty="0" smtClean="0">
                <a:solidFill>
                  <a:schemeClr val="bg1"/>
                </a:solidFill>
              </a:rPr>
              <a:t>на 2018-2023 годы</a:t>
            </a:r>
            <a:endParaRPr lang="ru-RU" b="1" dirty="0">
              <a:solidFill>
                <a:schemeClr val="bg1"/>
              </a:solidFill>
            </a:endParaRPr>
          </a:p>
        </p:txBody>
      </p:sp>
      <p:sp>
        <p:nvSpPr>
          <p:cNvPr id="734215" name="TextBox 8"/>
          <p:cNvSpPr txBox="1">
            <a:spLocks noChangeArrowheads="1"/>
          </p:cNvSpPr>
          <p:nvPr/>
        </p:nvSpPr>
        <p:spPr bwMode="auto">
          <a:xfrm>
            <a:off x="214282" y="1071546"/>
            <a:ext cx="8786874" cy="584775"/>
          </a:xfrm>
          <a:prstGeom prst="rect">
            <a:avLst/>
          </a:prstGeom>
          <a:noFill/>
          <a:ln w="9525">
            <a:noFill/>
            <a:miter lim="800000"/>
            <a:headEnd/>
            <a:tailEnd/>
          </a:ln>
        </p:spPr>
        <p:txBody>
          <a:bodyPr wrap="square">
            <a:spAutoFit/>
          </a:bodyPr>
          <a:lstStyle/>
          <a:p>
            <a:pPr algn="ctr"/>
            <a:r>
              <a:rPr lang="ru-RU" sz="1600" b="1" u="sng" dirty="0">
                <a:latin typeface="Times New Roman" pitchFamily="18" charset="0"/>
                <a:cs typeface="Times New Roman" pitchFamily="18" charset="0"/>
              </a:rPr>
              <a:t>В </a:t>
            </a:r>
            <a:r>
              <a:rPr lang="ru-RU" sz="1600" b="1" u="sng" dirty="0" smtClean="0">
                <a:latin typeface="Times New Roman" pitchFamily="18" charset="0"/>
                <a:cs typeface="Times New Roman" pitchFamily="18" charset="0"/>
              </a:rPr>
              <a:t>2018 </a:t>
            </a:r>
            <a:r>
              <a:rPr lang="ru-RU" sz="1600" b="1" u="sng" dirty="0">
                <a:latin typeface="Times New Roman" pitchFamily="18" charset="0"/>
                <a:cs typeface="Times New Roman" pitchFamily="18" charset="0"/>
              </a:rPr>
              <a:t>году в рамках реализации Муниципальной программы предусмотрены следующие основные направления расходования бюджетных средств:</a:t>
            </a:r>
            <a:endParaRPr lang="ru-RU" b="1" u="sng" dirty="0"/>
          </a:p>
        </p:txBody>
      </p:sp>
      <p:graphicFrame>
        <p:nvGraphicFramePr>
          <p:cNvPr id="42" name="Таблица 41"/>
          <p:cNvGraphicFramePr>
            <a:graphicFrameLocks noGrp="1"/>
          </p:cNvGraphicFramePr>
          <p:nvPr/>
        </p:nvGraphicFramePr>
        <p:xfrm>
          <a:off x="357158" y="1643050"/>
          <a:ext cx="8572560" cy="5072097"/>
        </p:xfrm>
        <a:graphic>
          <a:graphicData uri="http://schemas.openxmlformats.org/drawingml/2006/table">
            <a:tbl>
              <a:tblPr firstRow="1" bandRow="1">
                <a:tableStyleId>{5C22544A-7EE6-4342-B048-85BDC9FD1C3A}</a:tableStyleId>
              </a:tblPr>
              <a:tblGrid>
                <a:gridCol w="7715304"/>
                <a:gridCol w="857256"/>
              </a:tblGrid>
              <a:tr h="279720">
                <a:tc>
                  <a:txBody>
                    <a:bodyPr/>
                    <a:lstStyle/>
                    <a:p>
                      <a:pPr algn="ctr"/>
                      <a:r>
                        <a:rPr lang="ru-RU" sz="1200" dirty="0" smtClean="0">
                          <a:solidFill>
                            <a:schemeClr val="tx1"/>
                          </a:solidFill>
                          <a:latin typeface="Times New Roman" pitchFamily="18" charset="0"/>
                          <a:cs typeface="Times New Roman" pitchFamily="18" charset="0"/>
                        </a:rPr>
                        <a:t>Наименование</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dirty="0" smtClean="0">
                          <a:solidFill>
                            <a:schemeClr val="tx1"/>
                          </a:solidFill>
                          <a:latin typeface="Times New Roman" pitchFamily="18" charset="0"/>
                          <a:cs typeface="Times New Roman" pitchFamily="18" charset="0"/>
                        </a:rPr>
                        <a:t>Тыс. руб.</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293932">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Освещение в СМИ значимых для города информационных видеосюжетов</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a:r>
                        <a:rPr lang="ru-RU" sz="1200" b="1" dirty="0" smtClean="0">
                          <a:latin typeface="Times New Roman" pitchFamily="18" charset="0"/>
                          <a:cs typeface="Times New Roman" pitchFamily="18" charset="0"/>
                        </a:rPr>
                        <a:t>400,0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r>
              <a:tr h="282626">
                <a:tc>
                  <a:txBody>
                    <a:bodyPr/>
                    <a:lstStyle/>
                    <a:p>
                      <a:pPr>
                        <a:defRPr/>
                      </a:pPr>
                      <a:r>
                        <a:rPr lang="ru-RU" sz="1200" b="0" dirty="0" smtClean="0">
                          <a:solidFill>
                            <a:schemeClr val="tx1"/>
                          </a:solidFill>
                          <a:latin typeface="Times New Roman" pitchFamily="18" charset="0"/>
                          <a:cs typeface="Times New Roman" pitchFamily="18" charset="0"/>
                        </a:rPr>
                        <a:t>Поддержка редакций городских газет</a:t>
                      </a:r>
                      <a:endParaRPr lang="ru-RU" sz="12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600,0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279720">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Сотрудничество с делегациями из городов-побратимов города Ржева Тверской области</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marL="0" marR="0" indent="0" algn="ctr" defTabSz="90804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100,0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r>
              <a:tr h="293932">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Расходы на содержание отдела ЗАГС </a:t>
                      </a:r>
                      <a:r>
                        <a:rPr lang="ru-RU" sz="1200" b="0" u="sng" dirty="0" smtClean="0">
                          <a:solidFill>
                            <a:schemeClr val="tx1"/>
                          </a:solidFill>
                          <a:latin typeface="Times New Roman" pitchFamily="18" charset="0"/>
                          <a:cs typeface="Times New Roman" pitchFamily="18" charset="0"/>
                        </a:rPr>
                        <a:t>за счет федерального бюджета </a:t>
                      </a:r>
                      <a:endParaRPr lang="ru-RU" sz="1200" b="0" u="sng"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1 804,3</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652679">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Расходы на осуществление государственных полномочий Тверской области по созданию административных комиссий и определению перечня должностных лиц, уполномоченных составлять протоколы об административных правонарушениях </a:t>
                      </a:r>
                      <a:r>
                        <a:rPr lang="ru-RU" sz="1200" b="0" u="sng" dirty="0" smtClean="0">
                          <a:solidFill>
                            <a:schemeClr val="tx1"/>
                          </a:solidFill>
                          <a:latin typeface="Times New Roman" pitchFamily="18" charset="0"/>
                          <a:cs typeface="Times New Roman" pitchFamily="18" charset="0"/>
                        </a:rPr>
                        <a:t>за счет областного бюджета</a:t>
                      </a:r>
                      <a:endParaRPr lang="ru-RU" sz="12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a:r>
                        <a:rPr lang="ru-RU" sz="1200" b="1" dirty="0" smtClean="0">
                          <a:latin typeface="Times New Roman" pitchFamily="18" charset="0"/>
                          <a:cs typeface="Times New Roman" pitchFamily="18" charset="0"/>
                        </a:rPr>
                        <a:t>264,0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r>
              <a:tr h="466199">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Расходы на осуществление государственных полномочий по созданию, исполнению полномочий и обеспечению деятельности комиссий по делам несовершеннолетних </a:t>
                      </a:r>
                      <a:r>
                        <a:rPr lang="ru-RU" sz="1200" b="0" u="sng" dirty="0" smtClean="0">
                          <a:solidFill>
                            <a:schemeClr val="tx1"/>
                          </a:solidFill>
                          <a:latin typeface="Times New Roman" pitchFamily="18" charset="0"/>
                          <a:cs typeface="Times New Roman" pitchFamily="18" charset="0"/>
                        </a:rPr>
                        <a:t>за счет областного бюджета</a:t>
                      </a:r>
                      <a:endParaRPr lang="ru-RU" sz="12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661,2</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839159">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Расходы на осуществление органами местного самоуправления отдельных государственных полномочий Тверской области по организации проведения на территории Тверской области мероприятий по предупреждению и </a:t>
                      </a:r>
                      <a:r>
                        <a:rPr lang="ru-RU" sz="1200" b="0" dirty="0" smtClean="0">
                          <a:latin typeface="Times New Roman" pitchFamily="18" charset="0"/>
                          <a:cs typeface="Times New Roman" pitchFamily="18" charset="0"/>
                        </a:rPr>
                        <a:t>ликвидации болезней животных, их лечению, защите населения от болезней, общих для человека и животных </a:t>
                      </a:r>
                      <a:r>
                        <a:rPr lang="ru-RU" sz="1200" b="0" u="sng" dirty="0" smtClean="0">
                          <a:solidFill>
                            <a:schemeClr val="tx1"/>
                          </a:solidFill>
                          <a:latin typeface="Times New Roman" pitchFamily="18" charset="0"/>
                          <a:cs typeface="Times New Roman" pitchFamily="18" charset="0"/>
                        </a:rPr>
                        <a:t>за счет областного бюджета</a:t>
                      </a:r>
                      <a:endParaRPr lang="ru-RU" sz="12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a:r>
                        <a:rPr lang="ru-RU" sz="1200" b="1" dirty="0" smtClean="0">
                          <a:latin typeface="Times New Roman" pitchFamily="18" charset="0"/>
                          <a:cs typeface="Times New Roman" pitchFamily="18" charset="0"/>
                        </a:rPr>
                        <a:t>117,5</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r>
              <a:tr h="652679">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Расходы на обеспечение предоставления жилых помещений детям-сиротам, детям, оставшимся без попечения родителей, лицам из их числа по договорам найма специализированных жилых помещений  </a:t>
                      </a:r>
                      <a:r>
                        <a:rPr lang="ru-RU" sz="1200" b="0" u="sng" dirty="0" smtClean="0">
                          <a:solidFill>
                            <a:schemeClr val="tx1"/>
                          </a:solidFill>
                          <a:latin typeface="Times New Roman" pitchFamily="18" charset="0"/>
                          <a:cs typeface="Times New Roman" pitchFamily="18" charset="0"/>
                        </a:rPr>
                        <a:t>за счет областного бюджета</a:t>
                      </a:r>
                      <a:endParaRPr lang="ru-RU" sz="12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10 002,4</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466199">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Расходы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a:r>
                        <a:rPr lang="ru-RU" sz="1200" b="1" dirty="0" smtClean="0">
                          <a:latin typeface="Times New Roman" pitchFamily="18" charset="0"/>
                          <a:cs typeface="Times New Roman" pitchFamily="18" charset="0"/>
                        </a:rPr>
                        <a:t>145,0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r>
              <a:tr h="282626">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Ремонт административных зданий находящихся в муниципальной собственности </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algn="ctr"/>
                      <a:r>
                        <a:rPr lang="ru-RU" sz="1200" b="1" dirty="0" smtClean="0">
                          <a:latin typeface="Times New Roman" pitchFamily="18" charset="0"/>
                          <a:cs typeface="Times New Roman" pitchFamily="18" charset="0"/>
                        </a:rPr>
                        <a:t>1 000,0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282626">
                <a:tc>
                  <a:txBody>
                    <a:bodyPr/>
                    <a:lstStyle/>
                    <a:p>
                      <a:pPr marL="0" marR="0" indent="0" algn="l" defTabSz="90804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Проведение акций, совещаний, конференций, мероприятий значимых для города</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a:r>
                        <a:rPr lang="ru-RU" sz="1200" b="1" dirty="0" smtClean="0">
                          <a:latin typeface="Times New Roman" pitchFamily="18" charset="0"/>
                          <a:cs typeface="Times New Roman" pitchFamily="18" charset="0"/>
                        </a:rPr>
                        <a:t>1 200,0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r>
            </a:tbl>
          </a:graphicData>
        </a:graphic>
      </p:graphicFrame>
    </p:spTree>
  </p:cSld>
  <p:clrMapOvr>
    <a:masterClrMapping/>
  </p:clrMapOvr>
  <p:transition>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15" descr="222"/>
          <p:cNvPicPr>
            <a:picLocks noGrp="1" noChangeAspect="1" noChangeArrowheads="1"/>
          </p:cNvPicPr>
          <p:nvPr>
            <p:ph type="title"/>
          </p:nvPr>
        </p:nvPicPr>
        <p:blipFill>
          <a:blip r:embed="rId2"/>
          <a:srcRect/>
          <a:stretch>
            <a:fillRect/>
          </a:stretch>
        </p:blipFill>
        <p:spPr>
          <a:xfrm>
            <a:off x="0" y="0"/>
            <a:ext cx="9144000" cy="928670"/>
          </a:xfrm>
        </p:spPr>
      </p:pic>
      <p:sp>
        <p:nvSpPr>
          <p:cNvPr id="429059" name="Text Box 15"/>
          <p:cNvSpPr txBox="1">
            <a:spLocks noChangeArrowheads="1"/>
          </p:cNvSpPr>
          <p:nvPr/>
        </p:nvSpPr>
        <p:spPr bwMode="auto">
          <a:xfrm>
            <a:off x="1403350" y="115888"/>
            <a:ext cx="7561263" cy="369332"/>
          </a:xfrm>
          <a:prstGeom prst="rect">
            <a:avLst/>
          </a:prstGeom>
          <a:noFill/>
          <a:ln w="9525">
            <a:noFill/>
            <a:miter lim="800000"/>
            <a:headEnd/>
            <a:tailEnd/>
          </a:ln>
        </p:spPr>
        <p:txBody>
          <a:bodyPr>
            <a:spAutoFit/>
          </a:bodyPr>
          <a:lstStyle/>
          <a:p>
            <a:pPr algn="ctr" defTabSz="914400"/>
            <a:endParaRPr lang="ru-RU" b="1" dirty="0">
              <a:solidFill>
                <a:schemeClr val="bg1"/>
              </a:solidFill>
            </a:endParaRPr>
          </a:p>
        </p:txBody>
      </p:sp>
      <p:pic>
        <p:nvPicPr>
          <p:cNvPr id="429060" name="Picture 10" descr="Герб Ржева"/>
          <p:cNvPicPr>
            <a:picLocks noChangeAspect="1" noChangeArrowheads="1"/>
          </p:cNvPicPr>
          <p:nvPr/>
        </p:nvPicPr>
        <p:blipFill>
          <a:blip r:embed="rId3"/>
          <a:srcRect/>
          <a:stretch>
            <a:fillRect/>
          </a:stretch>
        </p:blipFill>
        <p:spPr bwMode="auto">
          <a:xfrm>
            <a:off x="357158" y="0"/>
            <a:ext cx="1071570" cy="928670"/>
          </a:xfrm>
          <a:prstGeom prst="rect">
            <a:avLst/>
          </a:prstGeom>
          <a:noFill/>
          <a:ln w="9525">
            <a:noFill/>
            <a:miter lim="800000"/>
            <a:headEnd/>
            <a:tailEnd/>
          </a:ln>
        </p:spPr>
      </p:pic>
      <p:sp>
        <p:nvSpPr>
          <p:cNvPr id="17" name="TextBox 16"/>
          <p:cNvSpPr txBox="1"/>
          <p:nvPr/>
        </p:nvSpPr>
        <p:spPr>
          <a:xfrm>
            <a:off x="1500166" y="1000108"/>
            <a:ext cx="6286544" cy="276999"/>
          </a:xfrm>
          <a:prstGeom prst="rect">
            <a:avLst/>
          </a:prstGeom>
          <a:noFill/>
        </p:spPr>
        <p:txBody>
          <a:bodyPr wrap="square" rtlCol="0">
            <a:spAutoFit/>
          </a:bodyPr>
          <a:lstStyle/>
          <a:p>
            <a:pPr algn="ctr"/>
            <a:r>
              <a:rPr lang="ru-RU" sz="1200" b="1" dirty="0" smtClean="0">
                <a:ln w="10541" cmpd="sng">
                  <a:solidFill>
                    <a:schemeClr val="accent1">
                      <a:shade val="88000"/>
                      <a:satMod val="110000"/>
                    </a:schemeClr>
                  </a:solidFill>
                  <a:prstDash val="solid"/>
                </a:ln>
              </a:rPr>
              <a:t>Объём бюджетных ассигнований, тыс. руб</a:t>
            </a:r>
            <a:r>
              <a:rPr lang="ru-RU" sz="1200" dirty="0" smtClean="0"/>
              <a:t>.</a:t>
            </a:r>
            <a:endParaRPr lang="ru-RU" sz="1200" dirty="0"/>
          </a:p>
        </p:txBody>
      </p:sp>
      <p:sp>
        <p:nvSpPr>
          <p:cNvPr id="12" name="TextBox 11"/>
          <p:cNvSpPr txBox="1"/>
          <p:nvPr/>
        </p:nvSpPr>
        <p:spPr>
          <a:xfrm>
            <a:off x="1428728" y="0"/>
            <a:ext cx="7715272" cy="738664"/>
          </a:xfrm>
          <a:prstGeom prst="rect">
            <a:avLst/>
          </a:prstGeom>
          <a:noFill/>
        </p:spPr>
        <p:txBody>
          <a:bodyPr wrap="square" rtlCol="0">
            <a:spAutoFit/>
          </a:bodyPr>
          <a:lstStyle/>
          <a:p>
            <a:pPr algn="ctr"/>
            <a:r>
              <a:rPr lang="ru-RU" sz="1400" b="1" dirty="0" smtClean="0">
                <a:solidFill>
                  <a:schemeClr val="bg1"/>
                </a:solidFill>
              </a:rPr>
              <a:t>Основные параметры расходов бюджета города Ржева Тверской области, не включенные в муниципальные программы г. Ржева Тверской области </a:t>
            </a:r>
          </a:p>
          <a:p>
            <a:pPr algn="ctr"/>
            <a:r>
              <a:rPr lang="ru-RU" sz="1400" b="1" dirty="0" smtClean="0">
                <a:solidFill>
                  <a:schemeClr val="bg1"/>
                </a:solidFill>
              </a:rPr>
              <a:t>на 201</a:t>
            </a:r>
            <a:r>
              <a:rPr lang="en-US" sz="1400" b="1" dirty="0" smtClean="0">
                <a:solidFill>
                  <a:schemeClr val="bg1"/>
                </a:solidFill>
              </a:rPr>
              <a:t>8</a:t>
            </a:r>
            <a:r>
              <a:rPr lang="ru-RU" sz="1400" b="1" dirty="0" smtClean="0">
                <a:solidFill>
                  <a:schemeClr val="bg1"/>
                </a:solidFill>
              </a:rPr>
              <a:t> – 20</a:t>
            </a:r>
            <a:r>
              <a:rPr lang="en-US" sz="1400" b="1" dirty="0" smtClean="0">
                <a:solidFill>
                  <a:schemeClr val="bg1"/>
                </a:solidFill>
              </a:rPr>
              <a:t>20</a:t>
            </a:r>
            <a:r>
              <a:rPr lang="ru-RU" sz="1400" b="1" dirty="0" smtClean="0">
                <a:solidFill>
                  <a:schemeClr val="bg1"/>
                </a:solidFill>
              </a:rPr>
              <a:t> годы</a:t>
            </a:r>
            <a:endParaRPr lang="ru-RU" sz="1400" dirty="0">
              <a:solidFill>
                <a:schemeClr val="bg1"/>
              </a:solidFill>
            </a:endParaRPr>
          </a:p>
        </p:txBody>
      </p:sp>
      <p:graphicFrame>
        <p:nvGraphicFramePr>
          <p:cNvPr id="14" name="Таблица 13"/>
          <p:cNvGraphicFramePr>
            <a:graphicFrameLocks noGrp="1"/>
          </p:cNvGraphicFramePr>
          <p:nvPr/>
        </p:nvGraphicFramePr>
        <p:xfrm>
          <a:off x="214282" y="1285860"/>
          <a:ext cx="8786874" cy="5357849"/>
        </p:xfrm>
        <a:graphic>
          <a:graphicData uri="http://schemas.openxmlformats.org/drawingml/2006/table">
            <a:tbl>
              <a:tblPr firstRow="1" bandRow="1">
                <a:tableStyleId>{5C22544A-7EE6-4342-B048-85BDC9FD1C3A}</a:tableStyleId>
              </a:tblPr>
              <a:tblGrid>
                <a:gridCol w="4658028"/>
                <a:gridCol w="975909"/>
                <a:gridCol w="900840"/>
                <a:gridCol w="825769"/>
                <a:gridCol w="739250"/>
                <a:gridCol w="687078"/>
              </a:tblGrid>
              <a:tr h="679353">
                <a:tc>
                  <a:txBody>
                    <a:bodyPr/>
                    <a:lstStyle/>
                    <a:p>
                      <a:pPr algn="ctr"/>
                      <a:r>
                        <a:rPr lang="ru-RU" sz="800" dirty="0" smtClean="0">
                          <a:solidFill>
                            <a:schemeClr val="tx1"/>
                          </a:solidFill>
                          <a:latin typeface="+mn-lt"/>
                        </a:rPr>
                        <a:t>Наименование подпрограмм</a:t>
                      </a:r>
                      <a:endParaRPr lang="ru-RU" sz="8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latin typeface="+mn-lt"/>
                        </a:rPr>
                        <a:t>Отчет за 201</a:t>
                      </a:r>
                      <a:r>
                        <a:rPr lang="en-US" sz="800" dirty="0" smtClean="0">
                          <a:solidFill>
                            <a:schemeClr val="tx1"/>
                          </a:solidFill>
                          <a:latin typeface="+mn-lt"/>
                        </a:rPr>
                        <a:t>6</a:t>
                      </a:r>
                      <a:r>
                        <a:rPr lang="ru-RU" sz="800" dirty="0" smtClean="0">
                          <a:solidFill>
                            <a:schemeClr val="tx1"/>
                          </a:solidFill>
                          <a:latin typeface="+mn-lt"/>
                        </a:rPr>
                        <a:t> год</a:t>
                      </a:r>
                      <a:endParaRPr lang="ru-RU" sz="8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700" dirty="0" smtClean="0">
                          <a:solidFill>
                            <a:schemeClr val="tx1"/>
                          </a:solidFill>
                          <a:latin typeface="+mn-lt"/>
                        </a:rPr>
                        <a:t>Уточненный план на 201</a:t>
                      </a:r>
                      <a:r>
                        <a:rPr lang="en-US" sz="700" dirty="0" smtClean="0">
                          <a:solidFill>
                            <a:schemeClr val="tx1"/>
                          </a:solidFill>
                          <a:latin typeface="+mn-lt"/>
                        </a:rPr>
                        <a:t>7</a:t>
                      </a:r>
                      <a:r>
                        <a:rPr lang="ru-RU" sz="700" dirty="0" smtClean="0">
                          <a:solidFill>
                            <a:schemeClr val="tx1"/>
                          </a:solidFill>
                          <a:latin typeface="+mn-lt"/>
                        </a:rPr>
                        <a:t> год (на</a:t>
                      </a:r>
                      <a:r>
                        <a:rPr lang="ru-RU" sz="700" baseline="0" dirty="0" smtClean="0">
                          <a:solidFill>
                            <a:schemeClr val="tx1"/>
                          </a:solidFill>
                          <a:latin typeface="+mn-lt"/>
                        </a:rPr>
                        <a:t> 0</a:t>
                      </a:r>
                      <a:r>
                        <a:rPr lang="en-US" sz="700" baseline="0" dirty="0" smtClean="0">
                          <a:solidFill>
                            <a:schemeClr val="tx1"/>
                          </a:solidFill>
                          <a:latin typeface="+mn-lt"/>
                        </a:rPr>
                        <a:t>9</a:t>
                      </a:r>
                      <a:r>
                        <a:rPr lang="ru-RU" sz="700" baseline="0" dirty="0" smtClean="0">
                          <a:solidFill>
                            <a:schemeClr val="tx1"/>
                          </a:solidFill>
                          <a:latin typeface="+mn-lt"/>
                        </a:rPr>
                        <a:t>.10.2017)</a:t>
                      </a:r>
                      <a:endParaRPr lang="ru-RU" sz="7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latin typeface="+mn-lt"/>
                        </a:rPr>
                        <a:t>2018 год</a:t>
                      </a:r>
                      <a:endParaRPr lang="ru-RU" sz="8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latin typeface="+mn-lt"/>
                        </a:rPr>
                        <a:t>2019 год</a:t>
                      </a:r>
                      <a:endParaRPr lang="ru-RU" sz="8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c>
                  <a:txBody>
                    <a:bodyPr/>
                    <a:lstStyle/>
                    <a:p>
                      <a:pPr algn="ctr"/>
                      <a:r>
                        <a:rPr lang="ru-RU" sz="800" dirty="0" smtClean="0">
                          <a:solidFill>
                            <a:schemeClr val="tx1"/>
                          </a:solidFill>
                          <a:latin typeface="+mn-lt"/>
                        </a:rPr>
                        <a:t>2020 год</a:t>
                      </a:r>
                      <a:endParaRPr lang="ru-RU" sz="8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D6B19C"/>
                        </a:gs>
                        <a:gs pos="30000">
                          <a:srgbClr val="D49E6C"/>
                        </a:gs>
                        <a:gs pos="70000">
                          <a:srgbClr val="A65528"/>
                        </a:gs>
                        <a:gs pos="100000">
                          <a:srgbClr val="663012"/>
                        </a:gs>
                      </a:gsLst>
                      <a:lin ang="5400000" scaled="0"/>
                    </a:gradFill>
                  </a:tcPr>
                </a:tc>
              </a:tr>
              <a:tr h="409857">
                <a:tc>
                  <a:txBody>
                    <a:bodyPr/>
                    <a:lstStyle/>
                    <a:p>
                      <a:pPr algn="l" fontAlgn="b"/>
                      <a:r>
                        <a:rPr lang="ru-RU" sz="1000" b="1" i="0" u="none" strike="noStrike" dirty="0">
                          <a:solidFill>
                            <a:srgbClr val="000000"/>
                          </a:solidFill>
                          <a:latin typeface="+mn-lt"/>
                        </a:rPr>
                        <a:t>Расходы, не включенные в муниципальные программы г. Ржева Тверской области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1" i="0" u="none" strike="noStrike" dirty="0" smtClean="0">
                          <a:solidFill>
                            <a:schemeClr val="tx1"/>
                          </a:solidFill>
                          <a:latin typeface="+mn-lt"/>
                        </a:rPr>
                        <a:t>9 936 ,2</a:t>
                      </a:r>
                      <a:endParaRPr lang="ru-RU" sz="900" b="1"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1" i="0" u="none" strike="noStrike" dirty="0" smtClean="0">
                          <a:solidFill>
                            <a:schemeClr val="tx1"/>
                          </a:solidFill>
                          <a:latin typeface="+mn-lt"/>
                        </a:rPr>
                        <a:t>11 336,1</a:t>
                      </a:r>
                      <a:endParaRPr lang="ru-RU" sz="900" b="1"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1" i="0" u="none" strike="noStrike" dirty="0" smtClean="0">
                          <a:solidFill>
                            <a:schemeClr val="tx1"/>
                          </a:solidFill>
                          <a:latin typeface="+mn-lt"/>
                        </a:rPr>
                        <a:t>7 022,9</a:t>
                      </a:r>
                      <a:endParaRPr lang="ru-RU" sz="900" b="1"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1" i="0" u="none" strike="noStrike" dirty="0" smtClean="0">
                          <a:solidFill>
                            <a:srgbClr val="000000"/>
                          </a:solidFill>
                          <a:latin typeface="+mn-lt"/>
                        </a:rPr>
                        <a:t>4 442,9</a:t>
                      </a:r>
                      <a:endParaRPr lang="ru-RU" sz="900" b="1"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1" i="0" u="none" strike="noStrike" dirty="0" smtClean="0">
                          <a:solidFill>
                            <a:srgbClr val="000000"/>
                          </a:solidFill>
                          <a:latin typeface="+mn-lt"/>
                        </a:rPr>
                        <a:t>4 442,9</a:t>
                      </a:r>
                      <a:endParaRPr lang="ru-RU" sz="900" b="1"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r h="470966">
                <a:tc>
                  <a:txBody>
                    <a:bodyPr/>
                    <a:lstStyle/>
                    <a:p>
                      <a:pPr algn="l" fontAlgn="b"/>
                      <a:r>
                        <a:rPr lang="ru-RU" sz="1000" b="0" i="0" u="none" strike="noStrike" dirty="0" smtClean="0">
                          <a:solidFill>
                            <a:srgbClr val="000000"/>
                          </a:solidFill>
                          <a:latin typeface="+mn-lt"/>
                        </a:rPr>
                        <a:t>Средства на реализацию мероприятий по обращениям, поступающим к депутатам Законодательного Собрания Тверской области</a:t>
                      </a:r>
                      <a:endParaRPr lang="ru-RU" sz="10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556,0</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1 970,0</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r h="301935">
                <a:tc>
                  <a:txBody>
                    <a:bodyPr/>
                    <a:lstStyle/>
                    <a:p>
                      <a:pPr algn="l" fontAlgn="b"/>
                      <a:r>
                        <a:rPr lang="ru-RU" sz="1000" b="0" i="0" u="none" strike="noStrike" dirty="0">
                          <a:solidFill>
                            <a:srgbClr val="000000"/>
                          </a:solidFill>
                          <a:latin typeface="+mn-lt"/>
                        </a:rPr>
                        <a:t>Резервные фонды</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770,9</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500,0</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1 000,0</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1 000,0</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1 000,0</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r h="377418">
                <a:tc>
                  <a:txBody>
                    <a:bodyPr/>
                    <a:lstStyle/>
                    <a:p>
                      <a:pPr algn="l" fontAlgn="b"/>
                      <a:r>
                        <a:rPr lang="ru-RU" sz="1000" b="0" i="0" u="none" strike="noStrike" dirty="0">
                          <a:solidFill>
                            <a:srgbClr val="000000"/>
                          </a:solidFill>
                          <a:latin typeface="+mn-lt"/>
                        </a:rPr>
                        <a:t>Прочие выплаты по обязательствам муниципального образования</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4 248,5</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5 560,4</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3 550,0</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1 000,0</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1 000,0</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r h="981288">
                <a:tc>
                  <a:txBody>
                    <a:bodyPr/>
                    <a:lstStyle/>
                    <a:p>
                      <a:pPr algn="l" fontAlgn="b"/>
                      <a:r>
                        <a:rPr lang="ru-RU" sz="1000" b="0" i="0" u="none" strike="noStrike" dirty="0" smtClean="0">
                          <a:solidFill>
                            <a:srgbClr val="000000"/>
                          </a:solidFill>
                          <a:latin typeface="+mn-lt"/>
                        </a:rPr>
                        <a:t>Расходы на осуществление органами местного самоуправления государственных полномочий Российской Федерации, переданных для осуществления органам исполнительной власти Тверской области, по подготовке и проведению Всероссийской сельскохозяйственной переписи (</a:t>
                      </a:r>
                      <a:r>
                        <a:rPr lang="ru-RU" sz="1000" b="0" i="0" u="none" strike="noStrike" dirty="0" err="1" smtClean="0">
                          <a:solidFill>
                            <a:srgbClr val="000000"/>
                          </a:solidFill>
                          <a:latin typeface="+mn-lt"/>
                        </a:rPr>
                        <a:t>фед</a:t>
                      </a:r>
                      <a:r>
                        <a:rPr lang="ru-RU" sz="1000" b="0" i="0" u="none" strike="noStrike" dirty="0" smtClean="0">
                          <a:solidFill>
                            <a:srgbClr val="000000"/>
                          </a:solidFill>
                          <a:latin typeface="+mn-lt"/>
                        </a:rPr>
                        <a:t>. бюджет)</a:t>
                      </a:r>
                      <a:endParaRPr lang="ru-RU" sz="10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327,1</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marL="0" algn="ctr" rtl="0" eaLnBrk="1" fontAlgn="b" latinLnBrk="0" hangingPunct="1"/>
                      <a:r>
                        <a:rPr kumimoji="0" lang="ru-RU" sz="900" b="0" i="0" u="none" strike="noStrike" kern="1200" dirty="0" smtClean="0">
                          <a:solidFill>
                            <a:schemeClr val="tx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marL="0" algn="ctr" rtl="0" eaLnBrk="1" fontAlgn="b" latinLnBrk="0" hangingPunct="1"/>
                      <a:r>
                        <a:rPr kumimoji="0" lang="ru-RU" sz="900" b="0" i="0" u="none" strike="noStrike" kern="1200" dirty="0" smtClean="0">
                          <a:solidFill>
                            <a:schemeClr val="tx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marL="0" algn="ctr" rtl="0" eaLnBrk="1" fontAlgn="b" latinLnBrk="0" hangingPunct="1"/>
                      <a:r>
                        <a:rPr kumimoji="0" lang="ru-RU" sz="900" b="0" i="0" u="none" strike="noStrike" kern="1200" dirty="0" smtClean="0">
                          <a:solidFill>
                            <a:schemeClr val="tx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r h="452902">
                <a:tc>
                  <a:txBody>
                    <a:bodyPr/>
                    <a:lstStyle/>
                    <a:p>
                      <a:pPr algn="l" fontAlgn="b"/>
                      <a:r>
                        <a:rPr lang="ru-RU" sz="1000" b="0" i="0" u="none" strike="noStrike" dirty="0">
                          <a:solidFill>
                            <a:srgbClr val="000000"/>
                          </a:solidFill>
                          <a:latin typeface="+mn-lt"/>
                        </a:rPr>
                        <a:t>Расходы на обеспечение деятельности представительного органа местного самоуправления</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3 719,5</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2 850,8</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2 472,9</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2 442,9</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2 442,9</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r h="528386">
                <a:tc>
                  <a:txBody>
                    <a:bodyPr/>
                    <a:lstStyle/>
                    <a:p>
                      <a:pPr algn="l" fontAlgn="b"/>
                      <a:r>
                        <a:rPr lang="ru-RU" sz="1000" b="0" i="0" u="none" strike="noStrike" dirty="0" smtClean="0">
                          <a:solidFill>
                            <a:srgbClr val="000000"/>
                          </a:solidFill>
                          <a:latin typeface="+mn-lt"/>
                        </a:rPr>
                        <a:t>Расходы на приобретение новогодних подарков</a:t>
                      </a:r>
                      <a:r>
                        <a:rPr lang="ru-RU" sz="1000" b="0" i="0" u="none" strike="noStrike" baseline="0" dirty="0" smtClean="0">
                          <a:solidFill>
                            <a:srgbClr val="000000"/>
                          </a:solidFill>
                          <a:latin typeface="+mn-lt"/>
                        </a:rPr>
                        <a:t> для детей работников муниципальных учреждений</a:t>
                      </a:r>
                      <a:endParaRPr lang="ru-RU" sz="10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59,5</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r h="577872">
                <a:tc>
                  <a:txBody>
                    <a:bodyPr/>
                    <a:lstStyle/>
                    <a:p>
                      <a:pPr algn="l" fontAlgn="b"/>
                      <a:r>
                        <a:rPr lang="ru-RU" sz="1000" b="0" i="0" u="none" strike="noStrike" dirty="0" smtClean="0">
                          <a:solidFill>
                            <a:srgbClr val="000000"/>
                          </a:solidFill>
                          <a:latin typeface="+mn-lt"/>
                        </a:rPr>
                        <a:t>Расходы на приобретение новогодних подарков для детей работников бюджетных и автономных учреждений</a:t>
                      </a:r>
                      <a:endParaRPr lang="ru-RU" sz="10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254,8</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r h="577872">
                <a:tc>
                  <a:txBody>
                    <a:bodyPr/>
                    <a:lstStyle/>
                    <a:p>
                      <a:pPr algn="l" fontAlgn="b"/>
                      <a:r>
                        <a:rPr lang="ru-RU" sz="1000" b="0" i="0" u="none" strike="noStrike" dirty="0" smtClean="0">
                          <a:solidFill>
                            <a:srgbClr val="000000"/>
                          </a:solidFill>
                          <a:latin typeface="+mn-lt"/>
                        </a:rPr>
                        <a:t>Расходы</a:t>
                      </a:r>
                      <a:r>
                        <a:rPr lang="ru-RU" sz="1000" b="0" i="0" u="none" strike="noStrike" baseline="0" dirty="0" smtClean="0">
                          <a:solidFill>
                            <a:srgbClr val="000000"/>
                          </a:solidFill>
                          <a:latin typeface="+mn-lt"/>
                        </a:rPr>
                        <a:t> на проведение выборов в представительные органы местного самоуправления города Ржева Тверской области</a:t>
                      </a:r>
                      <a:endParaRPr lang="ru-RU" sz="10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454,9</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chemeClr val="tx1"/>
                          </a:solidFill>
                          <a:latin typeface="+mn-lt"/>
                        </a:rPr>
                        <a:t>-</a:t>
                      </a:r>
                      <a:endParaRPr lang="ru-RU" sz="900" b="0" i="0" u="none" strike="noStrike"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fontAlgn="b"/>
                      <a:r>
                        <a:rPr lang="ru-RU" sz="900" b="0" i="0" u="none" strike="noStrike" dirty="0" smtClean="0">
                          <a:solidFill>
                            <a:srgbClr val="000000"/>
                          </a:solidFill>
                          <a:latin typeface="+mn-lt"/>
                        </a:rPr>
                        <a:t>-</a:t>
                      </a:r>
                      <a:endParaRPr lang="ru-RU" sz="900" b="0" i="0" u="none" strike="noStrike" dirty="0">
                        <a:solidFill>
                          <a:srgbClr val="000000"/>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bl>
          </a:graphicData>
        </a:graphic>
      </p:graphicFrame>
    </p:spTree>
  </p:cSld>
  <p:clrMapOvr>
    <a:masterClrMapping/>
  </p:clrMapOvr>
  <p:transition>
    <p:wheel spokes="8"/>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7" name="Text Box 6"/>
          <p:cNvSpPr txBox="1">
            <a:spLocks noChangeArrowheads="1"/>
          </p:cNvSpPr>
          <p:nvPr/>
        </p:nvSpPr>
        <p:spPr bwMode="auto">
          <a:xfrm>
            <a:off x="2535238" y="333375"/>
            <a:ext cx="184150" cy="366713"/>
          </a:xfrm>
          <a:prstGeom prst="rect">
            <a:avLst/>
          </a:prstGeom>
          <a:noFill/>
          <a:ln w="9525">
            <a:noFill/>
            <a:miter lim="800000"/>
            <a:headEnd/>
            <a:tailEnd/>
          </a:ln>
        </p:spPr>
        <p:txBody>
          <a:bodyPr>
            <a:spAutoFit/>
          </a:bodyPr>
          <a:lstStyle/>
          <a:p>
            <a:pPr defTabSz="914400">
              <a:spcBef>
                <a:spcPct val="50000"/>
              </a:spcBef>
            </a:pPr>
            <a:endParaRPr lang="ru-RU"/>
          </a:p>
        </p:txBody>
      </p:sp>
      <p:sp>
        <p:nvSpPr>
          <p:cNvPr id="16" name="Номер слайда 15"/>
          <p:cNvSpPr txBox="1">
            <a:spLocks noGrp="1"/>
          </p:cNvSpPr>
          <p:nvPr/>
        </p:nvSpPr>
        <p:spPr>
          <a:xfrm>
            <a:off x="6553200" y="6356350"/>
            <a:ext cx="2133600" cy="365125"/>
          </a:xfrm>
          <a:prstGeom prst="rect">
            <a:avLst/>
          </a:prstGeom>
          <a:noFill/>
        </p:spPr>
        <p:txBody>
          <a:bodyPr anchor="ctr"/>
          <a:lstStyle/>
          <a:p>
            <a:pPr algn="r" defTabSz="908040" fontAlgn="auto">
              <a:spcBef>
                <a:spcPts val="0"/>
              </a:spcBef>
              <a:spcAft>
                <a:spcPts val="0"/>
              </a:spcAft>
              <a:defRPr/>
            </a:pPr>
            <a:fld id="{F9D50DFD-39FF-48BE-BD4F-3B57A455F2C6}" type="slidenum">
              <a:rPr lang="ru-RU" sz="1200">
                <a:solidFill>
                  <a:prstClr val="black">
                    <a:tint val="75000"/>
                  </a:prstClr>
                </a:solidFill>
                <a:latin typeface="+mn-lt"/>
                <a:cs typeface="+mn-cs"/>
              </a:rPr>
              <a:pPr algn="r" defTabSz="908040" fontAlgn="auto">
                <a:spcBef>
                  <a:spcPts val="0"/>
                </a:spcBef>
                <a:spcAft>
                  <a:spcPts val="0"/>
                </a:spcAft>
                <a:defRPr/>
              </a:pPr>
              <a:t>59</a:t>
            </a:fld>
            <a:endParaRPr lang="ru-RU" sz="1200">
              <a:solidFill>
                <a:prstClr val="black">
                  <a:tint val="75000"/>
                </a:prstClr>
              </a:solidFill>
              <a:latin typeface="+mn-lt"/>
              <a:cs typeface="+mn-cs"/>
            </a:endParaRPr>
          </a:p>
        </p:txBody>
      </p:sp>
      <p:grpSp>
        <p:nvGrpSpPr>
          <p:cNvPr id="2" name="Группа 3"/>
          <p:cNvGrpSpPr>
            <a:grpSpLocks/>
          </p:cNvGrpSpPr>
          <p:nvPr/>
        </p:nvGrpSpPr>
        <p:grpSpPr bwMode="auto">
          <a:xfrm>
            <a:off x="0" y="0"/>
            <a:ext cx="9144000" cy="863600"/>
            <a:chOff x="0" y="0"/>
            <a:chExt cx="9144000" cy="863632"/>
          </a:xfrm>
        </p:grpSpPr>
        <p:pic>
          <p:nvPicPr>
            <p:cNvPr id="1224780" name="Picture 15" descr="222"/>
            <p:cNvPicPr>
              <a:picLocks noChangeAspect="1" noChangeArrowheads="1"/>
            </p:cNvPicPr>
            <p:nvPr/>
          </p:nvPicPr>
          <p:blipFill>
            <a:blip r:embed="rId2"/>
            <a:srcRect/>
            <a:stretch>
              <a:fillRect/>
            </a:stretch>
          </p:blipFill>
          <p:spPr bwMode="auto">
            <a:xfrm>
              <a:off x="0" y="0"/>
              <a:ext cx="9144000" cy="854049"/>
            </a:xfrm>
            <a:prstGeom prst="rect">
              <a:avLst/>
            </a:prstGeom>
            <a:noFill/>
            <a:ln w="9525">
              <a:noFill/>
              <a:miter lim="800000"/>
              <a:headEnd/>
              <a:tailEnd/>
            </a:ln>
          </p:spPr>
        </p:pic>
        <p:pic>
          <p:nvPicPr>
            <p:cNvPr id="1224781" name="Picture 15" descr="222"/>
            <p:cNvPicPr>
              <a:picLocks noChangeAspect="1" noChangeArrowheads="1"/>
            </p:cNvPicPr>
            <p:nvPr/>
          </p:nvPicPr>
          <p:blipFill>
            <a:blip r:embed="rId2"/>
            <a:srcRect l="82500"/>
            <a:stretch>
              <a:fillRect/>
            </a:stretch>
          </p:blipFill>
          <p:spPr bwMode="auto">
            <a:xfrm>
              <a:off x="0" y="0"/>
              <a:ext cx="1600200" cy="854049"/>
            </a:xfrm>
            <a:prstGeom prst="rect">
              <a:avLst/>
            </a:prstGeom>
            <a:noFill/>
            <a:ln w="9525">
              <a:noFill/>
              <a:miter lim="800000"/>
              <a:headEnd/>
              <a:tailEnd/>
            </a:ln>
          </p:spPr>
        </p:pic>
        <p:pic>
          <p:nvPicPr>
            <p:cNvPr id="1224782" name="Picture 13" descr="logo.jpg"/>
            <p:cNvPicPr>
              <a:picLocks noChangeAspect="1"/>
            </p:cNvPicPr>
            <p:nvPr/>
          </p:nvPicPr>
          <p:blipFill>
            <a:blip r:embed="rId3"/>
            <a:srcRect/>
            <a:stretch>
              <a:fillRect/>
            </a:stretch>
          </p:blipFill>
          <p:spPr bwMode="auto">
            <a:xfrm>
              <a:off x="314325" y="9557"/>
              <a:ext cx="649288" cy="854075"/>
            </a:xfrm>
            <a:prstGeom prst="rect">
              <a:avLst/>
            </a:prstGeom>
            <a:noFill/>
            <a:ln w="9525">
              <a:noFill/>
              <a:miter lim="800000"/>
              <a:headEnd/>
              <a:tailEnd/>
            </a:ln>
          </p:spPr>
        </p:pic>
      </p:grpSp>
      <p:pic>
        <p:nvPicPr>
          <p:cNvPr id="1224783" name="Picture 7" descr="rzhev-gerb-sovr"/>
          <p:cNvPicPr>
            <a:picLocks noChangeAspect="1" noChangeArrowheads="1"/>
          </p:cNvPicPr>
          <p:nvPr/>
        </p:nvPicPr>
        <p:blipFill>
          <a:blip r:embed="rId4">
            <a:lum bright="6000"/>
          </a:blip>
          <a:srcRect/>
          <a:stretch>
            <a:fillRect/>
          </a:stretch>
        </p:blipFill>
        <p:spPr bwMode="auto">
          <a:xfrm>
            <a:off x="250825" y="0"/>
            <a:ext cx="719138" cy="908050"/>
          </a:xfrm>
          <a:prstGeom prst="rect">
            <a:avLst/>
          </a:prstGeom>
          <a:noFill/>
          <a:ln w="9525">
            <a:noFill/>
            <a:miter lim="800000"/>
            <a:headEnd/>
            <a:tailEnd/>
          </a:ln>
        </p:spPr>
      </p:pic>
      <p:sp>
        <p:nvSpPr>
          <p:cNvPr id="1224708" name="TextBox 5"/>
          <p:cNvSpPr txBox="1">
            <a:spLocks noChangeArrowheads="1"/>
          </p:cNvSpPr>
          <p:nvPr/>
        </p:nvSpPr>
        <p:spPr bwMode="auto">
          <a:xfrm>
            <a:off x="1187450" y="0"/>
            <a:ext cx="7561263" cy="923330"/>
          </a:xfrm>
          <a:prstGeom prst="rect">
            <a:avLst/>
          </a:prstGeom>
          <a:noFill/>
          <a:ln w="9525">
            <a:noFill/>
            <a:miter lim="800000"/>
            <a:headEnd/>
            <a:tailEnd/>
          </a:ln>
        </p:spPr>
        <p:txBody>
          <a:bodyPr>
            <a:spAutoFit/>
          </a:bodyPr>
          <a:lstStyle/>
          <a:p>
            <a:pPr algn="ctr"/>
            <a:r>
              <a:rPr lang="ru-RU" b="1" dirty="0" smtClean="0">
                <a:solidFill>
                  <a:schemeClr val="bg1"/>
                </a:solidFill>
              </a:rPr>
              <a:t>Долговая политика города Ржева Тверской области</a:t>
            </a:r>
          </a:p>
          <a:p>
            <a:pPr algn="ctr"/>
            <a:r>
              <a:rPr lang="ru-RU" b="1" dirty="0" smtClean="0">
                <a:solidFill>
                  <a:schemeClr val="bg1"/>
                </a:solidFill>
              </a:rPr>
              <a:t> на 2018 - 2020 </a:t>
            </a:r>
            <a:r>
              <a:rPr lang="ru-RU" b="1" dirty="0" smtClean="0">
                <a:solidFill>
                  <a:schemeClr val="bg1"/>
                </a:solidFill>
              </a:rPr>
              <a:t>годы</a:t>
            </a:r>
            <a:endParaRPr lang="ru-RU" b="1" dirty="0" smtClean="0">
              <a:solidFill>
                <a:schemeClr val="bg1"/>
              </a:solidFill>
            </a:endParaRPr>
          </a:p>
          <a:p>
            <a:pPr algn="ctr"/>
            <a:endParaRPr lang="ru-RU" b="1" dirty="0">
              <a:solidFill>
                <a:schemeClr val="bg1"/>
              </a:solidFill>
            </a:endParaRPr>
          </a:p>
        </p:txBody>
      </p:sp>
      <p:sp>
        <p:nvSpPr>
          <p:cNvPr id="13" name="TextBox 12"/>
          <p:cNvSpPr txBox="1"/>
          <p:nvPr/>
        </p:nvSpPr>
        <p:spPr>
          <a:xfrm>
            <a:off x="214282" y="785795"/>
            <a:ext cx="8929718" cy="2846933"/>
          </a:xfrm>
          <a:prstGeom prst="rect">
            <a:avLst/>
          </a:prstGeom>
          <a:noFill/>
        </p:spPr>
        <p:txBody>
          <a:bodyPr wrap="square" rtlCol="0">
            <a:spAutoFit/>
          </a:bodyPr>
          <a:lstStyle/>
          <a:p>
            <a:pPr algn="ctr"/>
            <a:r>
              <a:rPr lang="ru-RU" sz="1200" b="1" dirty="0" smtClean="0">
                <a:latin typeface="+mn-lt"/>
              </a:rPr>
              <a:t>Источники финансирования дефицита бюджета города Ржева </a:t>
            </a:r>
            <a:endParaRPr lang="ru-RU" sz="1200" dirty="0" smtClean="0">
              <a:latin typeface="+mn-lt"/>
            </a:endParaRPr>
          </a:p>
          <a:p>
            <a:pPr algn="ctr"/>
            <a:r>
              <a:rPr lang="ru-RU" sz="1200" b="1" dirty="0" smtClean="0">
                <a:latin typeface="+mn-lt"/>
              </a:rPr>
              <a:t>Тверской области на 2018 год и плановый период 2019 и 2020 годов,  муниципальный долг города Ржева Тверской области</a:t>
            </a:r>
            <a:r>
              <a:rPr lang="ru-RU" sz="1200" b="1" i="1" dirty="0" smtClean="0">
                <a:latin typeface="+mn-lt"/>
              </a:rPr>
              <a:t>.</a:t>
            </a:r>
            <a:endParaRPr lang="ru-RU" sz="1200" dirty="0" smtClean="0">
              <a:latin typeface="+mn-lt"/>
            </a:endParaRPr>
          </a:p>
          <a:p>
            <a:r>
              <a:rPr lang="ru-RU" sz="1400" dirty="0" smtClean="0">
                <a:latin typeface="+mn-lt"/>
              </a:rPr>
              <a:t>       </a:t>
            </a:r>
            <a:r>
              <a:rPr lang="ru-RU" sz="1000" dirty="0" smtClean="0">
                <a:latin typeface="+mn-lt"/>
              </a:rPr>
              <a:t>В области муниципальных внутренних заимствований города Ржева Тверской области реализация долговой политики в 2018 году будет направлена на решение задач сбалансированности бюджета города Ржева при соблюдении ограничений по объему долга, установленных бюджетным законодательством. </a:t>
            </a:r>
          </a:p>
          <a:p>
            <a:r>
              <a:rPr lang="ru-RU" sz="1000" dirty="0" smtClean="0"/>
              <a:t>          </a:t>
            </a:r>
            <a:r>
              <a:rPr lang="ru-RU" sz="1000" dirty="0" smtClean="0">
                <a:latin typeface="+mn-lt"/>
              </a:rPr>
              <a:t>В рамках среднесрочной бюджетной политики основными целями управления долгом города Ржева Тверской области на 2018-2020 годы являются:</a:t>
            </a:r>
          </a:p>
          <a:p>
            <a:r>
              <a:rPr lang="ru-RU" sz="1000" dirty="0" smtClean="0">
                <a:latin typeface="+mn-lt"/>
              </a:rPr>
              <a:t>-  исполнение Программы муниципальных заимствований, утверждаемой решением о бюджете города Ржева Тверской области;</a:t>
            </a:r>
          </a:p>
          <a:p>
            <a:r>
              <a:rPr lang="ru-RU" sz="1000" dirty="0" smtClean="0">
                <a:latin typeface="+mn-lt"/>
              </a:rPr>
              <a:t>- поддержание положительной кредитной истории города Ржева Тверской области.</a:t>
            </a:r>
          </a:p>
          <a:p>
            <a:r>
              <a:rPr lang="ru-RU" sz="1000" dirty="0" smtClean="0"/>
              <a:t>          </a:t>
            </a:r>
            <a:r>
              <a:rPr lang="ru-RU" sz="1000" dirty="0" smtClean="0">
                <a:latin typeface="+mn-lt"/>
              </a:rPr>
              <a:t>Для реализации указанных целей в период  до 2020 года планируется сосредоточить свои усилия на следующих направлениях, определяющих политику заимствований города Ржева Тверской области:</a:t>
            </a:r>
          </a:p>
          <a:p>
            <a:pPr lvl="0"/>
            <a:r>
              <a:rPr lang="ru-RU" sz="1000" dirty="0" smtClean="0">
                <a:latin typeface="+mn-lt"/>
              </a:rPr>
              <a:t>- поддержание оптимальной средней срочности долга;</a:t>
            </a:r>
          </a:p>
          <a:p>
            <a:pPr lvl="0"/>
            <a:r>
              <a:rPr lang="ru-RU" sz="1000" dirty="0" smtClean="0">
                <a:latin typeface="+mn-lt"/>
              </a:rPr>
              <a:t>- формирование равномерного профиля погашения долга;</a:t>
            </a:r>
          </a:p>
          <a:p>
            <a:pPr lvl="0"/>
            <a:r>
              <a:rPr lang="ru-RU" sz="1000" dirty="0" smtClean="0">
                <a:latin typeface="+mn-lt"/>
              </a:rPr>
              <a:t>- контроль за исполнением долговых обязательств;</a:t>
            </a:r>
          </a:p>
          <a:p>
            <a:pPr lvl="0"/>
            <a:r>
              <a:rPr lang="ru-RU" sz="1000" dirty="0" smtClean="0">
                <a:latin typeface="+mn-lt"/>
              </a:rPr>
              <a:t>- информационная открытость.</a:t>
            </a:r>
          </a:p>
          <a:p>
            <a:endParaRPr lang="ru-RU" sz="900" dirty="0">
              <a:latin typeface="+mn-lt"/>
            </a:endParaRPr>
          </a:p>
        </p:txBody>
      </p:sp>
      <p:graphicFrame>
        <p:nvGraphicFramePr>
          <p:cNvPr id="12" name="Таблица 11"/>
          <p:cNvGraphicFramePr>
            <a:graphicFrameLocks noGrp="1"/>
          </p:cNvGraphicFramePr>
          <p:nvPr/>
        </p:nvGraphicFramePr>
        <p:xfrm>
          <a:off x="285718" y="3500437"/>
          <a:ext cx="8501125" cy="3071832"/>
        </p:xfrm>
        <a:graphic>
          <a:graphicData uri="http://schemas.openxmlformats.org/drawingml/2006/table">
            <a:tbl>
              <a:tblPr/>
              <a:tblGrid>
                <a:gridCol w="2041671"/>
                <a:gridCol w="4091117"/>
                <a:gridCol w="781669"/>
                <a:gridCol w="793334"/>
                <a:gridCol w="793334"/>
              </a:tblGrid>
              <a:tr h="105570">
                <a:tc rowSpan="2">
                  <a:txBody>
                    <a:bodyPr/>
                    <a:lstStyle/>
                    <a:p>
                      <a:pPr algn="ctr" fontAlgn="ctr"/>
                      <a:r>
                        <a:rPr lang="ru-RU" sz="800" b="1" i="0" u="none" strike="noStrike" dirty="0">
                          <a:latin typeface="Times New Roman"/>
                        </a:rPr>
                        <a:t>Код бюджетной классификации</a:t>
                      </a:r>
                    </a:p>
                  </a:txBody>
                  <a:tcPr marL="4390" marR="4390" marT="43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800" b="1" i="0" u="none" strike="noStrike" dirty="0">
                          <a:latin typeface="Times New Roman"/>
                        </a:rPr>
                        <a:t>Наименование</a:t>
                      </a:r>
                    </a:p>
                  </a:txBody>
                  <a:tcPr marL="4390" marR="4390" marT="43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400" b="1" i="0" u="none" strike="noStrike">
                          <a:latin typeface="Times New Roman"/>
                        </a:rPr>
                        <a:t>Сумма, тыс. руб.</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45060">
                <a:tc vMerge="1">
                  <a:txBody>
                    <a:bodyPr/>
                    <a:lstStyle/>
                    <a:p>
                      <a:endParaRPr lang="ru-RU"/>
                    </a:p>
                  </a:txBody>
                  <a:tcPr/>
                </a:tc>
                <a:tc vMerge="1">
                  <a:txBody>
                    <a:bodyPr/>
                    <a:lstStyle/>
                    <a:p>
                      <a:endParaRPr lang="ru-RU"/>
                    </a:p>
                  </a:txBody>
                  <a:tcPr/>
                </a:tc>
                <a:tc>
                  <a:txBody>
                    <a:bodyPr/>
                    <a:lstStyle/>
                    <a:p>
                      <a:pPr algn="ctr" fontAlgn="ctr"/>
                      <a:r>
                        <a:rPr lang="ru-RU" sz="800" b="1" i="0" u="none" strike="noStrike">
                          <a:latin typeface="Times New Roman"/>
                        </a:rPr>
                        <a:t>2018 год</a:t>
                      </a:r>
                    </a:p>
                  </a:txBody>
                  <a:tcPr marL="4390" marR="4390" marT="43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2019 год</a:t>
                      </a:r>
                    </a:p>
                  </a:txBody>
                  <a:tcPr marL="4390" marR="4390" marT="43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2020 год</a:t>
                      </a:r>
                    </a:p>
                  </a:txBody>
                  <a:tcPr marL="4390" marR="4390" marT="43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71">
                <a:tc>
                  <a:txBody>
                    <a:bodyPr/>
                    <a:lstStyle/>
                    <a:p>
                      <a:pPr algn="l" fontAlgn="b"/>
                      <a:r>
                        <a:rPr lang="ru-RU" sz="800" b="1" i="0" u="none" strike="noStrike" dirty="0">
                          <a:latin typeface="Times New Roman"/>
                        </a:rPr>
                        <a:t>692 01 00 00 00 00 0000 000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1" i="0" u="none" strike="noStrike">
                          <a:latin typeface="Times New Roman"/>
                        </a:rPr>
                        <a:t>ИСТОЧНИКИ ВНУТРЕННЕГО ФИНАНСИРОВАНИЯ ДЕФИЦИТОВ БЮДЖЕТОВ</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latin typeface="Times New Roman"/>
                        </a:rPr>
                        <a:t>6 922,4</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latin typeface="Times New Roman"/>
                        </a:rPr>
                        <a:t>-15 000,0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latin typeface="Times New Roman"/>
                        </a:rPr>
                        <a:t>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01">
                <a:tc>
                  <a:txBody>
                    <a:bodyPr/>
                    <a:lstStyle/>
                    <a:p>
                      <a:pPr algn="l" fontAlgn="b"/>
                      <a:r>
                        <a:rPr lang="ru-RU" sz="800" b="1" i="0" u="none" strike="noStrike" dirty="0">
                          <a:latin typeface="Times New Roman"/>
                        </a:rPr>
                        <a:t>692 01 03 00 00 00 0000 000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1" i="0" u="none" strike="noStrike">
                          <a:latin typeface="Times New Roman"/>
                        </a:rPr>
                        <a:t>Бюджетные кредиты от других бюджетов бюджетной системы Российской Федерации</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latin typeface="Times New Roman"/>
                        </a:rPr>
                        <a:t>-5 000,0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latin typeface="Times New Roman"/>
                        </a:rPr>
                        <a:t>-20 000,0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latin typeface="Times New Roman"/>
                        </a:rPr>
                        <a:t>-5 000,0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080">
                <a:tc>
                  <a:txBody>
                    <a:bodyPr/>
                    <a:lstStyle/>
                    <a:p>
                      <a:pPr algn="l" fontAlgn="b"/>
                      <a:r>
                        <a:rPr lang="ru-RU" sz="800" b="0" i="0" u="none" strike="noStrike">
                          <a:latin typeface="Times New Roman"/>
                        </a:rPr>
                        <a:t>692 01 03 00 00 00 0000 700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latin typeface="Times New Roman"/>
                        </a:rPr>
                        <a:t>Получение бюджетных кредитов от других бюджетов бюджетной системы Российской Федерации в валюте Российской Федерации</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10 000,0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080">
                <a:tc>
                  <a:txBody>
                    <a:bodyPr/>
                    <a:lstStyle/>
                    <a:p>
                      <a:pPr algn="l" fontAlgn="b"/>
                      <a:r>
                        <a:rPr lang="ru-RU" sz="800" b="0" i="0" u="none" strike="noStrike">
                          <a:latin typeface="Times New Roman"/>
                        </a:rPr>
                        <a:t>692 01 03 01 00 04 0000 710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latin typeface="Times New Roman"/>
                        </a:rPr>
                        <a:t>Получение кредитов от других бюджетов бюджетной системы Российской Федерации  бюджетом городского округа в валюте Российской Федерации</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10 000,0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080">
                <a:tc>
                  <a:txBody>
                    <a:bodyPr/>
                    <a:lstStyle/>
                    <a:p>
                      <a:pPr algn="l" fontAlgn="b"/>
                      <a:r>
                        <a:rPr lang="ru-RU" sz="800" b="0" i="0" u="none" strike="noStrike">
                          <a:latin typeface="Times New Roman"/>
                        </a:rPr>
                        <a:t>692 01 03 00 00 00 0000 800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latin typeface="Times New Roman"/>
                        </a:rPr>
                        <a:t>Погашение бюджетных кредитов, полученных от других бюджетов бюджетной системы Российской Федерации в валюте Российской Федерации</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-15 000,0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-20 000,0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080">
                <a:tc>
                  <a:txBody>
                    <a:bodyPr/>
                    <a:lstStyle/>
                    <a:p>
                      <a:pPr algn="l" fontAlgn="b"/>
                      <a:r>
                        <a:rPr lang="ru-RU" sz="800" b="0" i="0" u="none" strike="noStrike">
                          <a:latin typeface="Times New Roman"/>
                        </a:rPr>
                        <a:t>692 01 03 01 00 04 0000 810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latin typeface="Times New Roman"/>
                        </a:rPr>
                        <a:t>Погашение бюджетом городского округа кредитов</a:t>
                      </a:r>
                      <a:r>
                        <a:rPr lang="ru-RU" sz="800" b="1" i="0" u="none" strike="noStrike" dirty="0">
                          <a:latin typeface="Times New Roman"/>
                        </a:rPr>
                        <a:t> </a:t>
                      </a:r>
                      <a:r>
                        <a:rPr lang="ru-RU" sz="800" b="0" i="0" u="none" strike="noStrike" dirty="0">
                          <a:latin typeface="Times New Roman"/>
                        </a:rPr>
                        <a:t>от других бюджетов бюджетной системы Российской Федерации в валюте Российской Федерации</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-15 000,0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-20 000,0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-5 000,0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04">
                <a:tc>
                  <a:txBody>
                    <a:bodyPr/>
                    <a:lstStyle/>
                    <a:p>
                      <a:pPr algn="l" fontAlgn="b"/>
                      <a:r>
                        <a:rPr lang="ru-RU" sz="800" b="1" i="0" u="none" strike="noStrike">
                          <a:latin typeface="Times New Roman"/>
                        </a:rPr>
                        <a:t>692 01 05 00 00 00 0000 000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1" i="0" u="none" strike="noStrike">
                          <a:latin typeface="Times New Roman"/>
                        </a:rPr>
                        <a:t>Изменение остатков средств на счетах по учету средств бюджета</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latin typeface="Times New Roman"/>
                        </a:rPr>
                        <a:t>11 922,4</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latin typeface="Times New Roman"/>
                        </a:rPr>
                        <a:t>5 000,0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latin typeface="Times New Roman"/>
                        </a:rPr>
                        <a:t>5 000,0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060">
                <a:tc>
                  <a:txBody>
                    <a:bodyPr/>
                    <a:lstStyle/>
                    <a:p>
                      <a:pPr algn="l" fontAlgn="b"/>
                      <a:r>
                        <a:rPr lang="ru-RU" sz="800" b="0" i="0" u="none" strike="noStrike">
                          <a:latin typeface="Times New Roman"/>
                        </a:rPr>
                        <a:t>692 01 05 00 00 00 0000 500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latin typeface="Times New Roman"/>
                        </a:rPr>
                        <a:t>Увеличение остатков средств бюджетов</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-875 529,6</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-824 810,5</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-804 348,4</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060">
                <a:tc>
                  <a:txBody>
                    <a:bodyPr/>
                    <a:lstStyle/>
                    <a:p>
                      <a:pPr algn="l" fontAlgn="b"/>
                      <a:r>
                        <a:rPr lang="ru-RU" sz="800" b="0" i="0" u="none" strike="noStrike">
                          <a:latin typeface="Times New Roman"/>
                        </a:rPr>
                        <a:t>692 01 05 02 00 00 0000 500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latin typeface="Times New Roman"/>
                        </a:rPr>
                        <a:t>Увеличение прочих остатков средств бюджетов</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-875 529,6</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-824 810,5</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-804 348,4</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01">
                <a:tc>
                  <a:txBody>
                    <a:bodyPr/>
                    <a:lstStyle/>
                    <a:p>
                      <a:pPr algn="l" fontAlgn="b"/>
                      <a:r>
                        <a:rPr lang="ru-RU" sz="800" b="0" i="0" u="none" strike="noStrike">
                          <a:latin typeface="Times New Roman"/>
                        </a:rPr>
                        <a:t>692 01 05 02 01 00 0000 510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latin typeface="Times New Roman"/>
                        </a:rPr>
                        <a:t>Увеличение прочих остатков денежных средств бюджетов</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-875 529,6</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-824 810,5</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-804 348,4</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01">
                <a:tc>
                  <a:txBody>
                    <a:bodyPr/>
                    <a:lstStyle/>
                    <a:p>
                      <a:pPr algn="l" fontAlgn="b"/>
                      <a:r>
                        <a:rPr lang="ru-RU" sz="800" b="0" i="0" u="none" strike="noStrike">
                          <a:latin typeface="Times New Roman"/>
                        </a:rPr>
                        <a:t>692 01 05 02 01 04 0000 510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latin typeface="Times New Roman"/>
                        </a:rPr>
                        <a:t>Увеличение прочих остатков денежных средств бюджета городского округа</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latin typeface="Times New Roman"/>
                        </a:rPr>
                        <a:t>-875 529,6</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-824 810,5</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-804 348,4</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060">
                <a:tc>
                  <a:txBody>
                    <a:bodyPr/>
                    <a:lstStyle/>
                    <a:p>
                      <a:pPr algn="l" fontAlgn="b"/>
                      <a:r>
                        <a:rPr lang="ru-RU" sz="800" b="0" i="0" u="none" strike="noStrike">
                          <a:latin typeface="Times New Roman"/>
                        </a:rPr>
                        <a:t>692 01 05 00 00 00 0000 600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latin typeface="Times New Roman"/>
                        </a:rPr>
                        <a:t>Уменьшение остатков средств бюджетов</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latin typeface="Times New Roman"/>
                        </a:rPr>
                        <a:t>887 452,0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latin typeface="Times New Roman"/>
                        </a:rPr>
                        <a:t>829 810,5</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809 348,4</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060">
                <a:tc>
                  <a:txBody>
                    <a:bodyPr/>
                    <a:lstStyle/>
                    <a:p>
                      <a:pPr algn="l" fontAlgn="b"/>
                      <a:r>
                        <a:rPr lang="ru-RU" sz="800" b="0" i="0" u="none" strike="noStrike">
                          <a:latin typeface="Times New Roman"/>
                        </a:rPr>
                        <a:t>692 01 05 02 00 00 0000 600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latin typeface="Times New Roman"/>
                        </a:rPr>
                        <a:t>Уменьшение прочих остатков средств бюджетов</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887 452,0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latin typeface="Times New Roman"/>
                        </a:rPr>
                        <a:t>829 810,5</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809 348,4</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04">
                <a:tc>
                  <a:txBody>
                    <a:bodyPr/>
                    <a:lstStyle/>
                    <a:p>
                      <a:pPr algn="l" fontAlgn="b"/>
                      <a:r>
                        <a:rPr lang="ru-RU" sz="800" b="0" i="0" u="none" strike="noStrike">
                          <a:latin typeface="Times New Roman"/>
                        </a:rPr>
                        <a:t>692 01 05 02 01 00 0000 610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latin typeface="Times New Roman"/>
                        </a:rPr>
                        <a:t>Уменьшение прочих остатков денежных средств бюджетов</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887 452,0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latin typeface="Times New Roman"/>
                        </a:rPr>
                        <a:t>829 810,5</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latin typeface="Times New Roman"/>
                        </a:rPr>
                        <a:t>809 348,4</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060">
                <a:tc>
                  <a:txBody>
                    <a:bodyPr/>
                    <a:lstStyle/>
                    <a:p>
                      <a:pPr algn="l" fontAlgn="b"/>
                      <a:r>
                        <a:rPr lang="ru-RU" sz="800" b="0" i="0" u="none" strike="noStrike">
                          <a:latin typeface="Times New Roman"/>
                        </a:rPr>
                        <a:t>692 01 05 02 01 04 0000 610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latin typeface="Times New Roman"/>
                        </a:rPr>
                        <a:t>Уменьшение прочих остатков денежных средств бюджета городского округа</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887 452,0</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latin typeface="Times New Roman"/>
                        </a:rPr>
                        <a:t>829 810,5</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latin typeface="Times New Roman"/>
                        </a:rPr>
                        <a:t>809 348,4</a:t>
                      </a:r>
                    </a:p>
                  </a:txBody>
                  <a:tcPr marL="4390" marR="4390" marT="4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14290"/>
            <a:ext cx="7500990" cy="642942"/>
          </a:xfrm>
        </p:spPr>
        <p:txBody>
          <a:bodyPr/>
          <a:lstStyle/>
          <a:p>
            <a:pPr algn="ctr"/>
            <a:r>
              <a:rPr lang="ru-RU" sz="3200" dirty="0" smtClean="0"/>
              <a:t>Термины</a:t>
            </a:r>
            <a:endParaRPr lang="ru-RU" sz="3200" dirty="0"/>
          </a:p>
        </p:txBody>
      </p:sp>
      <p:sp>
        <p:nvSpPr>
          <p:cNvPr id="5" name="Прямоугольник 29"/>
          <p:cNvSpPr>
            <a:spLocks noChangeArrowheads="1"/>
          </p:cNvSpPr>
          <p:nvPr/>
        </p:nvSpPr>
        <p:spPr bwMode="auto">
          <a:xfrm>
            <a:off x="428596" y="928670"/>
            <a:ext cx="8501122" cy="5565250"/>
          </a:xfrm>
          <a:prstGeom prst="rect">
            <a:avLst/>
          </a:prstGeom>
          <a:noFill/>
          <a:ln w="9525">
            <a:noFill/>
            <a:miter lim="800000"/>
            <a:headEnd/>
            <a:tailEnd/>
          </a:ln>
        </p:spPr>
        <p:txBody>
          <a:bodyPr wrap="square">
            <a:spAutoFit/>
          </a:bodyPr>
          <a:lstStyle/>
          <a:p>
            <a:pPr algn="just"/>
            <a:r>
              <a:rPr lang="ru-RU" sz="1300" dirty="0">
                <a:cs typeface="Times New Roman" pitchFamily="18" charset="0"/>
              </a:rPr>
              <a:t>       </a:t>
            </a:r>
            <a:r>
              <a:rPr lang="ru-RU" sz="1300" b="1" u="sng" dirty="0">
                <a:solidFill>
                  <a:srgbClr val="FF0000"/>
                </a:solidFill>
                <a:cs typeface="Times New Roman" pitchFamily="18" charset="0"/>
              </a:rPr>
              <a:t>Цель муниципальной программы </a:t>
            </a:r>
            <a:r>
              <a:rPr lang="ru-RU" sz="1300" dirty="0">
                <a:solidFill>
                  <a:srgbClr val="FF0000"/>
                </a:solidFill>
                <a:cs typeface="Times New Roman" pitchFamily="18" charset="0"/>
              </a:rPr>
              <a:t>—</a:t>
            </a:r>
            <a:r>
              <a:rPr lang="ru-RU" sz="1300" dirty="0">
                <a:cs typeface="Times New Roman" pitchFamily="18" charset="0"/>
              </a:rPr>
              <a:t> ожидаемое (планируемое) состояние дел в сфере реализации муниципальной программы, достигаемое при выполнении комплекса мероприятий, связанное с реализаций положений стратегии и (или) программы социально-экономического развития города Ржева Тверской области и оцениваемое с помощью показателей;</a:t>
            </a:r>
          </a:p>
          <a:p>
            <a:pPr algn="just"/>
            <a:endParaRPr lang="ru-RU" sz="1300" b="1" u="sng" dirty="0">
              <a:cs typeface="Times New Roman" pitchFamily="18" charset="0"/>
            </a:endParaRPr>
          </a:p>
          <a:p>
            <a:pPr algn="just"/>
            <a:r>
              <a:rPr lang="ru-RU" sz="1300" dirty="0">
                <a:cs typeface="Times New Roman" pitchFamily="18" charset="0"/>
              </a:rPr>
              <a:t>       </a:t>
            </a:r>
            <a:r>
              <a:rPr lang="ru-RU" sz="1300" b="1" u="sng" dirty="0">
                <a:solidFill>
                  <a:srgbClr val="FF0000"/>
                </a:solidFill>
                <a:cs typeface="Times New Roman" pitchFamily="18" charset="0"/>
              </a:rPr>
              <a:t>Задача подпрограммы </a:t>
            </a:r>
            <a:r>
              <a:rPr lang="ru-RU" sz="1300" dirty="0">
                <a:solidFill>
                  <a:srgbClr val="FF0000"/>
                </a:solidFill>
                <a:cs typeface="Times New Roman" pitchFamily="18" charset="0"/>
              </a:rPr>
              <a:t>—</a:t>
            </a:r>
            <a:r>
              <a:rPr lang="ru-RU" sz="1300" dirty="0">
                <a:cs typeface="Times New Roman" pitchFamily="18" charset="0"/>
              </a:rPr>
              <a:t> направление деятельности главного администратора муниципальной программы и (или) администратора (администраторов) муниципальной программы, обеспечивающее достижение цели или целей муниципальной программы во взаимосвязи с другими задачами подпрограммы;</a:t>
            </a:r>
          </a:p>
          <a:p>
            <a:pPr algn="just"/>
            <a:endParaRPr lang="ru-RU" sz="1300" b="1" u="sng" dirty="0">
              <a:cs typeface="Times New Roman" pitchFamily="18" charset="0"/>
            </a:endParaRPr>
          </a:p>
          <a:p>
            <a:pPr algn="just"/>
            <a:r>
              <a:rPr lang="ru-RU" sz="1300" dirty="0">
                <a:cs typeface="Times New Roman" pitchFamily="18" charset="0"/>
              </a:rPr>
              <a:t>       </a:t>
            </a:r>
            <a:r>
              <a:rPr lang="ru-RU" sz="1300" b="1" u="sng" dirty="0">
                <a:solidFill>
                  <a:srgbClr val="FF0000"/>
                </a:solidFill>
                <a:cs typeface="Times New Roman" pitchFamily="18" charset="0"/>
              </a:rPr>
              <a:t>Мероприятие подпрограммы (далее - мероприятие) </a:t>
            </a:r>
            <a:r>
              <a:rPr lang="ru-RU" sz="1300" dirty="0">
                <a:solidFill>
                  <a:srgbClr val="FF0000"/>
                </a:solidFill>
                <a:cs typeface="Times New Roman" pitchFamily="18" charset="0"/>
              </a:rPr>
              <a:t>—</a:t>
            </a:r>
            <a:r>
              <a:rPr lang="ru-RU" sz="1300" dirty="0">
                <a:cs typeface="Times New Roman" pitchFamily="18" charset="0"/>
              </a:rPr>
              <a:t> конкретное действие главного администратора муниципальной программы и (или) администратора (администраторов) муниципальной программы для решения соответствующей задачи подпрограммы;</a:t>
            </a:r>
          </a:p>
          <a:p>
            <a:pPr algn="just"/>
            <a:endParaRPr lang="ru-RU" sz="1300" b="1" u="sng" dirty="0">
              <a:cs typeface="Times New Roman" pitchFamily="18" charset="0"/>
            </a:endParaRPr>
          </a:p>
          <a:p>
            <a:pPr algn="just"/>
            <a:r>
              <a:rPr lang="ru-RU" sz="1300" dirty="0">
                <a:cs typeface="Times New Roman" pitchFamily="18" charset="0"/>
              </a:rPr>
              <a:t>       </a:t>
            </a:r>
            <a:r>
              <a:rPr lang="ru-RU" sz="1300" b="1" u="sng" dirty="0">
                <a:solidFill>
                  <a:srgbClr val="FF0000"/>
                </a:solidFill>
                <a:cs typeface="Times New Roman" pitchFamily="18" charset="0"/>
              </a:rPr>
              <a:t>Показатель цели муниципальной программы </a:t>
            </a:r>
            <a:r>
              <a:rPr lang="ru-RU" sz="1300" dirty="0">
                <a:solidFill>
                  <a:srgbClr val="FF0000"/>
                </a:solidFill>
                <a:cs typeface="Times New Roman" pitchFamily="18" charset="0"/>
              </a:rPr>
              <a:t>—</a:t>
            </a:r>
            <a:r>
              <a:rPr lang="ru-RU" sz="1300" dirty="0">
                <a:cs typeface="Times New Roman" pitchFamily="18" charset="0"/>
              </a:rPr>
              <a:t> конечный результат реализации муниципальной программы, выраженный в количественно измеримых показателях достижения цели муниципальной программы;</a:t>
            </a:r>
          </a:p>
          <a:p>
            <a:pPr algn="just"/>
            <a:endParaRPr lang="ru-RU" sz="1300" b="1" u="sng" dirty="0">
              <a:cs typeface="Times New Roman" pitchFamily="18" charset="0"/>
            </a:endParaRPr>
          </a:p>
          <a:p>
            <a:pPr algn="just"/>
            <a:r>
              <a:rPr lang="ru-RU" sz="1300" dirty="0">
                <a:cs typeface="Times New Roman" pitchFamily="18" charset="0"/>
              </a:rPr>
              <a:t>       </a:t>
            </a:r>
            <a:r>
              <a:rPr lang="ru-RU" sz="1300" b="1" u="sng" dirty="0">
                <a:solidFill>
                  <a:srgbClr val="FF0000"/>
                </a:solidFill>
                <a:cs typeface="Times New Roman" pitchFamily="18" charset="0"/>
              </a:rPr>
              <a:t>Показатель задачи подпрограммы </a:t>
            </a:r>
            <a:r>
              <a:rPr lang="ru-RU" sz="1300" dirty="0">
                <a:solidFill>
                  <a:srgbClr val="FF0000"/>
                </a:solidFill>
                <a:cs typeface="Times New Roman" pitchFamily="18" charset="0"/>
              </a:rPr>
              <a:t>—</a:t>
            </a:r>
            <a:r>
              <a:rPr lang="ru-RU" sz="1300" dirty="0">
                <a:cs typeface="Times New Roman" pitchFamily="18" charset="0"/>
              </a:rPr>
              <a:t> конечный результат выполнения подпрограммы, выраженный в количественно измеримых показателях решения задачи подпрограммы;</a:t>
            </a:r>
          </a:p>
          <a:p>
            <a:pPr algn="just"/>
            <a:endParaRPr lang="ru-RU" sz="1300" b="1" u="sng" dirty="0">
              <a:cs typeface="Times New Roman" pitchFamily="18" charset="0"/>
            </a:endParaRPr>
          </a:p>
          <a:p>
            <a:pPr algn="just"/>
            <a:r>
              <a:rPr lang="ru-RU" sz="1300" dirty="0">
                <a:cs typeface="Times New Roman" pitchFamily="18" charset="0"/>
              </a:rPr>
              <a:t>       </a:t>
            </a:r>
            <a:r>
              <a:rPr lang="ru-RU" sz="1300" b="1" u="sng" dirty="0">
                <a:solidFill>
                  <a:srgbClr val="FF0000"/>
                </a:solidFill>
                <a:cs typeface="Times New Roman" pitchFamily="18" charset="0"/>
              </a:rPr>
              <a:t>Показатель мероприятия подпрограммы (административного мероприятия)</a:t>
            </a:r>
            <a:r>
              <a:rPr lang="ru-RU" sz="1300" dirty="0">
                <a:solidFill>
                  <a:srgbClr val="FF0000"/>
                </a:solidFill>
                <a:cs typeface="Times New Roman" pitchFamily="18" charset="0"/>
              </a:rPr>
              <a:t> —</a:t>
            </a:r>
            <a:r>
              <a:rPr lang="ru-RU" sz="1300" b="1" dirty="0">
                <a:cs typeface="Times New Roman" pitchFamily="18" charset="0"/>
              </a:rPr>
              <a:t> </a:t>
            </a:r>
            <a:r>
              <a:rPr lang="ru-RU" sz="1300" dirty="0">
                <a:cs typeface="Times New Roman" pitchFamily="18" charset="0"/>
              </a:rPr>
              <a:t>непосредственный результат выполнения мероприятия подпрограммы (административного мероприятия), выраженный в количественно измеримых показателях;</a:t>
            </a:r>
          </a:p>
          <a:p>
            <a:pPr algn="just"/>
            <a:r>
              <a:rPr lang="ru-RU" sz="1300" dirty="0">
                <a:cs typeface="Times New Roman" pitchFamily="18" charset="0"/>
              </a:rPr>
              <a:t>       </a:t>
            </a:r>
          </a:p>
          <a:p>
            <a:pPr algn="just"/>
            <a:r>
              <a:rPr lang="ru-RU" sz="1300" dirty="0">
                <a:cs typeface="Times New Roman" pitchFamily="18" charset="0"/>
              </a:rPr>
              <a:t>       </a:t>
            </a:r>
            <a:r>
              <a:rPr lang="ru-RU" sz="1300" b="1" u="sng" dirty="0">
                <a:solidFill>
                  <a:srgbClr val="FF0000"/>
                </a:solidFill>
                <a:cs typeface="Times New Roman" pitchFamily="18" charset="0"/>
              </a:rPr>
              <a:t>Целевое значение показателя </a:t>
            </a:r>
            <a:r>
              <a:rPr lang="ru-RU" sz="1300" dirty="0">
                <a:solidFill>
                  <a:srgbClr val="FF0000"/>
                </a:solidFill>
                <a:cs typeface="Times New Roman" pitchFamily="18" charset="0"/>
              </a:rPr>
              <a:t>—</a:t>
            </a:r>
            <a:r>
              <a:rPr lang="ru-RU" sz="1300" dirty="0">
                <a:cs typeface="Times New Roman" pitchFamily="18" charset="0"/>
              </a:rPr>
              <a:t> достигаемое в последний год реализации муниципальной программы значение показателя, который формируется нарастающим итогом.</a:t>
            </a:r>
          </a:p>
        </p:txBody>
      </p:sp>
    </p:spTree>
  </p:cSld>
  <p:clrMapOvr>
    <a:masterClrMapping/>
  </p:clrMapOvr>
  <p:transition>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017" name="Picture 4" descr="0_8da56_6839757d_XL"/>
          <p:cNvPicPr>
            <a:picLocks noChangeAspect="1" noChangeArrowheads="1"/>
          </p:cNvPicPr>
          <p:nvPr/>
        </p:nvPicPr>
        <p:blipFill>
          <a:blip r:embed="rId2">
            <a:lum bright="18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1428736"/>
            <a:ext cx="8858312" cy="2786082"/>
          </a:xfrm>
        </p:spPr>
        <p:txBody>
          <a:bodyPr/>
          <a:lstStyle/>
          <a:p>
            <a:pPr algn="ctr"/>
            <a:r>
              <a:rPr lang="ru-RU" sz="3200" dirty="0" smtClean="0"/>
              <a:t>Основные </a:t>
            </a:r>
            <a:br>
              <a:rPr lang="ru-RU" sz="3200" dirty="0" smtClean="0"/>
            </a:br>
            <a:r>
              <a:rPr lang="ru-RU" sz="3200" dirty="0" smtClean="0"/>
              <a:t>показатели </a:t>
            </a:r>
            <a:br>
              <a:rPr lang="ru-RU" sz="3200" dirty="0" smtClean="0"/>
            </a:br>
            <a:r>
              <a:rPr lang="ru-RU" sz="3200" dirty="0" smtClean="0"/>
              <a:t>социально-экономического развития города ржева </a:t>
            </a:r>
            <a:br>
              <a:rPr lang="ru-RU" sz="3200" dirty="0" smtClean="0"/>
            </a:br>
            <a:r>
              <a:rPr lang="ru-RU" sz="3200" dirty="0" smtClean="0"/>
              <a:t>на 2018-2020 годы</a:t>
            </a:r>
            <a:endParaRPr lang="ru-RU" sz="3200" dirty="0"/>
          </a:p>
        </p:txBody>
      </p:sp>
      <p:pic>
        <p:nvPicPr>
          <p:cNvPr id="3" name="Picture 10" descr="rzhev-gerb-sovr"/>
          <p:cNvPicPr>
            <a:picLocks noChangeAspect="1" noChangeArrowheads="1"/>
          </p:cNvPicPr>
          <p:nvPr/>
        </p:nvPicPr>
        <p:blipFill>
          <a:blip r:embed="rId2">
            <a:lum bright="6000"/>
          </a:blip>
          <a:srcRect/>
          <a:stretch>
            <a:fillRect/>
          </a:stretch>
        </p:blipFill>
        <p:spPr bwMode="auto">
          <a:xfrm>
            <a:off x="642910" y="214290"/>
            <a:ext cx="790575" cy="1008063"/>
          </a:xfrm>
          <a:prstGeom prst="rect">
            <a:avLst/>
          </a:prstGeom>
          <a:noFill/>
          <a:ln w="9525">
            <a:noFill/>
            <a:miter lim="800000"/>
            <a:headEnd/>
            <a:tailEnd/>
          </a:ln>
        </p:spPr>
      </p:pic>
      <p:pic>
        <p:nvPicPr>
          <p:cNvPr id="4" name="Picture 18" descr="xw_1101263"/>
          <p:cNvPicPr>
            <a:picLocks noChangeAspect="1" noChangeArrowheads="1"/>
          </p:cNvPicPr>
          <p:nvPr/>
        </p:nvPicPr>
        <p:blipFill>
          <a:blip r:embed="rId3">
            <a:lum bright="18000" contrast="12000"/>
          </a:blip>
          <a:srcRect/>
          <a:stretch>
            <a:fillRect/>
          </a:stretch>
        </p:blipFill>
        <p:spPr bwMode="auto">
          <a:xfrm>
            <a:off x="5429256" y="4572008"/>
            <a:ext cx="3097213" cy="1655762"/>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285728"/>
            <a:ext cx="7286676" cy="857256"/>
          </a:xfrm>
        </p:spPr>
        <p:txBody>
          <a:bodyPr/>
          <a:lstStyle/>
          <a:p>
            <a:pPr algn="ctr"/>
            <a:r>
              <a:rPr lang="ru-RU" sz="2400" dirty="0" smtClean="0"/>
              <a:t>Промышленное производство</a:t>
            </a:r>
            <a:endParaRPr lang="ru-RU" sz="2400" dirty="0"/>
          </a:p>
        </p:txBody>
      </p:sp>
      <p:pic>
        <p:nvPicPr>
          <p:cNvPr id="3" name="Picture 10" descr="rzhev-gerb-sovr"/>
          <p:cNvPicPr>
            <a:picLocks noChangeAspect="1" noChangeArrowheads="1"/>
          </p:cNvPicPr>
          <p:nvPr/>
        </p:nvPicPr>
        <p:blipFill>
          <a:blip r:embed="rId2" cstate="print">
            <a:lum bright="6000"/>
          </a:blip>
          <a:srcRect/>
          <a:stretch>
            <a:fillRect/>
          </a:stretch>
        </p:blipFill>
        <p:spPr bwMode="auto">
          <a:xfrm>
            <a:off x="500034" y="142852"/>
            <a:ext cx="790575" cy="1008063"/>
          </a:xfrm>
          <a:prstGeom prst="rect">
            <a:avLst/>
          </a:prstGeom>
          <a:noFill/>
          <a:ln w="9525">
            <a:noFill/>
            <a:miter lim="800000"/>
            <a:headEnd/>
            <a:tailEnd/>
          </a:ln>
        </p:spPr>
      </p:pic>
      <p:sp>
        <p:nvSpPr>
          <p:cNvPr id="5" name="Rectangle 1"/>
          <p:cNvSpPr>
            <a:spLocks noChangeArrowheads="1"/>
          </p:cNvSpPr>
          <p:nvPr/>
        </p:nvSpPr>
        <p:spPr bwMode="auto">
          <a:xfrm>
            <a:off x="714316" y="1000108"/>
            <a:ext cx="8143964" cy="5693866"/>
          </a:xfrm>
          <a:prstGeom prst="rect">
            <a:avLst/>
          </a:prstGeom>
          <a:noFill/>
          <a:ln w="9525">
            <a:noFill/>
            <a:miter lim="800000"/>
            <a:headEnd/>
            <a:tailEnd/>
          </a:ln>
        </p:spPr>
        <p:txBody>
          <a:bodyPr wrap="square" anchor="ctr">
            <a:spAutoFit/>
          </a:bodyPr>
          <a:lstStyle/>
          <a:p>
            <a:pPr indent="342900" algn="just" defTabSz="914400"/>
            <a:endParaRPr lang="ru-RU" sz="1300" b="1" u="sng" dirty="0" smtClean="0">
              <a:latin typeface="Times New Roman" pitchFamily="18" charset="0"/>
              <a:cs typeface="Times New Roman" pitchFamily="18" charset="0"/>
            </a:endParaRPr>
          </a:p>
          <a:p>
            <a:pPr indent="342900" algn="just" defTabSz="914400" eaLnBrk="0" hangingPunct="0">
              <a:spcBef>
                <a:spcPts val="0"/>
              </a:spcBef>
              <a:spcAft>
                <a:spcPts val="0"/>
              </a:spcAft>
            </a:pPr>
            <a:r>
              <a:rPr lang="ru-RU" sz="1300" dirty="0" smtClean="0">
                <a:latin typeface="Times New Roman" pitchFamily="18" charset="0"/>
                <a:cs typeface="Times New Roman" pitchFamily="18" charset="0"/>
              </a:rPr>
              <a:t>Основная отрасль материального производства в экономике г.Ржева</a:t>
            </a:r>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 промышленность. В </a:t>
            </a:r>
            <a:r>
              <a:rPr lang="ru-RU" sz="1300" dirty="0">
                <a:latin typeface="Times New Roman" pitchFamily="18" charset="0"/>
                <a:cs typeface="Times New Roman" pitchFamily="18" charset="0"/>
              </a:rPr>
              <a:t>ней занято более </a:t>
            </a:r>
            <a:r>
              <a:rPr lang="ru-RU" sz="1300" dirty="0" smtClean="0">
                <a:latin typeface="Times New Roman" pitchFamily="18" charset="0"/>
                <a:cs typeface="Times New Roman" pitchFamily="18" charset="0"/>
              </a:rPr>
              <a:t>четверти </a:t>
            </a:r>
            <a:r>
              <a:rPr lang="ru-RU" sz="1300" dirty="0">
                <a:latin typeface="Times New Roman" pitchFamily="18" charset="0"/>
                <a:cs typeface="Times New Roman" pitchFamily="18" charset="0"/>
              </a:rPr>
              <a:t>работающего населения. Промышленные предприятия являются основным источником доходов бюджета города, обеспечивая около 90</a:t>
            </a:r>
            <a:r>
              <a:rPr lang="ru-RU" sz="1300" dirty="0" smtClean="0">
                <a:latin typeface="Times New Roman" pitchFamily="18" charset="0"/>
                <a:cs typeface="Times New Roman" pitchFamily="18" charset="0"/>
              </a:rPr>
              <a:t>%</a:t>
            </a:r>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налоговых </a:t>
            </a:r>
            <a:r>
              <a:rPr lang="ru-RU" sz="1300" dirty="0">
                <a:latin typeface="Times New Roman" pitchFamily="18" charset="0"/>
                <a:cs typeface="Times New Roman" pitchFamily="18" charset="0"/>
              </a:rPr>
              <a:t>поступлений, и поэтому от их эффективной </a:t>
            </a:r>
            <a:r>
              <a:rPr lang="ru-RU" sz="1300" dirty="0" smtClean="0">
                <a:latin typeface="Times New Roman" pitchFamily="18" charset="0"/>
                <a:cs typeface="Times New Roman" pitchFamily="18" charset="0"/>
              </a:rPr>
              <a:t>деятельности </a:t>
            </a:r>
            <a:r>
              <a:rPr lang="ru-RU" sz="1300" dirty="0">
                <a:latin typeface="Times New Roman" pitchFamily="18" charset="0"/>
                <a:cs typeface="Times New Roman" pitchFamily="18" charset="0"/>
              </a:rPr>
              <a:t>зависят реальные возможности решения основных социально-экономических проблем.</a:t>
            </a:r>
          </a:p>
          <a:p>
            <a:pPr indent="361950" algn="just">
              <a:spcBef>
                <a:spcPts val="0"/>
              </a:spcBef>
              <a:spcAft>
                <a:spcPts val="0"/>
              </a:spcAft>
            </a:pPr>
            <a:r>
              <a:rPr lang="ru-RU" sz="1300" dirty="0" smtClean="0">
                <a:latin typeface="Times New Roman" pitchFamily="18" charset="0"/>
                <a:cs typeface="Times New Roman" pitchFamily="18" charset="0"/>
              </a:rPr>
              <a:t>Согласно прогноза социально-экономического развития города Ржева Тверской области на 2018-2020 г.г. за отчетный 2016 год объем отгруженных товаров собственного производства, выполненных работ и услуг в действующих ценах составил 9 993,76 млн. руб. (83,3%  к предшествующему 2015 году).</a:t>
            </a:r>
          </a:p>
          <a:p>
            <a:pPr algn="just">
              <a:spcBef>
                <a:spcPts val="0"/>
              </a:spcBef>
              <a:spcAft>
                <a:spcPts val="0"/>
              </a:spcAft>
            </a:pPr>
            <a:r>
              <a:rPr lang="ru-RU" sz="1300" dirty="0" smtClean="0">
                <a:latin typeface="Times New Roman" pitchFamily="18" charset="0"/>
                <a:cs typeface="Times New Roman" pitchFamily="18" charset="0"/>
              </a:rPr>
              <a:t>        По данным </a:t>
            </a:r>
            <a:r>
              <a:rPr lang="ru-RU" sz="1300" dirty="0" err="1" smtClean="0">
                <a:latin typeface="Times New Roman" pitchFamily="18" charset="0"/>
                <a:cs typeface="Times New Roman" pitchFamily="18" charset="0"/>
              </a:rPr>
              <a:t>Тверьстата</a:t>
            </a:r>
            <a:r>
              <a:rPr lang="ru-RU" sz="1300" dirty="0" smtClean="0">
                <a:latin typeface="Times New Roman" pitchFamily="18" charset="0"/>
                <a:cs typeface="Times New Roman" pitchFamily="18" charset="0"/>
              </a:rPr>
              <a:t> за 9 месяцев 2017 года промышленными предприятиями города Ржева отгружено продукции на сумму 5722,3 млн. руб. Прогноз на 2017г. – 11200,2 млн.руб.( 107,5 %), на 2018 г. – 11909,9 млн.руб. (101,2%), 2019 г. – 13041,56 млн.руб., (104,6%), 2020 г.- 13908,6 млн.руб.(101,9%). </a:t>
            </a:r>
          </a:p>
          <a:p>
            <a:pPr algn="just">
              <a:spcBef>
                <a:spcPts val="0"/>
              </a:spcBef>
              <a:spcAft>
                <a:spcPts val="0"/>
              </a:spcAft>
            </a:pPr>
            <a:r>
              <a:rPr lang="ru-RU" sz="1300" dirty="0" smtClean="0">
                <a:latin typeface="Times New Roman" pitchFamily="18" charset="0"/>
                <a:cs typeface="Times New Roman" pitchFamily="18" charset="0"/>
              </a:rPr>
              <a:t>          В том числе по видам экономической деятельности за 9 мес.</a:t>
            </a:r>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текущего года:</a:t>
            </a:r>
          </a:p>
          <a:p>
            <a:pPr algn="just">
              <a:spcBef>
                <a:spcPts val="0"/>
              </a:spcBef>
              <a:spcAft>
                <a:spcPts val="0"/>
              </a:spcAft>
            </a:pPr>
            <a:r>
              <a:rPr lang="ru-RU" sz="1300" dirty="0" smtClean="0">
                <a:latin typeface="Times New Roman" pitchFamily="18" charset="0"/>
                <a:cs typeface="Times New Roman" pitchFamily="18" charset="0"/>
              </a:rPr>
              <a:t>- раздел </a:t>
            </a:r>
            <a:r>
              <a:rPr lang="en-US" sz="1300" dirty="0" smtClean="0">
                <a:latin typeface="Times New Roman" pitchFamily="18" charset="0"/>
                <a:cs typeface="Times New Roman" pitchFamily="18" charset="0"/>
              </a:rPr>
              <a:t>B</a:t>
            </a:r>
            <a:r>
              <a:rPr lang="ru-RU" sz="1300" dirty="0" smtClean="0">
                <a:latin typeface="Times New Roman" pitchFamily="18" charset="0"/>
                <a:cs typeface="Times New Roman" pitchFamily="18" charset="0"/>
              </a:rPr>
              <a:t> «Добыча полезных ископаемых» - 15,8 млн. рублей, что составляет 157,2% к аналогичному периоду 2016 года;</a:t>
            </a:r>
          </a:p>
          <a:p>
            <a:pPr algn="just">
              <a:spcBef>
                <a:spcPts val="0"/>
              </a:spcBef>
              <a:spcAft>
                <a:spcPts val="0"/>
              </a:spcAft>
            </a:pPr>
            <a:r>
              <a:rPr lang="ru-RU" sz="1300" dirty="0" smtClean="0">
                <a:latin typeface="Times New Roman" pitchFamily="18" charset="0"/>
                <a:cs typeface="Times New Roman" pitchFamily="18" charset="0"/>
              </a:rPr>
              <a:t>- раздел С</a:t>
            </a:r>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«Обрабатывающие производства» – 5 557,6 млн.руб., что составляет 139,3% к аналогичному периоду 2016 года;</a:t>
            </a:r>
          </a:p>
          <a:p>
            <a:pPr lvl="0" algn="just">
              <a:buFontTx/>
              <a:buChar char="-"/>
            </a:pPr>
            <a:r>
              <a:rPr lang="ru-RU" sz="1300" dirty="0" smtClean="0">
                <a:latin typeface="Times New Roman" pitchFamily="18" charset="0"/>
                <a:cs typeface="Times New Roman" pitchFamily="18" charset="0"/>
              </a:rPr>
              <a:t>раздел </a:t>
            </a:r>
            <a:r>
              <a:rPr lang="en-US" sz="1300" dirty="0" smtClean="0">
                <a:latin typeface="Times New Roman" pitchFamily="18" charset="0"/>
                <a:cs typeface="Times New Roman" pitchFamily="18" charset="0"/>
              </a:rPr>
              <a:t>D</a:t>
            </a:r>
            <a:r>
              <a:rPr lang="ru-RU" sz="1300" dirty="0" smtClean="0">
                <a:latin typeface="Times New Roman" pitchFamily="18" charset="0"/>
                <a:cs typeface="Times New Roman" pitchFamily="18" charset="0"/>
              </a:rPr>
              <a:t> «Обеспечение электрической энергией, газом и паром, кондиционирование воздуха» – 32,4 млн.руб., что составляет 87,3% к аналогичному периоду 2016 года.</a:t>
            </a:r>
          </a:p>
          <a:p>
            <a:pPr indent="361950" algn="just">
              <a:spcBef>
                <a:spcPts val="0"/>
              </a:spcBef>
              <a:spcAft>
                <a:spcPts val="0"/>
              </a:spcAft>
            </a:pPr>
            <a:r>
              <a:rPr lang="ru-RU" sz="1300" dirty="0" smtClean="0">
                <a:latin typeface="Times New Roman" pitchFamily="18" charset="0"/>
                <a:cs typeface="Times New Roman" pitchFamily="18" charset="0"/>
              </a:rPr>
              <a:t>За 9 месяцев 2017 года объем отгруженных товаров собственного производства, выполненных работ и услуг по крупным и средним предприятиям города Ржева у по Разделу С увеличился по следующим классам:</a:t>
            </a:r>
          </a:p>
          <a:p>
            <a:pPr algn="just">
              <a:spcBef>
                <a:spcPts val="0"/>
              </a:spcBef>
              <a:spcAft>
                <a:spcPts val="0"/>
              </a:spcAft>
            </a:pPr>
            <a:r>
              <a:rPr lang="ru-RU" sz="1300" dirty="0" smtClean="0">
                <a:latin typeface="Times New Roman" pitchFamily="18" charset="0"/>
                <a:cs typeface="Times New Roman" pitchFamily="18" charset="0"/>
              </a:rPr>
              <a:t>-производство пищевых продуктов -124,1%;</a:t>
            </a:r>
          </a:p>
          <a:p>
            <a:pPr algn="just">
              <a:spcBef>
                <a:spcPts val="0"/>
              </a:spcBef>
              <a:spcAft>
                <a:spcPts val="0"/>
              </a:spcAft>
              <a:buFontTx/>
              <a:buChar char="-"/>
            </a:pPr>
            <a:r>
              <a:rPr lang="ru-RU" sz="1300" dirty="0" smtClean="0">
                <a:latin typeface="Times New Roman" pitchFamily="18" charset="0"/>
                <a:cs typeface="Times New Roman" pitchFamily="18" charset="0"/>
              </a:rPr>
              <a:t>производство резиновых и пластмассовых изделий – 117,3%;</a:t>
            </a:r>
          </a:p>
          <a:p>
            <a:pPr algn="just">
              <a:spcBef>
                <a:spcPts val="0"/>
              </a:spcBef>
              <a:spcAft>
                <a:spcPts val="0"/>
              </a:spcAft>
              <a:buFontTx/>
              <a:buChar char="-"/>
            </a:pPr>
            <a:r>
              <a:rPr lang="ru-RU" sz="1300" dirty="0" smtClean="0">
                <a:latin typeface="Times New Roman" pitchFamily="18" charset="0"/>
                <a:cs typeface="Times New Roman" pitchFamily="18" charset="0"/>
              </a:rPr>
              <a:t>производство готовых металлических изделий, кроме машин и оборудования – 109%;</a:t>
            </a:r>
          </a:p>
          <a:p>
            <a:pPr algn="just">
              <a:spcBef>
                <a:spcPts val="0"/>
              </a:spcBef>
              <a:spcAft>
                <a:spcPts val="0"/>
              </a:spcAft>
              <a:buFontTx/>
              <a:buChar char="-"/>
            </a:pPr>
            <a:r>
              <a:rPr lang="ru-RU" sz="1300" dirty="0" smtClean="0">
                <a:latin typeface="Times New Roman" pitchFamily="18" charset="0"/>
                <a:cs typeface="Times New Roman" pitchFamily="18" charset="0"/>
              </a:rPr>
              <a:t>производство электрического оборудования – 107,9 %</a:t>
            </a:r>
          </a:p>
          <a:p>
            <a:pPr algn="just">
              <a:spcBef>
                <a:spcPts val="0"/>
              </a:spcBef>
              <a:spcAft>
                <a:spcPts val="0"/>
              </a:spcAft>
              <a:buFontTx/>
              <a:buChar char="-"/>
            </a:pPr>
            <a:r>
              <a:rPr lang="ru-RU" sz="1300" dirty="0" smtClean="0">
                <a:latin typeface="Times New Roman" pitchFamily="18" charset="0"/>
                <a:cs typeface="Times New Roman" pitchFamily="18" charset="0"/>
              </a:rPr>
              <a:t>производство машин и оборудования, не включенных в другие группировки – 135,9%;</a:t>
            </a:r>
          </a:p>
          <a:p>
            <a:pPr algn="just">
              <a:spcBef>
                <a:spcPts val="0"/>
              </a:spcBef>
              <a:spcAft>
                <a:spcPts val="0"/>
              </a:spcAft>
              <a:buFontTx/>
              <a:buChar char="-"/>
            </a:pPr>
            <a:r>
              <a:rPr lang="ru-RU" sz="1300" dirty="0" smtClean="0">
                <a:latin typeface="Times New Roman" pitchFamily="18" charset="0"/>
                <a:cs typeface="Times New Roman" pitchFamily="18" charset="0"/>
              </a:rPr>
              <a:t>производство прочих готовых изделий – 196,5%;</a:t>
            </a:r>
          </a:p>
          <a:p>
            <a:pPr algn="just">
              <a:spcBef>
                <a:spcPts val="0"/>
              </a:spcBef>
              <a:spcAft>
                <a:spcPts val="0"/>
              </a:spcAft>
              <a:buFontTx/>
              <a:buChar char="-"/>
            </a:pPr>
            <a:r>
              <a:rPr lang="ru-RU" sz="1300" dirty="0" smtClean="0">
                <a:latin typeface="Times New Roman" pitchFamily="18" charset="0"/>
                <a:cs typeface="Times New Roman" pitchFamily="18" charset="0"/>
              </a:rPr>
              <a:t>ремонт и монтаж машин и оборудования – 195,7%.</a:t>
            </a:r>
          </a:p>
        </p:txBody>
      </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285728"/>
            <a:ext cx="7072362" cy="857256"/>
          </a:xfrm>
        </p:spPr>
        <p:txBody>
          <a:bodyPr>
            <a:normAutofit/>
          </a:bodyPr>
          <a:lstStyle/>
          <a:p>
            <a:pPr algn="ctr"/>
            <a:r>
              <a:rPr lang="ru-RU" sz="2000" dirty="0" smtClean="0"/>
              <a:t>Структура обрабатывающих производств города Ржева</a:t>
            </a:r>
            <a:endParaRPr lang="ru-RU" sz="2000" dirty="0"/>
          </a:p>
        </p:txBody>
      </p:sp>
      <p:pic>
        <p:nvPicPr>
          <p:cNvPr id="3" name="Picture 10" descr="rzhev-gerb-sovr"/>
          <p:cNvPicPr>
            <a:picLocks noChangeAspect="1" noChangeArrowheads="1"/>
          </p:cNvPicPr>
          <p:nvPr/>
        </p:nvPicPr>
        <p:blipFill>
          <a:blip r:embed="rId2" cstate="print">
            <a:lum bright="6000"/>
          </a:blip>
          <a:srcRect/>
          <a:stretch>
            <a:fillRect/>
          </a:stretch>
        </p:blipFill>
        <p:spPr bwMode="auto">
          <a:xfrm>
            <a:off x="642910" y="214290"/>
            <a:ext cx="790575" cy="1008063"/>
          </a:xfrm>
          <a:prstGeom prst="rect">
            <a:avLst/>
          </a:prstGeom>
          <a:noFill/>
          <a:ln w="9525">
            <a:noFill/>
            <a:miter lim="800000"/>
            <a:headEnd/>
            <a:tailEnd/>
          </a:ln>
        </p:spPr>
      </p:pic>
      <p:graphicFrame>
        <p:nvGraphicFramePr>
          <p:cNvPr id="4" name="Диаграмма 3"/>
          <p:cNvGraphicFramePr/>
          <p:nvPr/>
        </p:nvGraphicFramePr>
        <p:xfrm>
          <a:off x="785786" y="1397000"/>
          <a:ext cx="7715304" cy="496095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57290" y="5786454"/>
            <a:ext cx="3643370" cy="307777"/>
          </a:xfrm>
          <a:prstGeom prst="rect">
            <a:avLst/>
          </a:prstGeom>
          <a:noFill/>
          <a:ln>
            <a:noFill/>
          </a:ln>
        </p:spPr>
        <p:txBody>
          <a:bodyPr wrap="square" rtlCol="0">
            <a:spAutoFit/>
          </a:bodyPr>
          <a:lstStyle/>
          <a:p>
            <a:pPr algn="ctr"/>
            <a:r>
              <a:rPr lang="ru-RU" sz="1400" b="1" i="1" dirty="0" smtClean="0">
                <a:solidFill>
                  <a:srgbClr val="002060"/>
                </a:solidFill>
                <a:ea typeface="Segoe UI Black" pitchFamily="34" charset="0"/>
                <a:cs typeface="Segoe UI Black" pitchFamily="34" charset="0"/>
              </a:rPr>
              <a:t>объем отгруженной продукции , %</a:t>
            </a:r>
            <a:endParaRPr lang="ru-RU" sz="1400" b="1" i="1" dirty="0">
              <a:solidFill>
                <a:srgbClr val="002060"/>
              </a:solidFill>
              <a:ea typeface="Segoe UI Black" pitchFamily="34" charset="0"/>
              <a:cs typeface="Segoe UI Black" pitchFamily="34" charset="0"/>
            </a:endParaRPr>
          </a:p>
        </p:txBody>
      </p:sp>
    </p:spTree>
  </p:cSld>
  <p:clrMapOvr>
    <a:masterClrMapping/>
  </p:clrMapOvr>
  <p:transition>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2772</TotalTime>
  <Words>10271</Words>
  <Application>Microsoft Office PowerPoint</Application>
  <PresentationFormat>Экран (4:3)</PresentationFormat>
  <Paragraphs>2038</Paragraphs>
  <Slides>60</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60</vt:i4>
      </vt:variant>
    </vt:vector>
  </HeadingPairs>
  <TitlesOfParts>
    <vt:vector size="62" baseType="lpstr">
      <vt:lpstr>Метро</vt:lpstr>
      <vt:lpstr>Лист Microsoft Office Excel 97-2003</vt:lpstr>
      <vt:lpstr>Бюджет для граждан  на 2018-2020 годы</vt:lpstr>
      <vt:lpstr>Бюджет для граждан —</vt:lpstr>
      <vt:lpstr>Термины</vt:lpstr>
      <vt:lpstr>Термины</vt:lpstr>
      <vt:lpstr>Термины</vt:lpstr>
      <vt:lpstr>Термины</vt:lpstr>
      <vt:lpstr>Основные  показатели  социально-экономического развития города ржева  на 2018-2020 годы</vt:lpstr>
      <vt:lpstr>Промышленное производство</vt:lpstr>
      <vt:lpstr>Структура обрабатывающих производств города Ржева</vt:lpstr>
      <vt:lpstr>Потребительский рынок ,  индекс потребительских цен</vt:lpstr>
      <vt:lpstr>Численность населения </vt:lpstr>
      <vt:lpstr>УРОВЕНЬ БЕЗРАБОТИЦЫ</vt:lpstr>
      <vt:lpstr>Среднемесячная заработная плата,  прожиточный минимум</vt:lpstr>
      <vt:lpstr>Общие  характеристики  бюджета города ржева  на 2018 год  и на плановый период  2019-2020 годов</vt:lpstr>
      <vt:lpstr>Составление проекта бюджета города Ржева на 2018 год и на плановый период 2019-2020 годов основано на: </vt:lpstr>
      <vt:lpstr>Основные задачи и приоритетные направления  бюджетной политики города Ржева  на 2018 год и на плановый период 2019-2020 годов</vt:lpstr>
      <vt:lpstr>Основные мероприятия по повышению доходов бюджета города ржева</vt:lpstr>
      <vt:lpstr>Основные параметры бюджета города ржева в 2016-2017 годах и на 2018-2020 годы</vt:lpstr>
      <vt:lpstr>Основные параметры  бюджета города ржева в 2016-2020 годах</vt:lpstr>
      <vt:lpstr>Доходы  бюджета города ржева  на 2018 год  и на плановый период  2019-2020 годов</vt:lpstr>
      <vt:lpstr>Доходы бюджета города Ржева</vt:lpstr>
      <vt:lpstr>Доходные источники бюджета города Ржева в 2017-2020 годах</vt:lpstr>
      <vt:lpstr>Доходы бюджета города ржева  2016-2020 годы</vt:lpstr>
      <vt:lpstr>Налоговые Доходы бюджета города ржева  в 2016-2020 годах</vt:lpstr>
      <vt:lpstr>неНалоговые Доходы бюджета города ржева  в 2016-2020 годах</vt:lpstr>
      <vt:lpstr>Безвозмездные поступления в бюджет  города ржева в 2016-2020 годах</vt:lpstr>
      <vt:lpstr>Структура Доходов  бюджета города ржева на 2018 год</vt:lpstr>
      <vt:lpstr>Структура налоговых и неналоговых Доходов  бюджета города ржева на 2018 год</vt:lpstr>
      <vt:lpstr>динамика налоговых и неналоговых Доходов  бюджета города за 2015-2020 годы</vt:lpstr>
      <vt:lpstr>динамика безвозмездных поступлений из федерального и областного бюджетов за 2015-2020 годы</vt:lpstr>
      <vt:lpstr>субвенции из федерального и областного бюджетов  в 2017 году и на 2018-2020 годы</vt:lpstr>
      <vt:lpstr>субвенции из федерального и областного бюджетов  в 2017 году и на 2018-2020 годы</vt:lpstr>
      <vt:lpstr>расходы  бюджета города ржева  на 2018 год  и на плановый период  2019-2020 годов</vt:lpstr>
      <vt:lpstr>Основные подходы к формированию расходов бюджета  города Ржева  на 2018 год и на плановый период 2019 и 2020 годов</vt:lpstr>
      <vt:lpstr>Расходы по разделам классификации расходов бюджета </vt:lpstr>
      <vt:lpstr>Структура расходов бюджета города Ржева в 2018 году  за счет собственных средств </vt:lpstr>
      <vt:lpstr>Программные и непрограммные расходы бюджета  на 2018 год и плановый период  </vt:lpstr>
      <vt:lpstr>Слайд 38</vt:lpstr>
      <vt:lpstr>Слайд 39</vt:lpstr>
      <vt:lpstr>Муниципальная программа «Развитие жилищно-коммунального хозяйства города Ржева Тверской области»  на 2017 – 2022 годы    </vt:lpstr>
      <vt:lpstr>Слайд 41</vt:lpstr>
      <vt:lpstr>Слайд 42</vt:lpstr>
      <vt:lpstr>Муниципальная программа «Развитие образования города Ржева Тверской области» на 2018-2023 годы   </vt:lpstr>
      <vt:lpstr>Слайд 44</vt:lpstr>
      <vt:lpstr>Муниципальная программа «Развитие культуры города Ржева Тверской области» на 2018-2023 годы   </vt:lpstr>
      <vt:lpstr>Слайд 46</vt:lpstr>
      <vt:lpstr>Муниципальная программа «Развитие физической культуры и спорта города Ржева Тверской области» на 2018-2023 годы   </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s.galagan</dc:creator>
  <cp:lastModifiedBy>Зверева Ольга Викторовна</cp:lastModifiedBy>
  <cp:revision>438</cp:revision>
  <dcterms:created xsi:type="dcterms:W3CDTF">2017-10-19T13:22:55Z</dcterms:created>
  <dcterms:modified xsi:type="dcterms:W3CDTF">2017-12-06T09:34:50Z</dcterms:modified>
</cp:coreProperties>
</file>