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notesSlides/notesSlide30.xml" ContentType="application/vnd.openxmlformats-officedocument.presentationml.notesSlide+xml"/>
  <Override PartName="/ppt/theme/theme21.xml" ContentType="application/vnd.openxmlformats-officedocument.them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2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0.xml" ContentType="application/vnd.openxmlformats-officedocument.theme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808" r:id="rId3"/>
    <p:sldMasterId id="2147483870" r:id="rId4"/>
    <p:sldMasterId id="2147483894" r:id="rId5"/>
    <p:sldMasterId id="2147483920" r:id="rId6"/>
    <p:sldMasterId id="2147483922" r:id="rId7"/>
    <p:sldMasterId id="2147483938" r:id="rId8"/>
    <p:sldMasterId id="2147483974" r:id="rId9"/>
    <p:sldMasterId id="2147483986" r:id="rId10"/>
    <p:sldMasterId id="2147483988" r:id="rId11"/>
    <p:sldMasterId id="2147483990" r:id="rId12"/>
    <p:sldMasterId id="2147484002" r:id="rId13"/>
    <p:sldMasterId id="2147484009" r:id="rId14"/>
    <p:sldMasterId id="2147484012" r:id="rId15"/>
    <p:sldMasterId id="2147484015" r:id="rId16"/>
    <p:sldMasterId id="2147484031" r:id="rId17"/>
    <p:sldMasterId id="2147484038" r:id="rId18"/>
    <p:sldMasterId id="2147484052" r:id="rId19"/>
    <p:sldMasterId id="2147484064" r:id="rId20"/>
    <p:sldMasterId id="2147484071" r:id="rId21"/>
    <p:sldMasterId id="2147484078" r:id="rId22"/>
    <p:sldMasterId id="2147484090" r:id="rId23"/>
  </p:sldMasterIdLst>
  <p:notesMasterIdLst>
    <p:notesMasterId r:id="rId82"/>
  </p:notesMasterIdLst>
  <p:handoutMasterIdLst>
    <p:handoutMasterId r:id="rId83"/>
  </p:handoutMasterIdLst>
  <p:sldIdLst>
    <p:sldId id="276" r:id="rId24"/>
    <p:sldId id="874" r:id="rId25"/>
    <p:sldId id="875" r:id="rId26"/>
    <p:sldId id="957" r:id="rId27"/>
    <p:sldId id="958" r:id="rId28"/>
    <p:sldId id="959" r:id="rId29"/>
    <p:sldId id="960" r:id="rId30"/>
    <p:sldId id="949" r:id="rId31"/>
    <p:sldId id="878" r:id="rId32"/>
    <p:sldId id="881" r:id="rId33"/>
    <p:sldId id="882" r:id="rId34"/>
    <p:sldId id="856" r:id="rId35"/>
    <p:sldId id="851" r:id="rId36"/>
    <p:sldId id="912" r:id="rId37"/>
    <p:sldId id="854" r:id="rId38"/>
    <p:sldId id="855" r:id="rId39"/>
    <p:sldId id="835" r:id="rId40"/>
    <p:sldId id="836" r:id="rId41"/>
    <p:sldId id="942" r:id="rId42"/>
    <p:sldId id="956" r:id="rId43"/>
    <p:sldId id="941" r:id="rId44"/>
    <p:sldId id="943" r:id="rId45"/>
    <p:sldId id="953" r:id="rId46"/>
    <p:sldId id="954" r:id="rId47"/>
    <p:sldId id="946" r:id="rId48"/>
    <p:sldId id="865" r:id="rId49"/>
    <p:sldId id="866" r:id="rId50"/>
    <p:sldId id="950" r:id="rId51"/>
    <p:sldId id="955" r:id="rId52"/>
    <p:sldId id="951" r:id="rId53"/>
    <p:sldId id="913" r:id="rId54"/>
    <p:sldId id="914" r:id="rId55"/>
    <p:sldId id="961" r:id="rId56"/>
    <p:sldId id="962" r:id="rId57"/>
    <p:sldId id="963" r:id="rId58"/>
    <p:sldId id="964" r:id="rId59"/>
    <p:sldId id="965" r:id="rId60"/>
    <p:sldId id="966" r:id="rId61"/>
    <p:sldId id="967" r:id="rId62"/>
    <p:sldId id="968" r:id="rId63"/>
    <p:sldId id="969" r:id="rId64"/>
    <p:sldId id="970" r:id="rId65"/>
    <p:sldId id="971" r:id="rId66"/>
    <p:sldId id="972" r:id="rId67"/>
    <p:sldId id="973" r:id="rId68"/>
    <p:sldId id="974" r:id="rId69"/>
    <p:sldId id="975" r:id="rId70"/>
    <p:sldId id="976" r:id="rId71"/>
    <p:sldId id="977" r:id="rId72"/>
    <p:sldId id="978" r:id="rId73"/>
    <p:sldId id="979" r:id="rId74"/>
    <p:sldId id="980" r:id="rId75"/>
    <p:sldId id="981" r:id="rId76"/>
    <p:sldId id="982" r:id="rId77"/>
    <p:sldId id="983" r:id="rId78"/>
    <p:sldId id="984" r:id="rId79"/>
    <p:sldId id="985" r:id="rId80"/>
    <p:sldId id="938" r:id="rId81"/>
  </p:sldIdLst>
  <p:sldSz cx="9144000" cy="6858000" type="screen4x3"/>
  <p:notesSz cx="6815138" cy="9942513"/>
  <p:defaultTextStyle>
    <a:defPPr>
      <a:defRPr lang="ru-RU"/>
    </a:defPPr>
    <a:lvl1pPr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2438" indent="4763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6463" indent="7938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2075" indent="9525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6100" indent="12700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ECFF"/>
    <a:srgbClr val="336600"/>
    <a:srgbClr val="333300"/>
    <a:srgbClr val="6699FF"/>
    <a:srgbClr val="66CCFF"/>
    <a:srgbClr val="FFFFCC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291" autoAdjust="0"/>
    <p:restoredTop sz="89001" autoAdjust="0"/>
  </p:normalViewPr>
  <p:slideViewPr>
    <p:cSldViewPr>
      <p:cViewPr>
        <p:scale>
          <a:sx n="100" d="100"/>
          <a:sy n="100" d="100"/>
        </p:scale>
        <p:origin x="-15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6666666666666649E-2"/>
                  <c:y val="-0.39062499999999994"/>
                </c:manualLayout>
              </c:layout>
              <c:showVal val="1"/>
            </c:dLbl>
            <c:dLbl>
              <c:idx val="1"/>
              <c:layout>
                <c:manualLayout>
                  <c:x val="3.819400322405998E-17"/>
                  <c:y val="-0.34375000000000006"/>
                </c:manualLayout>
              </c:layout>
              <c:showVal val="1"/>
            </c:dLbl>
            <c:dLbl>
              <c:idx val="2"/>
              <c:layout>
                <c:manualLayout>
                  <c:x val="-8.3333333333333332E-3"/>
                  <c:y val="-0.3"/>
                </c:manualLayout>
              </c:layout>
              <c:showVal val="1"/>
            </c:dLbl>
            <c:dLbl>
              <c:idx val="3"/>
              <c:layout>
                <c:manualLayout>
                  <c:x val="-4.1666666666666666E-3"/>
                  <c:y val="-0.27812500000000001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0.19999999999999996"/>
                </c:manualLayout>
              </c:layout>
              <c:showVal val="1"/>
            </c:dLbl>
            <c:dLbl>
              <c:idx val="5"/>
              <c:layout>
                <c:manualLayout>
                  <c:x val="-8.3333333333333332E-3"/>
                  <c:y val="-0.16562499999999999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dd/mm/yyyy</c:formatCode>
                <c:ptCount val="6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61916</c:v>
                </c:pt>
                <c:pt idx="1">
                  <c:v>61439</c:v>
                </c:pt>
                <c:pt idx="2">
                  <c:v>61091</c:v>
                </c:pt>
                <c:pt idx="3">
                  <c:v>60830</c:v>
                </c:pt>
                <c:pt idx="4">
                  <c:v>60334</c:v>
                </c:pt>
                <c:pt idx="5">
                  <c:v>60039</c:v>
                </c:pt>
              </c:numCache>
            </c:numRef>
          </c:val>
        </c:ser>
        <c:overlap val="100"/>
        <c:axId val="109621632"/>
        <c:axId val="109683072"/>
      </c:barChart>
      <c:dateAx>
        <c:axId val="109621632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9683072"/>
        <c:crosses val="autoZero"/>
        <c:auto val="1"/>
        <c:lblOffset val="100"/>
      </c:dateAx>
      <c:valAx>
        <c:axId val="109683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96216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90"/>
      <c:rotY val="270"/>
      <c:depthPercent val="100"/>
      <c:rAngAx val="1"/>
    </c:view3D>
    <c:floor>
      <c:spPr>
        <a:ln>
          <a:solidFill>
            <a:srgbClr val="F79646">
              <a:lumMod val="60000"/>
              <a:lumOff val="40000"/>
            </a:srgbClr>
          </a:solidFill>
        </a:ln>
      </c:spPr>
    </c:floor>
    <c:sideWall>
      <c:spPr>
        <a:ln>
          <a:solidFill>
            <a:srgbClr val="F79646">
              <a:lumMod val="60000"/>
              <a:lumOff val="40000"/>
            </a:srgbClr>
          </a:solidFill>
        </a:ln>
      </c:spPr>
    </c:sideWall>
    <c:backWall>
      <c:spPr>
        <a:ln>
          <a:solidFill>
            <a:srgbClr val="F79646">
              <a:lumMod val="60000"/>
              <a:lumOff val="4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36716644794400827"/>
          <c:y val="5.6123316215524396E-2"/>
          <c:w val="0.59083005249344078"/>
          <c:h val="0.9438766837844756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1.3463038505387563E-3"/>
                  <c:y val="6.3496872400332924E-3"/>
                </c:manualLayout>
              </c:layout>
              <c:showVal val="1"/>
            </c:dLbl>
            <c:dLbl>
              <c:idx val="8"/>
              <c:layout>
                <c:manualLayout>
                  <c:x val="-2.7777777777778165E-3"/>
                  <c:y val="6.3493539493611143E-3"/>
                </c:manualLayout>
              </c:layout>
              <c:showVal val="1"/>
            </c:dLbl>
            <c:dLbl>
              <c:idx val="9"/>
              <c:layout>
                <c:manualLayout>
                  <c:x val="-9.7223315835520043E-3"/>
                  <c:y val="8.4659163627056732E-3"/>
                </c:manualLayout>
              </c:layout>
              <c:showVal val="1"/>
            </c:dLbl>
            <c:dLbl>
              <c:idx val="10"/>
              <c:layout>
                <c:manualLayout>
                  <c:x val="-2.7777777777778165E-3"/>
                  <c:y val="8.3322668031826514E-7"/>
                </c:manualLayout>
              </c:layout>
              <c:showVal val="1"/>
            </c:dLbl>
            <c:dLbl>
              <c:idx val="11"/>
              <c:layout>
                <c:manualLayout>
                  <c:x val="-6.9444444444444909E-3"/>
                  <c:y val="4.2331248266888506E-3"/>
                </c:manualLayout>
              </c:layout>
              <c:showVal val="1"/>
            </c:dLbl>
            <c:dLbl>
              <c:idx val="12"/>
              <c:layout>
                <c:manualLayout>
                  <c:x val="-4.1667760279964407E-3"/>
                  <c:y val="6.3493539493611976E-3"/>
                </c:manualLayout>
              </c:layout>
              <c:showVal val="1"/>
            </c:dLbl>
            <c:txPr>
              <a:bodyPr rot="0"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Развитие образования (94,4%)</c:v>
                </c:pt>
                <c:pt idx="1">
                  <c:v>Муниципальное управление (17,5%)</c:v>
                </c:pt>
                <c:pt idx="2">
                  <c:v>Развитие культуры (97,8%)</c:v>
                </c:pt>
                <c:pt idx="3">
                  <c:v>Дорожное хозяйство и общественный транспорт (94%)</c:v>
                </c:pt>
                <c:pt idx="4">
                  <c:v>Развитие физической культуры (99%)</c:v>
                </c:pt>
                <c:pt idx="5">
                  <c:v>ЖКХ (81,1%)</c:v>
                </c:pt>
                <c:pt idx="6">
                  <c:v>Благоустройство г.Ржева (87,1%)</c:v>
                </c:pt>
                <c:pt idx="7">
                  <c:v>Управление общественными финансами (88,9%)</c:v>
                </c:pt>
                <c:pt idx="8">
                  <c:v>Управление имуществом  и земельными ресурсами (92%)</c:v>
                </c:pt>
                <c:pt idx="9">
                  <c:v>Развитие системы гражданской обороны (98,4%)</c:v>
                </c:pt>
                <c:pt idx="10">
                  <c:v>Социальная поддержка и защита населения(91,1%)</c:v>
                </c:pt>
                <c:pt idx="11">
                  <c:v>Молодежь г.Ржева (93,1%)</c:v>
                </c:pt>
                <c:pt idx="12">
                  <c:v>Обеспечение правопорядка и безопасности населения (75,2%)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561327.6</c:v>
                </c:pt>
                <c:pt idx="1">
                  <c:v>214041.7</c:v>
                </c:pt>
                <c:pt idx="2">
                  <c:v>76711.5</c:v>
                </c:pt>
                <c:pt idx="3">
                  <c:v>67998.3</c:v>
                </c:pt>
                <c:pt idx="4">
                  <c:v>37788.699999999997</c:v>
                </c:pt>
                <c:pt idx="5">
                  <c:v>36558.6</c:v>
                </c:pt>
                <c:pt idx="6">
                  <c:v>36240.400000000001</c:v>
                </c:pt>
                <c:pt idx="7">
                  <c:v>9230.6</c:v>
                </c:pt>
                <c:pt idx="8">
                  <c:v>8190.4</c:v>
                </c:pt>
                <c:pt idx="9">
                  <c:v>6866.6</c:v>
                </c:pt>
                <c:pt idx="10">
                  <c:v>6776.2</c:v>
                </c:pt>
                <c:pt idx="11">
                  <c:v>3783.7</c:v>
                </c:pt>
                <c:pt idx="12">
                  <c:v>305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-1.3888888888888022E-3"/>
                  <c:y val="-1.2698207962714094E-2"/>
                </c:manualLayout>
              </c:layout>
              <c:showVal val="1"/>
            </c:dLbl>
            <c:dLbl>
              <c:idx val="1"/>
              <c:layout>
                <c:manualLayout>
                  <c:x val="1.3888888888889022E-3"/>
                  <c:y val="-8.4654164266974811E-3"/>
                </c:manualLayout>
              </c:layout>
              <c:showVal val="1"/>
            </c:dLbl>
            <c:dLbl>
              <c:idx val="8"/>
              <c:layout>
                <c:manualLayout>
                  <c:x val="-1.3889982502187281E-3"/>
                  <c:y val="1.666453360636536E-7"/>
                </c:manualLayout>
              </c:layout>
              <c:showVal val="1"/>
            </c:dLbl>
            <c:dLbl>
              <c:idx val="9"/>
              <c:layout>
                <c:manualLayout>
                  <c:x val="-9.7222222222221721E-3"/>
                  <c:y val="2.1167290586805118E-3"/>
                </c:manualLayout>
              </c:layout>
              <c:showVal val="1"/>
            </c:dLbl>
            <c:dLbl>
              <c:idx val="10"/>
              <c:layout>
                <c:manualLayout>
                  <c:x val="-9.7222222222221721E-3"/>
                  <c:y val="-6.3485207226808759E-3"/>
                </c:manualLayout>
              </c:layout>
              <c:showVal val="1"/>
            </c:dLbl>
            <c:dLbl>
              <c:idx val="11"/>
              <c:layout>
                <c:manualLayout>
                  <c:x val="-6.944663167104191E-3"/>
                  <c:y val="-2.1153958959919932E-3"/>
                </c:manualLayout>
              </c:layout>
              <c:showVal val="1"/>
            </c:dLbl>
            <c:dLbl>
              <c:idx val="12"/>
              <c:layout>
                <c:manualLayout>
                  <c:x val="-4.1667760279964407E-3"/>
                  <c:y val="3.3329067212730396E-7"/>
                </c:manualLayout>
              </c:layout>
              <c:showVal val="1"/>
            </c:dLbl>
            <c:txPr>
              <a:bodyPr rot="0"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Развитие образования (94,4%)</c:v>
                </c:pt>
                <c:pt idx="1">
                  <c:v>Муниципальное управление (17,5%)</c:v>
                </c:pt>
                <c:pt idx="2">
                  <c:v>Развитие культуры (97,8%)</c:v>
                </c:pt>
                <c:pt idx="3">
                  <c:v>Дорожное хозяйство и общественный транспорт (94%)</c:v>
                </c:pt>
                <c:pt idx="4">
                  <c:v>Развитие физической культуры (99%)</c:v>
                </c:pt>
                <c:pt idx="5">
                  <c:v>ЖКХ (81,1%)</c:v>
                </c:pt>
                <c:pt idx="6">
                  <c:v>Благоустройство г.Ржева (87,1%)</c:v>
                </c:pt>
                <c:pt idx="7">
                  <c:v>Управление общественными финансами (88,9%)</c:v>
                </c:pt>
                <c:pt idx="8">
                  <c:v>Управление имуществом  и земельными ресурсами (92%)</c:v>
                </c:pt>
                <c:pt idx="9">
                  <c:v>Развитие системы гражданской обороны (98,4%)</c:v>
                </c:pt>
                <c:pt idx="10">
                  <c:v>Социальная поддержка и защита населения(91,1%)</c:v>
                </c:pt>
                <c:pt idx="11">
                  <c:v>Молодежь г.Ржева (93,1%)</c:v>
                </c:pt>
                <c:pt idx="12">
                  <c:v>Обеспечение правопорядка и безопасности населения (75,2%)</c:v>
                </c:pt>
              </c:strCache>
            </c:strRef>
          </c:cat>
          <c:val>
            <c:numRef>
              <c:f>Лист1!$C$2:$C$14</c:f>
              <c:numCache>
                <c:formatCode>#,##0.0</c:formatCode>
                <c:ptCount val="13"/>
                <c:pt idx="0">
                  <c:v>529783.5</c:v>
                </c:pt>
                <c:pt idx="1">
                  <c:v>37375.4</c:v>
                </c:pt>
                <c:pt idx="2">
                  <c:v>75012.100000000006</c:v>
                </c:pt>
                <c:pt idx="3">
                  <c:v>63950.400000000001</c:v>
                </c:pt>
                <c:pt idx="4">
                  <c:v>37416.6</c:v>
                </c:pt>
                <c:pt idx="5">
                  <c:v>29646.2</c:v>
                </c:pt>
                <c:pt idx="6">
                  <c:v>31571.3</c:v>
                </c:pt>
                <c:pt idx="7">
                  <c:v>8203.4</c:v>
                </c:pt>
                <c:pt idx="8">
                  <c:v>7538.8</c:v>
                </c:pt>
                <c:pt idx="9">
                  <c:v>6757.1</c:v>
                </c:pt>
                <c:pt idx="10">
                  <c:v>6171.5</c:v>
                </c:pt>
                <c:pt idx="11">
                  <c:v>3522.8</c:v>
                </c:pt>
                <c:pt idx="12">
                  <c:v>229.5</c:v>
                </c:pt>
              </c:numCache>
            </c:numRef>
          </c:val>
        </c:ser>
        <c:shape val="box"/>
        <c:axId val="117100928"/>
        <c:axId val="117102464"/>
        <c:axId val="0"/>
      </c:bar3DChart>
      <c:catAx>
        <c:axId val="117100928"/>
        <c:scaling>
          <c:orientation val="maxMin"/>
        </c:scaling>
        <c:axPos val="l"/>
        <c:numFmt formatCode="General" sourceLinked="1"/>
        <c:tickLblPos val="nextTo"/>
        <c:txPr>
          <a:bodyPr rot="0" vert="horz" anchor="b" anchorCtr="0"/>
          <a:lstStyle/>
          <a:p>
            <a:pPr>
              <a:defRPr sz="900" b="1" i="0" baseline="0">
                <a:latin typeface="+mn-lt"/>
              </a:defRPr>
            </a:pPr>
            <a:endParaRPr lang="ru-RU"/>
          </a:p>
        </c:txPr>
        <c:crossAx val="117102464"/>
        <c:crosses val="autoZero"/>
        <c:lblAlgn val="ctr"/>
        <c:lblOffset val="150"/>
      </c:catAx>
      <c:valAx>
        <c:axId val="117102464"/>
        <c:scaling>
          <c:orientation val="minMax"/>
          <c:max val="600000"/>
          <c:min val="0"/>
        </c:scaling>
        <c:axPos val="t"/>
        <c:majorGridlines>
          <c:spPr>
            <a:ln w="3175">
              <a:solidFill>
                <a:schemeClr val="accent6">
                  <a:lumMod val="60000"/>
                  <a:lumOff val="40000"/>
                </a:schemeClr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17100928"/>
        <c:crosses val="autoZero"/>
        <c:crossBetween val="between"/>
        <c:majorUnit val="100000"/>
        <c:minorUnit val="50000"/>
      </c:valAx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7200000" scaled="0"/>
        </a:gradFill>
        <a:ln>
          <a:solidFill>
            <a:srgbClr val="F79646">
              <a:lumMod val="60000"/>
              <a:lumOff val="40000"/>
            </a:srgbClr>
          </a:solidFill>
        </a:ln>
      </c:spPr>
    </c:plotArea>
    <c:legend>
      <c:legendPos val="r"/>
      <c:layout>
        <c:manualLayout>
          <c:xMode val="edge"/>
          <c:yMode val="edge"/>
          <c:x val="0.92084153543307734"/>
          <c:y val="0.47825211706234938"/>
          <c:w val="7.7769575678040423E-2"/>
          <c:h val="0.15354834581173782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931121269863341E-2"/>
          <c:y val="0.30532766415781393"/>
          <c:w val="0.4729278442053233"/>
          <c:h val="0.6946723358421896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explosion val="18"/>
          <c:dPt>
            <c:idx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FF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339966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6210466745531421E-2"/>
                  <c:y val="-5.1232785091052765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1.6880967853007505E-2"/>
                  <c:y val="-1.017063986692784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2.0949722974280011E-2"/>
                  <c:y val="4.1213284632857186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0.10195531847482937"/>
                  <c:y val="-1.667380380541243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241364012818814"/>
                  <c:y val="0.11562772800118155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0.10706749076975"/>
                  <c:y val="5.480627662854942E-3"/>
                </c:manualLayout>
              </c:layout>
              <c:showVal val="1"/>
            </c:dLbl>
            <c:dLbl>
              <c:idx val="6"/>
              <c:layout>
                <c:manualLayout>
                  <c:x val="-3.0096668950058171E-2"/>
                  <c:y val="-1.1777929303238663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2.0985793888377492E-2"/>
                  <c:y val="-0.10430582277601418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3.8950428776495488E-2"/>
                  <c:y val="-9.8903544392858228E-2"/>
                </c:manualLayout>
              </c:layout>
              <c:showVal val="1"/>
            </c:dLbl>
            <c:dLbl>
              <c:idx val="9"/>
              <c:layout>
                <c:manualLayout>
                  <c:x val="0.11008403093344818"/>
                  <c:y val="-1.1635128620505473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Sheet1!$B$1:$K$1</c:f>
              <c:strCache>
                <c:ptCount val="10"/>
                <c:pt idx="0">
                  <c:v> Содержание улиц, автодорог, мостов, мест отдыха граждан и других объектов благоустройства города Ржева (16 308,2)</c:v>
                </c:pt>
                <c:pt idx="1">
                  <c:v>Ямочный ремонт дорог (1 510,0)</c:v>
                </c:pt>
                <c:pt idx="2">
                  <c:v>Разработка проектной документации на проведение капитального ремонта и ремонта дорог(1124,0)</c:v>
                </c:pt>
                <c:pt idx="3">
                  <c:v> Ремонт автомобильных дорог общего пользования местного значения города Ржева Тверской области(57013,7)</c:v>
                </c:pt>
                <c:pt idx="4">
                  <c:v>Проверка сметной документации по аварийно-восстановительным работам на водопропускной трубе реки Холынка по ул. Краностроителей города Ржева Тверской области (19,9)</c:v>
                </c:pt>
                <c:pt idx="5">
                  <c:v>Капитальный ремонт и ремонт мостов (252,5)</c:v>
                </c:pt>
                <c:pt idx="6">
                  <c:v>Расходы за счет средств резервного фонда Правительства Тверской области (проект на ремонт водопропускной трубы на реке Холынка) (3410,4)</c:v>
                </c:pt>
                <c:pt idx="7">
                  <c:v>Расходы на реализацию Закона Тверской области от 16.02.2009 № 7-ЗО "О статусе города Тверской области. удостоенного почетного звания Российской Федерации "Город воинской славы" (обл. бюджет) (пректные работы на ремонт моста) (2238,7)</c:v>
                </c:pt>
                <c:pt idx="8">
                  <c:v> Приобретение дорожных знаков и нанесение дорожной разметки (558,7)</c:v>
                </c:pt>
                <c:pt idx="9">
                  <c:v>Обустройство пешеходных переходов, барьерных ограждений, светофорных объектов (61,3)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16308.2</c:v>
                </c:pt>
                <c:pt idx="1">
                  <c:v>1510</c:v>
                </c:pt>
                <c:pt idx="2">
                  <c:v>1124</c:v>
                </c:pt>
                <c:pt idx="3">
                  <c:v>57013.7</c:v>
                </c:pt>
                <c:pt idx="4">
                  <c:v>19.899999999999999</c:v>
                </c:pt>
                <c:pt idx="5">
                  <c:v>252.5</c:v>
                </c:pt>
                <c:pt idx="6">
                  <c:v>3410.4</c:v>
                </c:pt>
                <c:pt idx="7">
                  <c:v>2238.6999999999998</c:v>
                </c:pt>
                <c:pt idx="8">
                  <c:v>558.70000000000005</c:v>
                </c:pt>
                <c:pt idx="9">
                  <c:v>61.3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916086297022638"/>
          <c:y val="0"/>
          <c:w val="0.41284524841037779"/>
          <c:h val="1"/>
        </c:manualLayout>
      </c:layout>
      <c:spPr>
        <a:noFill/>
        <a:ln w="25400">
          <a:noFill/>
        </a:ln>
      </c:spPr>
      <c:txPr>
        <a:bodyPr/>
        <a:lstStyle/>
        <a:p>
          <a:pPr>
            <a:defRPr sz="1000" b="0" i="0" u="none" strike="noStrike" kern="1000" spc="0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4800000" scaled="0"/>
    </a:gradFill>
    <a:ln>
      <a:noFill/>
    </a:ln>
  </c:spPr>
  <c:txPr>
    <a:bodyPr/>
    <a:lstStyle/>
    <a:p>
      <a:pPr>
        <a:defRPr sz="26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0.14286</cdr:y>
    </cdr:from>
    <cdr:to>
      <cdr:x>1</cdr:x>
      <cdr:y>0.17857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29600" y="857256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</cdr:x>
      <cdr:y>0.16667</cdr:y>
    </cdr:from>
    <cdr:to>
      <cdr:x>1</cdr:x>
      <cdr:y>0.31905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3966" y="10001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43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9213" y="0"/>
            <a:ext cx="29543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19687BC-F699-4F94-A33C-407E66B444B4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44038"/>
            <a:ext cx="29543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5A89416-8FBF-45B5-B4FF-3632AB0B4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43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t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9213" y="0"/>
            <a:ext cx="29543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t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B16A5B1-7BF8-4CFD-8230-1D5EB477F0B8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2" tIns="45156" rIns="90312" bIns="4515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2625" y="4722813"/>
            <a:ext cx="5449888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4038"/>
            <a:ext cx="29543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b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b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74FA99-CDB8-4F01-AC75-BFAAA87B7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438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463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075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100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0145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174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203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23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569A3921-C8A2-42FF-93C3-D57BCF592412}" type="slidenum">
              <a:rPr lang="ru-RU" sz="1200">
                <a:latin typeface="Calibri" pitchFamily="34" charset="0"/>
              </a:rPr>
              <a:pPr algn="r" defTabSz="912813"/>
              <a:t>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Заметки 2"/>
          <p:cNvSpPr>
            <a:spLocks noGrp="1"/>
          </p:cNvSpPr>
          <p:nvPr>
            <p:ph type="body" idx="1"/>
          </p:nvPr>
        </p:nvSpPr>
        <p:spPr>
          <a:xfrm>
            <a:off x="682625" y="4722813"/>
            <a:ext cx="5451475" cy="4471987"/>
          </a:xfrm>
          <a:noFill/>
          <a:ln/>
        </p:spPr>
        <p:txBody>
          <a:bodyPr lIns="93120" tIns="46561" rIns="93120" bIns="46561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1795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20" tIns="46561" rIns="93120" bIns="46561" anchor="b"/>
          <a:lstStyle/>
          <a:p>
            <a:pPr algn="r" defTabSz="915988"/>
            <a:fld id="{E9381CBD-268F-4D3F-9033-72ECC39A7332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5988"/>
              <a:t>14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43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5E36B637-1E46-42FD-99C4-ECD85EA10505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15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55CB4448-8347-4B50-BE4A-646852C068EC}" type="slidenum">
              <a:rPr lang="ru-RU" sz="1200">
                <a:latin typeface="Calibri" pitchFamily="34" charset="0"/>
              </a:rPr>
              <a:pPr algn="r" defTabSz="912813"/>
              <a:t>16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ECA9F462-6ABB-48C0-93A5-C4B5BA5560E1}" type="slidenum">
              <a:rPr lang="ru-RU" sz="1200">
                <a:latin typeface="Calibri" pitchFamily="34" charset="0"/>
              </a:rPr>
              <a:pPr algn="r" defTabSz="912813"/>
              <a:t>17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62536056-1D5F-49DE-A2A4-05F30D6FD71D}" type="slidenum">
              <a:rPr lang="ru-RU" sz="1200">
                <a:latin typeface="Calibri" pitchFamily="34" charset="0"/>
              </a:rPr>
              <a:pPr algn="r" defTabSz="912813"/>
              <a:t>18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1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76956B4A-5E92-4EC0-89E8-AA00AF4C7189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19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05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283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5"/>
            <a:ext cx="5451475" cy="4475163"/>
          </a:xfrm>
          <a:noFill/>
          <a:ln/>
        </p:spPr>
        <p:txBody>
          <a:bodyPr lIns="92832" tIns="46417" rIns="92832" bIns="46417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05284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2" tIns="46417" rIns="92832" bIns="46417" anchor="b"/>
          <a:lstStyle/>
          <a:p>
            <a:pPr algn="r" defTabSz="915988"/>
            <a:fld id="{747B42AA-81A1-4017-A916-9CD26919CBAB}" type="slidenum">
              <a:rPr lang="ru-RU" altLang="ru-RU" sz="1200">
                <a:solidFill>
                  <a:srgbClr val="000000"/>
                </a:solidFill>
              </a:rPr>
              <a:pPr algn="r" defTabSz="915988"/>
              <a:t>19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29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60EADE9E-CB24-416D-ADAF-86BBB8E3AE17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20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0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3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324954B3-F204-4484-B2B9-68519EA63E33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21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5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5795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5"/>
            <a:ext cx="5451475" cy="4475163"/>
          </a:xfrm>
          <a:noFill/>
          <a:ln/>
        </p:spPr>
        <p:txBody>
          <a:bodyPr lIns="92832" tIns="46417" rIns="92832" bIns="46417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25796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2" tIns="46417" rIns="92832" bIns="46417" anchor="b"/>
          <a:lstStyle/>
          <a:p>
            <a:pPr algn="r" defTabSz="915988"/>
            <a:fld id="{FE6AE4EF-E32A-47E0-BF65-B29586D94244}" type="slidenum">
              <a:rPr lang="ru-RU" altLang="ru-RU" sz="1200">
                <a:solidFill>
                  <a:srgbClr val="000000"/>
                </a:solidFill>
              </a:rPr>
              <a:pPr algn="r" defTabSz="915988"/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7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FF630B61-007F-4661-8678-FA850C4BB800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25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6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6819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5"/>
            <a:ext cx="5451475" cy="4475163"/>
          </a:xfrm>
          <a:noFill/>
          <a:ln/>
        </p:spPr>
        <p:txBody>
          <a:bodyPr lIns="92832" tIns="46417" rIns="92832" bIns="46417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26820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2" tIns="46417" rIns="92832" bIns="46417" anchor="b"/>
          <a:lstStyle/>
          <a:p>
            <a:pPr algn="r" defTabSz="915988"/>
            <a:fld id="{AC88E3FD-7650-4487-AAAB-BAA98CC0B74B}" type="slidenum">
              <a:rPr lang="ru-RU" altLang="ru-RU" sz="1200">
                <a:solidFill>
                  <a:srgbClr val="000000"/>
                </a:solidFill>
              </a:rPr>
              <a:pPr algn="r" defTabSz="915988"/>
              <a:t>25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0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30915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3658EDB7-ADBE-4528-930A-A6FA40937866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5E00BB28-0FBF-44C0-9716-D34037C3531C}" type="slidenum">
              <a:rPr lang="ru-RU" sz="1200">
                <a:latin typeface="Calibri" pitchFamily="34" charset="0"/>
              </a:rPr>
              <a:pPr algn="r" defTabSz="904875"/>
              <a:t>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76323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6783E9C8-5EE2-4AA2-888F-344D1D523D8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29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3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83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78371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90E1A625-143D-47D4-AD42-71F58BFD179C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30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417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460E3249-E5C0-4999-AAED-A677820BB946}" type="slidenum">
              <a:rPr lang="ru-RU" sz="1200">
                <a:latin typeface="Calibri" pitchFamily="34" charset="0"/>
              </a:rPr>
              <a:pPr algn="r" defTabSz="912813"/>
              <a:t>31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98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33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33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34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34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35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35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37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37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39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39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41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41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43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43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9EC04FCB-A84D-4129-95DB-3F2B30D67F47}" type="slidenum">
              <a:rPr lang="ru-RU" sz="1200">
                <a:latin typeface="Calibri" pitchFamily="34" charset="0"/>
              </a:rPr>
              <a:pPr algn="r" defTabSz="904875"/>
              <a:t>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45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45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47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47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49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49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51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51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52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52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53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53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54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54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55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55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57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57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04D3F441-C8D5-4891-948B-3F843470159A}" type="slidenum">
              <a:rPr lang="ru-RU" sz="1200">
                <a:latin typeface="Calibri" pitchFamily="34" charset="0"/>
              </a:rPr>
              <a:pPr algn="r" defTabSz="912813"/>
              <a:t>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57819650-8539-472F-8582-201336503CB0}" type="slidenum">
              <a:rPr lang="ru-RU" sz="1200">
                <a:latin typeface="Calibri" pitchFamily="34" charset="0"/>
              </a:rPr>
              <a:pPr algn="r" defTabSz="904875"/>
              <a:t>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0460B46B-2322-4609-A82C-1D9761060379}" type="slidenum">
              <a:rPr lang="ru-RU" sz="1200">
                <a:latin typeface="Calibri" pitchFamily="34" charset="0"/>
              </a:rPr>
              <a:pPr algn="r" defTabSz="904875"/>
              <a:t>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C02EC4A6-1A8B-4EC0-ACCA-C2086512E783}" type="slidenum">
              <a:rPr lang="ru-RU" sz="1200">
                <a:latin typeface="Calibri" pitchFamily="34" charset="0"/>
              </a:rPr>
              <a:pPr algn="r" defTabSz="904875"/>
              <a:t>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FC924578-7991-49E1-B866-F897F4834396}" type="slidenum">
              <a:rPr lang="ru-RU" sz="1200">
                <a:latin typeface="Calibri" pitchFamily="34" charset="0"/>
              </a:rPr>
              <a:pPr algn="r" defTabSz="912813"/>
              <a:t>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A74E055F-E912-401A-9028-146F02934333}" type="slidenum">
              <a:rPr lang="ru-RU" sz="1200">
                <a:latin typeface="Calibri" pitchFamily="34" charset="0"/>
              </a:rPr>
              <a:pPr algn="r" defTabSz="912813"/>
              <a:t>12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7E3414-C8B7-43BB-8581-3D840919DD8F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E90BE1-3FAA-4BE3-A1F1-7856BAC2D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08E59A-7CA2-409A-983E-DE0242C20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2FEBB7-350E-4B12-B0FB-92323240FBED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B104E-5CD0-4983-877F-83D843514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3762A3-F811-4A4E-B58D-7B235D1ED7B3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8BFF6-4FBB-458D-B0C1-961082119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700414-7D72-4AD7-98AB-F9D192E5F726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CEE719-3950-4B5A-906B-16AC21A9A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255D3-AF54-4942-BFCE-A188D20A1845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294067-0D9D-419E-9D4C-AF5CD7176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862A9-227B-40D6-A209-A1BA379D27F9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833EA3-3C9D-46BF-AB17-6B0FD7CC7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0E884-6861-41CA-B130-B152DB4D28AB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F12972-E1FF-4747-8A11-64BF6EC8A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77C7B-301C-4BC9-8310-28334133D0FA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EEF367-4113-4110-B408-8EB0613C4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B23AFD1-9E91-42D3-8125-F1EF60261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2432CD8-27FB-4906-A064-CE62994BF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206EE31-BD9E-4D50-B441-7BD5C33AA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B2E34E9-8AE0-4EF9-9C0D-A3F2D5D6C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AA522D2-374E-4592-A39D-754441947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C2D688D-74EA-454C-92B2-FD43F4365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E5F290-2B5D-4C8A-9B98-C7C6F7C6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F6B436-4E28-430B-AFA2-5A9B57492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3A1BDEF-294D-4869-BCA9-0291B103D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6EA37E6-A620-4BA7-B554-CA49C1EBD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9B20A9D-FAC3-4F72-B7FF-77C0A6855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39E7CE2-E8E6-4018-9B48-6D1C7A80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964711B-50AD-4E20-AC37-B6D4911A2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F2E01F4-6B31-45E4-B2C8-2DEEB9F29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544CBCF-AD3E-4BC2-A539-B20986D3A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A56FF7F-A5A0-4746-810F-00A4431E5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1522B6D-F839-4A6B-8961-D5265312E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426409D-3738-4E1E-A9B3-D9AB280AF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BE01632-44B7-4EC1-B4E8-E45922B69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E94CFC8-2A97-42F2-97C1-B8F6B969D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C962615-BC9A-45C9-9447-89BC16957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E6E91AA-0553-4EFD-B8A5-F733BA9A8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A449474-7D47-41F6-9B85-BD5DE66C7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66962D-2343-451D-8EC3-311827A3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5B2C844-D4F1-45E7-93A3-599A0884F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0FA1C65-132A-4216-85C5-84A3CBF8E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0C633D9-820F-47E3-B50F-86D0D7C86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C1933E-AA34-4599-A286-737E60FAF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2D4DAD1-86A3-4F79-89D2-D1DE089FF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C63B514-782D-43B5-8577-97FEF6DBE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B2C6B8B-647B-4359-B56B-D070099FA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F71299A-545C-4009-B33C-B2FF1B578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EDA3470-9E6F-4E94-ADBE-72F704471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B2AFBED-677F-41CE-8C40-67FAD5538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8EF5A84-FBD4-45B5-B6AF-6D1ADB576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B08BBC-4125-4613-B157-8EA26F5D3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4FDB121-0344-4759-A82D-7D18B35B2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720BFF-B7BD-4AD6-954B-939E51D2B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A4BE29D-6490-4E7E-BA83-9AF54766E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EFBCDEF-0748-4CF3-9A96-BA58F4C48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C093FE3-AC11-413B-8B99-EDC88B990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109F409-72F0-4D7B-8E0F-B8FEA4B6B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F4E9AA0-687D-49D1-B363-859717B96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489007C-4AE7-49F7-8EE5-B1A07A662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AA4181B-D058-4A28-BB40-4F04D5CE0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95AFC95-19D9-4D18-8391-8CFA78373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AFC242-8D23-4002-9751-B408EB395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06E3D9D-C5E5-4BC3-81C6-6DE69C36F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9E26A8F-DEBF-4635-8F1E-7E38DD0E4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08711A4-8A36-4601-90A3-447B7B508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D59169-E007-4BE9-BDFD-F1845BF3C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768AF30-5155-4E2D-B130-8FDF2C71B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360D729-9A13-455D-8C92-682076621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3DCD7D4-DE4E-4254-AA1B-5A85BDA72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6174C38-9D21-4278-A67A-96D0A2E23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880AC54-F255-4953-BD14-8563E9420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E4869F-29B4-477E-81EB-8333E29A2DA2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A083FE-DE18-48BC-9C82-938286C2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2470C2-B27F-4374-B3AE-3DD9E96A8666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619F57-230E-416E-94D0-3D3994FD3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FA9036-F73F-4F4A-B012-CC16D73565FB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86DA18-6EF0-4D56-B775-FEA944ECB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042806-F179-42D0-890B-10F8B77E1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4BE357-B124-4797-B293-01414006B7C2}" type="datetime1">
              <a:rPr lang="ru-RU" altLang="ru-RU"/>
              <a:pPr>
                <a:defRPr/>
              </a:pPr>
              <a:t>14.06.2016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A34F53-00C9-436B-96E5-A254A4082A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A84E205-68E7-4EF8-9379-B19BF1F6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A71B586-7A21-4534-95DD-02DF24633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CDD2158-E038-47A3-885D-2759989D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A6D9EA8-0B8A-45F2-8AE3-F352C6580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A455277-6229-4BD7-94E8-4E4FC936C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C86C320-CEEB-433A-8235-1405FE8B3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0D8B49-5610-4D70-95FA-EF4E2EE4E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0DAAAE-73D5-4E52-86DC-1FDBE9622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8E61A3D-DB9F-4AEA-B79A-653F865EC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B09111-8C48-4D15-8AFD-72B69781F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444D16D-41BA-4A4E-9B82-B82100476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62ADCDA-3D21-4C5B-9291-C080DF1D1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9CEFA41-BC8B-4F7E-AFD7-F17E438EA4E1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2A9B3516-1EDF-43B4-B5BB-E56AD8890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F9DB59B-B1CE-46B8-8A3C-16EC533262CA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56E0F58-4BD4-4803-92D4-7714159C0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44B2D47-5D9B-469F-A1C0-84C93017CC6E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729321A-1D20-47C9-91CC-8698163F8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A97468-B299-4299-955D-4B406DE7A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E83DC8B-08A3-45F8-8866-EE866EB34D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AD110FB-2DC5-4F72-AA96-85E8DB6A7FB6}" type="datetime1">
              <a:rPr lang="ru-RU" altLang="ru-RU"/>
              <a:pPr>
                <a:defRPr/>
              </a:pPr>
              <a:t>14.06.2016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13F2291-E87B-4DEB-B823-75CDA5732652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B2FD99E-2196-4D18-AF6E-C071D9769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9BCAFB-BD1C-495E-B730-2B8672610372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43B995-745B-4516-94F0-C0F49B59C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0F5289-6F7E-451E-8387-E091192D2AC4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8B4400-F741-4BED-9139-872F15323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259877-D8A4-497A-B406-47A6E051E694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5E57B8-C81C-474A-B8B6-C5832A9F5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5755C3-3285-4DD4-ACBE-233639C27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C104DF-ED6E-4894-A775-C922ECA6CFAD}" type="datetime1">
              <a:rPr lang="ru-RU" altLang="ru-RU"/>
              <a:pPr>
                <a:defRPr/>
              </a:pPr>
              <a:t>14.06.2016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A34F53-00C9-436B-96E5-A254A4082A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B4D3CF-FA75-4727-9309-0A190AB01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061024A-F4E9-41D9-AA6F-1139B1F24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B9FFE0-2E32-4CF6-9FF2-34D6B1D90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DA458CE-696A-4937-A2DF-3FF54322A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1C4B088-021C-4F5C-A5F8-983EA629D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21D1A5-4D4B-4C12-B32C-E27A7C568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BD00E4-EF34-431C-92E3-90D143439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34AD2B1-762D-4DFE-8378-FD4B6F118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9B7660-3EF6-453C-ABCE-48CB5AEFE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6741146-48F9-4D51-BAE7-C30C6E012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A1A28B1-C8A1-4E94-91CE-5F975F1B3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2862DD1-9B03-4B7D-A1AD-A7AC501D9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C2963-48EB-4043-AA39-CFF392880DAE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5B4233-57F2-4660-910C-4FE064B32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B63DE-D21B-49F6-95FE-B871B2860F43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4A5D2-C27A-4EE1-866E-34A961EF9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0932E1-CBA3-48AB-9FC5-BBFCEF34F4BD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FCAACA-A38A-481D-8D07-C1B952CBE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F950B-06B3-4419-9BD7-5D314F9DB88E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17C29-E305-4224-9270-E73811DA1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748D08-7570-40AA-8344-7DA16A097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C0D8DE-90F5-493E-B148-F69EDEA6C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6204678-BE68-45F3-992C-DBADB6667B85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71B2218-51F2-413C-A6B0-CAD2F475B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57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9C40BF-4986-4681-8364-5FA3D24A1347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D61D7F-F9EA-4B8C-B6E8-83043316B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68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B54CDFA-5090-4FB7-A513-E842314BF022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9713A90-3EF1-4669-BDAA-E5D3B333B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78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CAE983C-7254-4707-9696-81F18E54FFA0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7751612-6F11-4873-B38E-3C4C299BE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20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64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75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5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03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1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14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1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88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CFE289A1-BF92-4BFF-892C-CE82B1A1E37B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E7181DFC-52FF-4C53-AF23-4CA5D3053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20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64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75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5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03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1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14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1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D2E41-5E50-447A-AFF4-EEE714D738A8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A510E6-80EF-4D25-832E-26900007F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CBB7EF-0DE2-4742-9608-D996CF632F7F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173190-82B3-4E4B-B8D2-120B9569A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064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3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88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13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DA9DD97-811A-4A87-9A54-BE182443096A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8113172-827E-4C7B-840B-0D98F2488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3B75603-AF4B-418B-B112-9101579BF621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D1B034F-9D76-4967-8BF8-165F26750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A44A760-39DD-45BB-AC48-0095E07E603C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DF7D7F6-E7DA-4998-9DFE-6226B6B02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D12E5-8736-4B8E-AD43-A5BB39F31148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7EFE00-D50B-4E20-9CE9-FE7CB350F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5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FDEB9E1-59CA-4A65-8689-45CED8BABC85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4C2E8E8-7585-45B2-9EA8-D85D9B275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18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AB61E067-464B-435C-AF62-C1B9A389504C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259D747-3F00-4B15-8F5C-03C1468F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24876AB-E8F2-4748-9982-AA635DD1D407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74484A6-F937-478D-A10D-3119CCCDB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1A96470-07C6-48CF-8F88-3CB5A938EC53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A584CA3-27F8-4F82-BC51-8BD3A5B84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FDE4B46-7346-4236-B31C-983AE3BB6856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87D200A-DED1-43E8-914A-4DBCA85F3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C81EA8E-9563-45A3-A5D7-585DF8DF11A8}" type="datetime1">
              <a:rPr lang="ru-RU" altLang="ru-RU"/>
              <a:pPr>
                <a:defRPr/>
              </a:pPr>
              <a:t>14.06.2016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D742855-49B5-4E65-8B0F-9F9431862F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6532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53064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79597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306129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927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460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992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524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32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64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97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129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661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193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6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258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D41B44-1E04-465E-9855-4EF8D6320D49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CEC23-553B-44EC-93DA-E0719A7E8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71356EA-8EF5-403A-8B2F-3869C8A157A3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C7C24AB-644C-4B1F-9076-157A2F60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2B770CD-A59D-4BE7-A665-29645A8B82DE}" type="datetime1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B4B4A5F-0D77-4693-BF4C-6188A927A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pn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7" descr="1437064198"/>
          <p:cNvPicPr>
            <a:picLocks noChangeAspect="1" noChangeArrowheads="1"/>
          </p:cNvPicPr>
          <p:nvPr/>
        </p:nvPicPr>
        <p:blipFill>
          <a:blip r:embed="rId3">
            <a:lum bright="6000" contrast="-6000"/>
          </a:blip>
          <a:srcRect l="19289" r="15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6463" fontAlgn="base">
              <a:spcBef>
                <a:spcPct val="0"/>
              </a:spcBef>
              <a:spcAft>
                <a:spcPct val="0"/>
              </a:spcAft>
              <a:defRPr/>
            </a:pPr>
            <a:fld id="{3556FBB3-83D7-4454-BDE1-D446FF5D0052}" type="slidenum">
              <a:rPr lang="ru-RU" smtClean="0"/>
              <a:pPr defTabSz="9064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  <p:sp>
        <p:nvSpPr>
          <p:cNvPr id="135171" name="WordArt 10"/>
          <p:cNvSpPr>
            <a:spLocks noChangeArrowheads="1" noChangeShapeType="1" noTextEdit="1"/>
          </p:cNvSpPr>
          <p:nvPr/>
        </p:nvSpPr>
        <p:spPr bwMode="auto">
          <a:xfrm>
            <a:off x="1187450" y="1916113"/>
            <a:ext cx="6624638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Исполнение</a:t>
            </a:r>
          </a:p>
          <a:p>
            <a:pPr algn="ctr"/>
            <a:r>
              <a:rPr lang="ru-RU" sz="3600" b="1" i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бюджета города Ржева </a:t>
            </a:r>
          </a:p>
          <a:p>
            <a:pPr algn="ctr"/>
            <a:r>
              <a:rPr lang="ru-RU" sz="3600" b="1" i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за 2015 год</a:t>
            </a:r>
          </a:p>
        </p:txBody>
      </p:sp>
      <p:sp>
        <p:nvSpPr>
          <p:cNvPr id="135172" name="WordArt 10"/>
          <p:cNvSpPr>
            <a:spLocks noChangeArrowheads="1" noChangeShapeType="1" noTextEdit="1"/>
          </p:cNvSpPr>
          <p:nvPr/>
        </p:nvSpPr>
        <p:spPr bwMode="auto">
          <a:xfrm>
            <a:off x="900113" y="5949950"/>
            <a:ext cx="7056437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к проекту решения Ржевской городской Думы</a:t>
            </a:r>
          </a:p>
          <a:p>
            <a:pPr algn="ctr"/>
            <a:r>
              <a:rPr lang="ru-RU" sz="2000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"Об утверждении отчета об исполнении</a:t>
            </a:r>
          </a:p>
          <a:p>
            <a:pPr algn="ctr"/>
            <a:r>
              <a:rPr lang="ru-RU" sz="2000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бюджета города Ржева за 2015 год"</a:t>
            </a:r>
          </a:p>
        </p:txBody>
      </p:sp>
      <p:pic>
        <p:nvPicPr>
          <p:cNvPr id="135173" name="Picture 10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539750" y="26035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D373F5A3-9D60-4685-A69C-959FCB95C3BD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15360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53607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08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09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04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3605" name="Rectangle 1"/>
          <p:cNvSpPr>
            <a:spLocks noChangeArrowheads="1"/>
          </p:cNvSpPr>
          <p:nvPr/>
        </p:nvSpPr>
        <p:spPr bwMode="auto">
          <a:xfrm>
            <a:off x="500063" y="1143000"/>
            <a:ext cx="80724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Потребительский рынок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данным </a:t>
            </a:r>
            <a:r>
              <a:rPr lang="ru-RU" sz="14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Тверьстата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оборот по крупным и средним за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2015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год составил  14 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012,3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млн.руб., за </a:t>
            </a:r>
            <a:r>
              <a:rPr lang="en-US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квартал 2016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года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2 470,0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млн.руб., что составило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84,3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% к соответствующему периоду прошлого года.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Оборот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розничной торговли крупных и средних предприятий за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2015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год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составил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2 301,5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млн.руб., к соответствующему периоду прошлого года он снизился на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8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%, при этом вырос оборот розничной торговли пищевыми продуктами на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11,1%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 составил 1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704,1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.,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 </a:t>
            </a:r>
            <a:r>
              <a:rPr lang="en-US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квартал 2016 года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– 556,5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млн.руб., что составило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100,6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% к соответствующему периоду прошлого года. </a:t>
            </a:r>
            <a:endParaRPr lang="ru-RU" sz="14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Оборот общественного питания крупных и средних предприятий за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2015 год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снизился на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%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 сравнению с аналогичным периодов прошлого года и составил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48,5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.,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 </a:t>
            </a:r>
            <a:r>
              <a:rPr lang="en-US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квартал 2016 года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11,5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млн.руб., что составило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97,3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% к соответствующему периоду прошлого года. </a:t>
            </a:r>
            <a:endParaRPr lang="ru-RU" sz="14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Объем платных услуг населению по крупным и средним предприятиям за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2015 год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составил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622,5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млн. руб., темп роста  к аналогичному периоду составляет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98,8%,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частности объем платных услуг вырос по парикмахерским и косметическим услугам, по ритуальным услугам, медицинским услугам, ветеринарным услугам, услугам учреждений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образования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</a:p>
        </p:txBody>
      </p:sp>
      <p:pic>
        <p:nvPicPr>
          <p:cNvPr id="153606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7C3F7DE4-9A18-4EC0-8EB3-750938D74082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154626" name="Rectangle 1"/>
          <p:cNvSpPr>
            <a:spLocks noChangeArrowheads="1"/>
          </p:cNvSpPr>
          <p:nvPr/>
        </p:nvSpPr>
        <p:spPr bwMode="auto">
          <a:xfrm>
            <a:off x="539750" y="889000"/>
            <a:ext cx="8215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1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</a:t>
            </a:r>
            <a:r>
              <a:rPr lang="ru-RU" b="1" u="sng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Демографическая ситуация</a:t>
            </a:r>
          </a:p>
          <a:p>
            <a:pPr algn="ctr"/>
            <a:endParaRPr lang="ru-RU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Ежегодно численность населения по городу Ржеву сокращается в связи с тем, что смертность превышает рождаемость. По данным </a:t>
            </a:r>
            <a:r>
              <a:rPr lang="ru-RU" sz="14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Тверьстата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численность населения на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01.01.2016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составила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60039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человека. За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2015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год умерло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1032 человека,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родилось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635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человека, убыль населения составила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397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человек. Прибыло в город Ржев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1751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человека, убыло -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1637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человек, миграционный прирост составил </a:t>
            </a:r>
            <a:r>
              <a:rPr lang="ru-RU" sz="14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114 </a:t>
            </a:r>
            <a:r>
              <a:rPr lang="ru-RU" sz="1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человек. </a:t>
            </a:r>
          </a:p>
          <a:p>
            <a:pPr algn="just"/>
            <a:endParaRPr lang="ru-RU" sz="14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54628" name="Picture 1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9" name="Picture 8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0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71604" y="257174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7" descr="SROl2zSweoh8Vecz1ou5n6hjq2dvxiU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908050"/>
            <a:ext cx="27352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0" name="Picture 6" descr="137907692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941888"/>
            <a:ext cx="2736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7A7836C5-0406-4A01-BD22-C20B30E63ECD}" type="slidenum">
              <a:rPr lang="ru-RU" sz="1400">
                <a:latin typeface="+mn-lt"/>
                <a:cs typeface="+mn-cs"/>
              </a:rPr>
              <a:pPr algn="r">
                <a:defRPr/>
              </a:pPr>
              <a:t>12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55652" name="WordArt 8"/>
          <p:cNvSpPr>
            <a:spLocks noChangeArrowheads="1" noChangeShapeType="1" noTextEdit="1"/>
          </p:cNvSpPr>
          <p:nvPr/>
        </p:nvSpPr>
        <p:spPr bwMode="auto">
          <a:xfrm>
            <a:off x="1042988" y="1989138"/>
            <a:ext cx="6913562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Общие</a:t>
            </a:r>
          </a:p>
          <a:p>
            <a:pPr algn="ctr"/>
            <a:r>
              <a:rPr lang="ru-RU" sz="4400" b="1" i="1" kern="1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характеристики </a:t>
            </a:r>
          </a:p>
          <a:p>
            <a:pPr algn="ctr"/>
            <a:r>
              <a:rPr lang="ru-RU" sz="4400" b="1" i="1" kern="1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бюджета города Ржева  </a:t>
            </a:r>
          </a:p>
          <a:p>
            <a:pPr algn="ctr"/>
            <a:r>
              <a:rPr lang="ru-RU" sz="4400" b="1" i="1" kern="1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за 2015 год</a:t>
            </a:r>
          </a:p>
        </p:txBody>
      </p:sp>
      <p:pic>
        <p:nvPicPr>
          <p:cNvPr id="155653" name="Picture 9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Picture 8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6842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3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4065F1A4-C9EE-4457-B6CC-22F75D3CFBFB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159747" name="Picture 39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95288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7740" name="Group 44"/>
          <p:cNvGraphicFramePr>
            <a:graphicFrameLocks noGrp="1"/>
          </p:cNvGraphicFramePr>
          <p:nvPr/>
        </p:nvGraphicFramePr>
        <p:xfrm>
          <a:off x="179388" y="1125538"/>
          <a:ext cx="8786812" cy="5446714"/>
        </p:xfrm>
        <a:graphic>
          <a:graphicData uri="http://schemas.openxmlformats.org/drawingml/2006/table">
            <a:tbl>
              <a:tblPr/>
              <a:tblGrid>
                <a:gridCol w="385762"/>
                <a:gridCol w="840105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Обеспечение сбалансированности и долгосрочной устойчивости бюджета города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54"/>
                        </a:solidFill>
                        <a:effectLst/>
                        <a:latin typeface="Georg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Проведение политики сдерживания роста бюджетных расходов при безусловном исполнении действующих расходных обязательств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Концентрация финансовых ресурсов на приоритетных направлениях расходования бюджетных средств, в том числе в рамках исполнения указов Президента РФ  и адресного решения социальных проблем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</a:tr>
              <a:tr h="129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54"/>
                        </a:solidFill>
                        <a:effectLst/>
                        <a:latin typeface="Georg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Повышение эффективности расходования бюджетных средств, сокращение неэффективных расходов, в том числе в сфере муниципального управления, выявление и использование резервов для достижения планируемых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Повышение качества и доступности предоставляемых муниципальных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54"/>
                        </a:solidFill>
                        <a:effectLst/>
                        <a:latin typeface="Georg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Развитие программно-целевого планирования, повышение качества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  <p:sp>
        <p:nvSpPr>
          <p:cNvPr id="159771" name="Rectangle 38"/>
          <p:cNvSpPr>
            <a:spLocks noChangeArrowheads="1"/>
          </p:cNvSpPr>
          <p:nvPr/>
        </p:nvSpPr>
        <p:spPr bwMode="auto">
          <a:xfrm>
            <a:off x="1116013" y="0"/>
            <a:ext cx="79200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900" b="1" dirty="0">
                <a:solidFill>
                  <a:schemeClr val="bg1"/>
                </a:solidFill>
                <a:latin typeface="Georgia" pitchFamily="18" charset="0"/>
              </a:rPr>
              <a:t>Основные приоритеты бюджетной политики города Ржева </a:t>
            </a:r>
            <a:r>
              <a:rPr lang="ru-RU" sz="1900" b="1" dirty="0" smtClean="0">
                <a:solidFill>
                  <a:schemeClr val="bg1"/>
                </a:solidFill>
                <a:latin typeface="Georgia" pitchFamily="18" charset="0"/>
              </a:rPr>
              <a:t>на </a:t>
            </a:r>
            <a:r>
              <a:rPr lang="ru-RU" sz="1900" b="1" dirty="0">
                <a:solidFill>
                  <a:schemeClr val="bg1"/>
                </a:solidFill>
                <a:latin typeface="Georgia" pitchFamily="18" charset="0"/>
              </a:rPr>
              <a:t>2015 год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25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Прямоугольник 12"/>
          <p:cNvSpPr>
            <a:spLocks noChangeArrowheads="1"/>
          </p:cNvSpPr>
          <p:nvPr/>
        </p:nvSpPr>
        <p:spPr bwMode="auto">
          <a:xfrm>
            <a:off x="857224" y="0"/>
            <a:ext cx="8286776" cy="73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Основные параметры бюджета города Ржева в 20</a:t>
            </a:r>
            <a:r>
              <a:rPr lang="en-US" sz="210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1</a:t>
            </a:r>
            <a:r>
              <a:rPr lang="ru-RU" sz="210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5 году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143768" y="549275"/>
            <a:ext cx="176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</a:t>
            </a:r>
            <a:r>
              <a:rPr lang="ru-RU" sz="1600" b="1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тыс.руб</a:t>
            </a:r>
            <a:r>
              <a:rPr lang="ru-RU" sz="16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.)</a:t>
            </a:r>
          </a:p>
        </p:txBody>
      </p:sp>
      <p:pic>
        <p:nvPicPr>
          <p:cNvPr id="160772" name="Picture 39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0871" name="Group 103"/>
          <p:cNvGraphicFramePr>
            <a:graphicFrameLocks noGrp="1"/>
          </p:cNvGraphicFramePr>
          <p:nvPr/>
        </p:nvGraphicFramePr>
        <p:xfrm>
          <a:off x="2" y="857232"/>
          <a:ext cx="9143998" cy="5949696"/>
        </p:xfrm>
        <a:graphic>
          <a:graphicData uri="http://schemas.openxmlformats.org/drawingml/2006/table">
            <a:tbl>
              <a:tblPr/>
              <a:tblGrid>
                <a:gridCol w="4286246"/>
                <a:gridCol w="1643074"/>
                <a:gridCol w="1285884"/>
                <a:gridCol w="1000132"/>
                <a:gridCol w="928662"/>
              </a:tblGrid>
              <a:tr h="9798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Утвержденный план на 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(решение Ржевской городской Думы № 22 от 25.12.2014)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(в ред. от 25.12.2015)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2015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исполнения уточненного плана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всего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727 503,3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1 035 135,1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854 899,5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Налоговые и неналоговые доходы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370 127,0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371 807,8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370 190,9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1457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Налоговые и неналоговые доходы без доп. норматива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316 293,6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317 974,4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320 304,3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Безвозмездные поступления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357 376,3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663 327,3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484 708,6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07643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Дотации (и субсидии на выравнивание)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17 436,0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40 845,2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40 845,2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Целевые средства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338 540,3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621 082,1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443 124,3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иной деятельности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 всего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755 704,7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1 075 171,1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845 188,7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счет средств ОБ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336 655,3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626 857,3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счет средств ФБ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1 885,0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19 103,2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счет средств МБ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413 364,4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424 516,7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385 389,6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счет средств ПД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3 800,0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4 693,9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3 789,3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(-) Профицит (+)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-28 201,4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-40 036,0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9 710,8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Использование остатков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24 878,4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</a:tr>
              <a:tr h="26548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без остатков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—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12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TextBox 18"/>
          <p:cNvSpPr txBox="1">
            <a:spLocks noChangeArrowheads="1"/>
          </p:cNvSpPr>
          <p:nvPr/>
        </p:nvSpPr>
        <p:spPr bwMode="auto">
          <a:xfrm>
            <a:off x="1619250" y="0"/>
            <a:ext cx="6837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Основные параметры бюджета города Ржева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за 2014-2015 годы</a:t>
            </a:r>
          </a:p>
        </p:txBody>
      </p:sp>
      <p:graphicFrame>
        <p:nvGraphicFramePr>
          <p:cNvPr id="162819" name="Object 8"/>
          <p:cNvGraphicFramePr>
            <a:graphicFrameLocks noChangeAspect="1"/>
          </p:cNvGraphicFramePr>
          <p:nvPr/>
        </p:nvGraphicFramePr>
        <p:xfrm>
          <a:off x="133350" y="904875"/>
          <a:ext cx="8867775" cy="5667375"/>
        </p:xfrm>
        <a:graphic>
          <a:graphicData uri="http://schemas.openxmlformats.org/presentationml/2006/ole">
            <p:oleObj spid="_x0000_s162819" name="Диаграмма" r:id="rId5" imgW="7038992" imgH="4495842" progId="Excel.Sheet.8">
              <p:embed/>
            </p:oleObj>
          </a:graphicData>
        </a:graphic>
      </p:graphicFrame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596188" y="549275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pic>
        <p:nvPicPr>
          <p:cNvPr id="162823" name="Picture 10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4683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BFF25EE9-36CB-44FC-BA4E-490106ECEF1D}" type="slidenum">
              <a:rPr lang="ru-RU" sz="1400">
                <a:latin typeface="+mn-lt"/>
                <a:cs typeface="+mn-cs"/>
              </a:rPr>
              <a:pPr algn="r">
                <a:defRPr/>
              </a:pPr>
              <a:t>16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64867" name="WordArt 8"/>
          <p:cNvSpPr>
            <a:spLocks noChangeArrowheads="1" noChangeShapeType="1" noTextEdit="1"/>
          </p:cNvSpPr>
          <p:nvPr/>
        </p:nvSpPr>
        <p:spPr bwMode="auto">
          <a:xfrm>
            <a:off x="900113" y="1341438"/>
            <a:ext cx="720090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ru-RU" sz="4000" b="1" i="1" kern="10" spc="80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Доходы </a:t>
            </a:r>
          </a:p>
          <a:p>
            <a:pPr algn="ctr"/>
            <a:r>
              <a:rPr lang="ru-RU" sz="4000" b="1" i="1" kern="10" spc="80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бюджета города Ржева </a:t>
            </a:r>
          </a:p>
          <a:p>
            <a:pPr algn="ctr"/>
            <a:r>
              <a:rPr lang="ru-RU" sz="4000" b="1" i="1" kern="10" spc="80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за 2015 год</a:t>
            </a:r>
          </a:p>
        </p:txBody>
      </p:sp>
      <p:pic>
        <p:nvPicPr>
          <p:cNvPr id="164868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6842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9" name="Picture 6" descr="shtof-dlya-vodku-wd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076700"/>
            <a:ext cx="3384550" cy="2089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CBBEB7FA-A02F-43AF-864E-4248A171C1F5}" type="slidenum">
              <a:rPr lang="ru-RU" sz="1400">
                <a:latin typeface="+mn-lt"/>
                <a:cs typeface="+mn-cs"/>
              </a:rPr>
              <a:pPr algn="r">
                <a:defRPr/>
              </a:pPr>
              <a:t>17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66914" name="Прямоугольник 12"/>
          <p:cNvSpPr>
            <a:spLocks noChangeArrowheads="1"/>
          </p:cNvSpPr>
          <p:nvPr/>
        </p:nvSpPr>
        <p:spPr bwMode="auto">
          <a:xfrm>
            <a:off x="1692275" y="1052513"/>
            <a:ext cx="5543550" cy="436562"/>
          </a:xfrm>
          <a:prstGeom prst="rect">
            <a:avLst/>
          </a:prstGeom>
          <a:solidFill>
            <a:srgbClr val="99CCFF">
              <a:alpha val="36862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0802" tIns="45430" rIns="90802" bIns="45430" anchor="ctr" anchorCtr="1">
            <a:spAutoFit/>
          </a:bodyPr>
          <a:lstStyle/>
          <a:p>
            <a:pPr algn="ctr"/>
            <a:r>
              <a:rPr lang="ru-RU" sz="2200" b="1" dirty="0">
                <a:solidFill>
                  <a:srgbClr val="3333CC"/>
                </a:solidFill>
                <a:latin typeface="Georgia" pitchFamily="18" charset="0"/>
              </a:rPr>
              <a:t>Доходы бюджета города Ржева</a:t>
            </a:r>
          </a:p>
        </p:txBody>
      </p:sp>
      <p:sp>
        <p:nvSpPr>
          <p:cNvPr id="166915" name="Line 32"/>
          <p:cNvSpPr>
            <a:spLocks noChangeShapeType="1"/>
          </p:cNvSpPr>
          <p:nvPr/>
        </p:nvSpPr>
        <p:spPr bwMode="auto">
          <a:xfrm>
            <a:off x="6588125" y="2276475"/>
            <a:ext cx="792163" cy="57626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16" name="Line 32"/>
          <p:cNvSpPr>
            <a:spLocks noChangeShapeType="1"/>
          </p:cNvSpPr>
          <p:nvPr/>
        </p:nvSpPr>
        <p:spPr bwMode="auto">
          <a:xfrm>
            <a:off x="4572000" y="2276475"/>
            <a:ext cx="0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17" name="Line 32"/>
          <p:cNvSpPr>
            <a:spLocks noChangeShapeType="1"/>
          </p:cNvSpPr>
          <p:nvPr/>
        </p:nvSpPr>
        <p:spPr bwMode="auto">
          <a:xfrm flipH="1">
            <a:off x="1619250" y="2276475"/>
            <a:ext cx="43180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18" name="Прямоугольник 12"/>
          <p:cNvSpPr>
            <a:spLocks noChangeArrowheads="1"/>
          </p:cNvSpPr>
          <p:nvPr/>
        </p:nvSpPr>
        <p:spPr bwMode="auto">
          <a:xfrm>
            <a:off x="1979613" y="1773238"/>
            <a:ext cx="4968875" cy="373062"/>
          </a:xfrm>
          <a:prstGeom prst="rect">
            <a:avLst/>
          </a:prstGeom>
          <a:solidFill>
            <a:srgbClr val="4376B3">
              <a:alpha val="36862"/>
            </a:srgbClr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/>
            <a:r>
              <a:rPr lang="ru-RU" i="1">
                <a:solidFill>
                  <a:schemeClr val="hlink"/>
                </a:solidFill>
                <a:latin typeface="Georgia" pitchFamily="18" charset="0"/>
              </a:rPr>
              <a:t>формируются в соответствии</a:t>
            </a:r>
            <a:r>
              <a:rPr lang="ru-RU" i="1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i="1">
                <a:solidFill>
                  <a:schemeClr val="hlink"/>
                </a:solidFill>
                <a:latin typeface="Georgia" pitchFamily="18" charset="0"/>
              </a:rPr>
              <a:t>с</a:t>
            </a:r>
            <a:endParaRPr lang="ru-RU" sz="2400" i="1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66919" name="Прямоугольник 12"/>
          <p:cNvSpPr>
            <a:spLocks noChangeArrowheads="1"/>
          </p:cNvSpPr>
          <p:nvPr/>
        </p:nvSpPr>
        <p:spPr bwMode="auto">
          <a:xfrm>
            <a:off x="2843213" y="3860800"/>
            <a:ext cx="3241675" cy="373063"/>
          </a:xfrm>
          <a:prstGeom prst="rect">
            <a:avLst/>
          </a:prstGeom>
          <a:solidFill>
            <a:srgbClr val="C0C0C0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/>
            <a:r>
              <a:rPr lang="ru-RU" i="1">
                <a:solidFill>
                  <a:schemeClr val="hlink"/>
                </a:solidFill>
                <a:latin typeface="Georgia" pitchFamily="18" charset="0"/>
              </a:rPr>
              <a:t>на основе</a:t>
            </a:r>
            <a:endParaRPr lang="ru-RU" sz="2000" i="1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66920" name="Line 32"/>
          <p:cNvSpPr>
            <a:spLocks noChangeShapeType="1"/>
          </p:cNvSpPr>
          <p:nvPr/>
        </p:nvSpPr>
        <p:spPr bwMode="auto">
          <a:xfrm flipH="1">
            <a:off x="1692275" y="4292600"/>
            <a:ext cx="1295400" cy="360363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1" name="Line 32"/>
          <p:cNvSpPr>
            <a:spLocks noChangeShapeType="1"/>
          </p:cNvSpPr>
          <p:nvPr/>
        </p:nvSpPr>
        <p:spPr bwMode="auto">
          <a:xfrm>
            <a:off x="4572000" y="4292600"/>
            <a:ext cx="0" cy="360363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2" name="Line 32"/>
          <p:cNvSpPr>
            <a:spLocks noChangeShapeType="1"/>
          </p:cNvSpPr>
          <p:nvPr/>
        </p:nvSpPr>
        <p:spPr bwMode="auto">
          <a:xfrm>
            <a:off x="6011863" y="4292600"/>
            <a:ext cx="1439862" cy="360363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3" name="AutoShape 18"/>
          <p:cNvSpPr>
            <a:spLocks noChangeArrowheads="1"/>
          </p:cNvSpPr>
          <p:nvPr/>
        </p:nvSpPr>
        <p:spPr bwMode="auto">
          <a:xfrm>
            <a:off x="395288" y="2565400"/>
            <a:ext cx="2593975" cy="935038"/>
          </a:xfrm>
          <a:prstGeom prst="roundRect">
            <a:avLst>
              <a:gd name="adj" fmla="val 16667"/>
            </a:avLst>
          </a:prstGeom>
          <a:solidFill>
            <a:schemeClr val="accent1">
              <a:alpha val="47058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Бюджетным</a:t>
            </a:r>
          </a:p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Законодательством </a:t>
            </a:r>
          </a:p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Российской Федерации</a:t>
            </a:r>
            <a:r>
              <a:rPr lang="ru-RU" sz="1600" b="1">
                <a:solidFill>
                  <a:srgbClr val="973735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66924" name="AutoShape 19"/>
          <p:cNvSpPr>
            <a:spLocks noChangeArrowheads="1"/>
          </p:cNvSpPr>
          <p:nvPr/>
        </p:nvSpPr>
        <p:spPr bwMode="auto">
          <a:xfrm>
            <a:off x="3348038" y="2708275"/>
            <a:ext cx="2520950" cy="935038"/>
          </a:xfrm>
          <a:prstGeom prst="roundRect">
            <a:avLst>
              <a:gd name="adj" fmla="val 16667"/>
            </a:avLst>
          </a:prstGeom>
          <a:solidFill>
            <a:schemeClr val="accent1">
              <a:alpha val="47058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Законодательством </a:t>
            </a:r>
          </a:p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о налогах и сборах</a:t>
            </a:r>
            <a:r>
              <a:rPr lang="ru-RU" sz="1600" b="1">
                <a:solidFill>
                  <a:srgbClr val="973735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66925" name="AutoShape 20"/>
          <p:cNvSpPr>
            <a:spLocks noChangeArrowheads="1"/>
          </p:cNvSpPr>
          <p:nvPr/>
        </p:nvSpPr>
        <p:spPr bwMode="auto">
          <a:xfrm>
            <a:off x="6084888" y="2852738"/>
            <a:ext cx="2592387" cy="935037"/>
          </a:xfrm>
          <a:prstGeom prst="roundRect">
            <a:avLst>
              <a:gd name="adj" fmla="val 16667"/>
            </a:avLst>
          </a:prstGeom>
          <a:solidFill>
            <a:schemeClr val="accent1">
              <a:alpha val="47058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Законодательством </a:t>
            </a:r>
          </a:p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об иных обязательных</a:t>
            </a:r>
          </a:p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платежах</a:t>
            </a:r>
            <a:r>
              <a:rPr lang="ru-RU" sz="1600" b="1">
                <a:solidFill>
                  <a:srgbClr val="973735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66926" name="AutoShape 21"/>
          <p:cNvSpPr>
            <a:spLocks noChangeArrowheads="1"/>
          </p:cNvSpPr>
          <p:nvPr/>
        </p:nvSpPr>
        <p:spPr bwMode="auto">
          <a:xfrm>
            <a:off x="179388" y="4724400"/>
            <a:ext cx="3022600" cy="1441450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Показателей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прогноза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социально-экономического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развития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города Ржева</a:t>
            </a:r>
          </a:p>
        </p:txBody>
      </p:sp>
      <p:sp>
        <p:nvSpPr>
          <p:cNvPr id="166927" name="AutoShape 22"/>
          <p:cNvSpPr>
            <a:spLocks noChangeArrowheads="1"/>
          </p:cNvSpPr>
          <p:nvPr/>
        </p:nvSpPr>
        <p:spPr bwMode="auto">
          <a:xfrm>
            <a:off x="3348038" y="4652963"/>
            <a:ext cx="2736850" cy="1728787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Прогнозных расчетов,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предоставленных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главными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администраторами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доходов бюджета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города Ржева</a:t>
            </a:r>
          </a:p>
        </p:txBody>
      </p:sp>
      <p:sp>
        <p:nvSpPr>
          <p:cNvPr id="166928" name="AutoShape 23"/>
          <p:cNvSpPr>
            <a:spLocks noChangeArrowheads="1"/>
          </p:cNvSpPr>
          <p:nvPr/>
        </p:nvSpPr>
        <p:spPr bwMode="auto">
          <a:xfrm>
            <a:off x="6227763" y="4724400"/>
            <a:ext cx="2627312" cy="1441450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Показателей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статистической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и налоговой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отчетности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по городу Ржеву</a:t>
            </a:r>
          </a:p>
        </p:txBody>
      </p:sp>
      <p:pic>
        <p:nvPicPr>
          <p:cNvPr id="166929" name="Picture 1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0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6842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143108" y="142852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Доходы бюджета города Ржева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21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BB8A5CB1-93FD-44D1-AF97-935FD35DA032}" type="slidenum">
              <a:rPr lang="ru-RU" sz="1400">
                <a:latin typeface="+mn-lt"/>
                <a:cs typeface="+mn-cs"/>
              </a:rPr>
              <a:pPr algn="r">
                <a:defRPr/>
              </a:pPr>
              <a:t>18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107950" y="981075"/>
            <a:ext cx="4319588" cy="517525"/>
          </a:xfrm>
          <a:prstGeom prst="rect">
            <a:avLst/>
          </a:prstGeom>
          <a:gradFill rotWithShape="1">
            <a:gsLst>
              <a:gs pos="0">
                <a:srgbClr val="669900">
                  <a:gamma/>
                  <a:tint val="20784"/>
                  <a:invGamma/>
                </a:srgbClr>
              </a:gs>
              <a:gs pos="100000">
                <a:srgbClr val="669900">
                  <a:alpha val="71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(ст.61.2 БК РФ)</a:t>
            </a:r>
          </a:p>
        </p:txBody>
      </p:sp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1331913" y="188913"/>
            <a:ext cx="6840537" cy="396875"/>
          </a:xfrm>
          <a:prstGeom prst="rect">
            <a:avLst/>
          </a:prstGeom>
          <a:gradFill rotWithShape="1">
            <a:gsLst>
              <a:gs pos="0">
                <a:srgbClr val="339966">
                  <a:gamma/>
                  <a:tint val="1372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Доходы  бюджета  города  Ржева в 2015 году</a:t>
            </a: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107950" y="1628775"/>
            <a:ext cx="3095625" cy="4506913"/>
          </a:xfrm>
          <a:prstGeom prst="rect">
            <a:avLst/>
          </a:prstGeom>
          <a:gradFill rotWithShape="1">
            <a:gsLst>
              <a:gs pos="0">
                <a:srgbClr val="CCFF99">
                  <a:alpha val="28999"/>
                </a:srgbClr>
              </a:gs>
              <a:gs pos="100000">
                <a:srgbClr val="A0C878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800000"/>
                </a:solidFill>
                <a:latin typeface="Georgia" pitchFamily="18" charset="0"/>
              </a:rPr>
              <a:t>Доходы в виде отчислений</a:t>
            </a:r>
            <a:r>
              <a:rPr lang="ru-RU" sz="1200" b="1">
                <a:latin typeface="Georgia" pitchFamily="18" charset="0"/>
              </a:rPr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от федеральных и региональных налогов и сборов</a:t>
            </a:r>
            <a:r>
              <a:rPr lang="ru-RU" sz="1200" b="1">
                <a:latin typeface="Georgia" pitchFamily="18" charset="0"/>
              </a:rPr>
              <a:t> </a:t>
            </a:r>
            <a:r>
              <a:rPr lang="ru-RU" sz="1200" b="1">
                <a:solidFill>
                  <a:srgbClr val="800000"/>
                </a:solidFill>
                <a:latin typeface="Georgia" pitchFamily="18" charset="0"/>
              </a:rPr>
              <a:t>по нормативам, установленным бюджетным законодательством</a:t>
            </a:r>
            <a:r>
              <a:rPr lang="ru-RU" sz="1200" b="1">
                <a:latin typeface="Georgia" pitchFamily="18" charset="0"/>
              </a:rPr>
              <a:t>:</a:t>
            </a:r>
          </a:p>
          <a:p>
            <a:pPr algn="ctr">
              <a:defRPr/>
            </a:pPr>
            <a:endParaRPr lang="ru-RU" sz="500" b="1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Налога на доходы физических лиц </a:t>
            </a: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(по нормативу 22,23%);</a:t>
            </a:r>
          </a:p>
          <a:p>
            <a:pPr eaLnBrk="0" hangingPunct="0">
              <a:defRPr/>
            </a:pPr>
            <a:endParaRPr lang="ru-RU" sz="500" i="1">
              <a:solidFill>
                <a:srgbClr val="8000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Доходов от уплаты акцизов на дизельное топливо, маторные масла, автомобильный и прямогонный бензин</a:t>
            </a: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по нормативу 0,0887%);</a:t>
            </a:r>
          </a:p>
          <a:p>
            <a:pPr eaLnBrk="0" hangingPunct="0">
              <a:defRPr/>
            </a:pPr>
            <a:endParaRPr lang="ru-RU" sz="500" i="1">
              <a:solidFill>
                <a:srgbClr val="8000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По нормативу — 100%: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Единого налога на вмененный доход для отдельных видов деятельности;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Единого сельскохозяйственного налога;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Налога, взимаемого в связи с применением патентной системы налогообложения;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Государственной пошлины;</a:t>
            </a:r>
          </a:p>
          <a:p>
            <a:pPr eaLnBrk="0" hangingPunct="0">
              <a:buFontTx/>
              <a:buChar char="•"/>
              <a:defRPr/>
            </a:pPr>
            <a:endParaRPr lang="ru-RU" sz="500" i="1">
              <a:latin typeface="Georgia" pitchFamily="18" charset="0"/>
            </a:endParaRPr>
          </a:p>
          <a:p>
            <a:pPr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По нормативу — 90%:</a:t>
            </a:r>
          </a:p>
          <a:p>
            <a:pPr>
              <a:buFontTx/>
              <a:buChar char="•"/>
              <a:defRPr/>
            </a:pPr>
            <a:r>
              <a:rPr lang="ru-RU" sz="1100" i="1"/>
              <a:t> Единого налога на вмененный доход для отдельных видов деятельности (за налоговые периоды, истекшие до 1 января 2011 года)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24075" y="836613"/>
            <a:ext cx="61198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124075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6463" y="620713"/>
            <a:ext cx="0" cy="21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4500563" y="981075"/>
            <a:ext cx="2808287" cy="5175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706"/>
                  <a:invGamma/>
                </a:schemeClr>
              </a:gs>
              <a:gs pos="100000">
                <a:schemeClr val="accent1">
                  <a:alpha val="7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(ст.62 БК РФ)</a:t>
            </a: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7343775" y="981075"/>
            <a:ext cx="1692275" cy="671513"/>
          </a:xfrm>
          <a:prstGeom prst="rect">
            <a:avLst/>
          </a:prstGeom>
          <a:gradFill rotWithShape="1">
            <a:gsLst>
              <a:gs pos="0">
                <a:srgbClr val="FFFF66">
                  <a:alpha val="0"/>
                </a:srgbClr>
              </a:gs>
              <a:gs pos="100000">
                <a:srgbClr val="FFFF66">
                  <a:gamma/>
                  <a:shade val="5725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2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(ст.41 БК РФ</a:t>
            </a:r>
            <a:r>
              <a:rPr lang="ru-RU" sz="1200" b="1" i="1">
                <a:latin typeface="Georgia" pitchFamily="18" charset="0"/>
              </a:rPr>
              <a:t>)</a:t>
            </a: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3276600" y="1628775"/>
            <a:ext cx="1150938" cy="2446338"/>
          </a:xfrm>
          <a:prstGeom prst="rect">
            <a:avLst/>
          </a:prstGeom>
          <a:gradFill rotWithShape="1">
            <a:gsLst>
              <a:gs pos="0">
                <a:srgbClr val="CCFF99">
                  <a:alpha val="32001"/>
                </a:srgbClr>
              </a:gs>
              <a:gs pos="100000">
                <a:srgbClr val="88AA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Местные налоги</a:t>
            </a:r>
            <a:r>
              <a:rPr lang="ru-RU" sz="1100" b="1" dirty="0">
                <a:latin typeface="Georgia" pitchFamily="18" charset="0"/>
              </a:rPr>
              <a:t>,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800000"/>
                </a:solidFill>
                <a:latin typeface="Georgia" pitchFamily="18" charset="0"/>
              </a:rPr>
              <a:t>полностью зачисляемые</a:t>
            </a: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800000"/>
                </a:solidFill>
                <a:latin typeface="Georgia" pitchFamily="18" charset="0"/>
              </a:rPr>
              <a:t>в бюджет города</a:t>
            </a:r>
            <a:r>
              <a:rPr lang="ru-RU" sz="1100" b="1" dirty="0">
                <a:latin typeface="Georgia" pitchFamily="18" charset="0"/>
              </a:rPr>
              <a:t>:</a:t>
            </a:r>
          </a:p>
          <a:p>
            <a:pPr algn="ctr">
              <a:defRPr/>
            </a:pPr>
            <a:endParaRPr lang="ru-RU" sz="500" b="1" dirty="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dirty="0">
                <a:latin typeface="Georgia" pitchFamily="18" charset="0"/>
              </a:rPr>
              <a:t> </a:t>
            </a:r>
            <a:r>
              <a:rPr lang="ru-RU" sz="1100" i="1" dirty="0">
                <a:latin typeface="Georgia" pitchFamily="18" charset="0"/>
              </a:rPr>
              <a:t>Налог на имущество физических лиц;</a:t>
            </a:r>
          </a:p>
          <a:p>
            <a:pPr eaLnBrk="0" hangingPunct="0">
              <a:buFontTx/>
              <a:buChar char="•"/>
              <a:defRPr/>
            </a:pPr>
            <a:endParaRPr lang="ru-RU" sz="500" i="1" dirty="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Земельный налог</a:t>
            </a:r>
          </a:p>
        </p:txBody>
      </p:sp>
      <p:cxnSp>
        <p:nvCxnSpPr>
          <p:cNvPr id="6" name="Прямая соединительная линия 17"/>
          <p:cNvCxnSpPr/>
          <p:nvPr/>
        </p:nvCxnSpPr>
        <p:spPr>
          <a:xfrm>
            <a:off x="1692275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7"/>
          <p:cNvCxnSpPr/>
          <p:nvPr/>
        </p:nvCxnSpPr>
        <p:spPr>
          <a:xfrm>
            <a:off x="3851275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5"/>
          <p:cNvCxnSpPr/>
          <p:nvPr/>
        </p:nvCxnSpPr>
        <p:spPr>
          <a:xfrm flipV="1">
            <a:off x="8243888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2463" name="Прямоугольник 12"/>
          <p:cNvSpPr>
            <a:spLocks noChangeArrowheads="1"/>
          </p:cNvSpPr>
          <p:nvPr/>
        </p:nvSpPr>
        <p:spPr bwMode="auto">
          <a:xfrm>
            <a:off x="4500563" y="1643062"/>
            <a:ext cx="2786081" cy="515467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3725"/>
                  <a:invGamma/>
                </a:schemeClr>
              </a:gs>
              <a:gs pos="100000">
                <a:schemeClr val="accent1">
                  <a:alpha val="41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100" i="1" dirty="0"/>
              <a:t> </a:t>
            </a:r>
            <a:r>
              <a:rPr lang="ru-RU" sz="1100" i="1" dirty="0">
                <a:latin typeface="Georgia" pitchFamily="18" charset="0"/>
              </a:rPr>
              <a:t>Плата за негативное воздействие на окружающую среду</a:t>
            </a: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(по нормативу 40%);</a:t>
            </a:r>
          </a:p>
          <a:p>
            <a:pPr>
              <a:defRPr/>
            </a:pPr>
            <a:endParaRPr lang="ru-RU" sz="500" i="1" dirty="0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Штрафы за нарушение законодательства о налогах и сборах и административные правонарушения в области налогов и сборов </a:t>
            </a: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(по нормативу 50%);</a:t>
            </a:r>
          </a:p>
          <a:p>
            <a:pPr>
              <a:defRPr/>
            </a:pPr>
            <a:endParaRPr lang="ru-RU" sz="500" i="1" dirty="0">
              <a:solidFill>
                <a:srgbClr val="80000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По нормативу — 100%:</a:t>
            </a:r>
            <a:endParaRPr lang="ru-RU" sz="1100" dirty="0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</a:t>
            </a:r>
            <a:r>
              <a:rPr lang="ru-RU" sz="1100" i="1" dirty="0"/>
              <a:t>Доходы от арендной платы за землю;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сдачи в аренду имущества в муниципальной собственности;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перечисления части прибыли муниципальных унитарных предприятий; 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оказания платных услуг казенными учреждениями и компенсаций затрат бюджета городского округа;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продажи муниципального имущества;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продажи земли;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Прочие штрафы, санкции, возмещение ущерба;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Прочие неналоговые доходы</a:t>
            </a:r>
          </a:p>
        </p:txBody>
      </p:sp>
      <p:cxnSp>
        <p:nvCxnSpPr>
          <p:cNvPr id="10" name="Прямая соединительная линия 17"/>
          <p:cNvCxnSpPr/>
          <p:nvPr/>
        </p:nvCxnSpPr>
        <p:spPr>
          <a:xfrm>
            <a:off x="5795963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380288" y="1773238"/>
            <a:ext cx="1655762" cy="2792412"/>
          </a:xfrm>
          <a:prstGeom prst="rect">
            <a:avLst/>
          </a:prstGeom>
          <a:gradFill rotWithShape="1">
            <a:gsLst>
              <a:gs pos="0">
                <a:srgbClr val="B8B400">
                  <a:gamma/>
                  <a:tint val="20784"/>
                  <a:invGamma/>
                </a:srgbClr>
              </a:gs>
              <a:gs pos="100000">
                <a:srgbClr val="B8B4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100" b="1"/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Межбюджетные трансферты  (МБТ):</a:t>
            </a:r>
          </a:p>
          <a:p>
            <a:pPr>
              <a:defRPr/>
            </a:pPr>
            <a:r>
              <a:rPr lang="ru-RU" sz="1100">
                <a:latin typeface="Georgia" pitchFamily="18" charset="0"/>
              </a:rPr>
              <a:t>— </a:t>
            </a:r>
            <a:r>
              <a:rPr lang="ru-RU" sz="1100" i="1">
                <a:latin typeface="Georgia" pitchFamily="18" charset="0"/>
              </a:rPr>
              <a:t>дотации,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субсидии,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субвенции,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иные межбюджетные трансферты;</a:t>
            </a:r>
          </a:p>
          <a:p>
            <a:pPr>
              <a:defRPr/>
            </a:pPr>
            <a:endParaRPr lang="ru-RU" sz="500" i="1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b="1">
                <a:latin typeface="Georgia" pitchFamily="18" charset="0"/>
              </a:rPr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Безвозмездные поступления от физических и юридических лиц</a:t>
            </a:r>
            <a:r>
              <a:rPr lang="ru-RU" sz="1100" b="1">
                <a:latin typeface="Georgia" pitchFamily="18" charset="0"/>
              </a:rPr>
              <a:t> </a:t>
            </a:r>
            <a:r>
              <a:rPr lang="ru-RU" sz="1100" i="1">
                <a:latin typeface="Georgia" pitchFamily="18" charset="0"/>
              </a:rPr>
              <a:t>(добровольные пожертвования)</a:t>
            </a:r>
            <a:endParaRPr lang="ru-RU" sz="1100" i="1"/>
          </a:p>
        </p:txBody>
      </p:sp>
      <p:cxnSp>
        <p:nvCxnSpPr>
          <p:cNvPr id="12" name="Прямая соединительная линия 17"/>
          <p:cNvCxnSpPr/>
          <p:nvPr/>
        </p:nvCxnSpPr>
        <p:spPr>
          <a:xfrm>
            <a:off x="8243888" y="1628775"/>
            <a:ext cx="0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5"/>
          <p:cNvCxnSpPr/>
          <p:nvPr/>
        </p:nvCxnSpPr>
        <p:spPr>
          <a:xfrm flipV="1">
            <a:off x="5795963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8980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269" name="Picture 25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25C41601-2DE7-4637-95A7-454C236887C4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1504272" name="TextBox 18"/>
          <p:cNvSpPr txBox="1">
            <a:spLocks noChangeArrowheads="1"/>
          </p:cNvSpPr>
          <p:nvPr/>
        </p:nvSpPr>
        <p:spPr bwMode="auto">
          <a:xfrm>
            <a:off x="1835150" y="0"/>
            <a:ext cx="568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Исполнение доходов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бюджета города Ржева за 201</a:t>
            </a:r>
            <a:r>
              <a:rPr lang="ru-RU" b="1">
                <a:solidFill>
                  <a:srgbClr val="FFFFFF"/>
                </a:solidFill>
              </a:rPr>
              <a:t>5 </a:t>
            </a:r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год</a:t>
            </a:r>
          </a:p>
        </p:txBody>
      </p:sp>
      <p:sp>
        <p:nvSpPr>
          <p:cNvPr id="1504273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4274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4275" name="Rectangle 17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04268" name="Object 12"/>
          <p:cNvGraphicFramePr>
            <a:graphicFrameLocks noChangeAspect="1"/>
          </p:cNvGraphicFramePr>
          <p:nvPr/>
        </p:nvGraphicFramePr>
        <p:xfrm>
          <a:off x="0" y="836613"/>
          <a:ext cx="9144000" cy="6021387"/>
        </p:xfrm>
        <a:graphic>
          <a:graphicData uri="http://schemas.openxmlformats.org/presentationml/2006/ole">
            <p:oleObj spid="_x0000_s1504268" name="Диаграмма" r:id="rId5" imgW="8524959" imgH="4981631" progId="MSGraph.Chart.8">
              <p:embed followColorScheme="full"/>
            </p:oleObj>
          </a:graphicData>
        </a:graphic>
      </p:graphicFrame>
      <p:pic>
        <p:nvPicPr>
          <p:cNvPr id="1504276" name="Picture 46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611188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6" descr="30284239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6B4B93D9-BE35-4700-8143-5E4C395EE7CB}" type="slidenum">
              <a:rPr lang="ru-RU" sz="1400">
                <a:latin typeface="+mn-lt"/>
                <a:cs typeface="+mn-cs"/>
              </a:rPr>
              <a:pPr algn="r">
                <a:defRPr/>
              </a:pPr>
              <a:t>2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39267" name="TextBox 6"/>
          <p:cNvSpPr txBox="1">
            <a:spLocks noChangeArrowheads="1"/>
          </p:cNvSpPr>
          <p:nvPr/>
        </p:nvSpPr>
        <p:spPr bwMode="auto">
          <a:xfrm>
            <a:off x="1908175" y="2420938"/>
            <a:ext cx="542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ВВОДНАЯ ЧАСТЬ</a:t>
            </a:r>
          </a:p>
        </p:txBody>
      </p:sp>
      <p:pic>
        <p:nvPicPr>
          <p:cNvPr id="137220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4067175" y="188913"/>
            <a:ext cx="790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425" name="Picture 56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Номер слайда 5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902592E9-D7CF-441A-8D8E-D950882863F0}" type="slidenum">
              <a:rPr lang="ru-RU" sz="1400">
                <a:solidFill>
                  <a:srgbClr val="000000"/>
                </a:solidFill>
                <a:latin typeface="+mn-lt"/>
                <a:cs typeface="+mn-cs"/>
              </a:rPr>
              <a:pPr algn="r">
                <a:defRPr/>
              </a:pPr>
              <a:t>20</a:t>
            </a:fld>
            <a:endParaRPr lang="ru-RU" sz="1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3306" y="1931428"/>
            <a:ext cx="5015961" cy="3819161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2400000"/>
            </a:lightRig>
          </a:scene3d>
          <a:sp3d>
            <a:bevelT w="114300" h="63500"/>
            <a:bevelB h="1206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47256</a:t>
            </a:r>
          </a:p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511430" name="Овал 5"/>
          <p:cNvGrpSpPr>
            <a:grpSpLocks/>
          </p:cNvGrpSpPr>
          <p:nvPr/>
        </p:nvGrpSpPr>
        <p:grpSpPr bwMode="auto">
          <a:xfrm>
            <a:off x="1187450" y="2205038"/>
            <a:ext cx="4032250" cy="3311525"/>
            <a:chOff x="887" y="1275"/>
            <a:chExt cx="2991" cy="1974"/>
          </a:xfrm>
        </p:grpSpPr>
        <p:pic>
          <p:nvPicPr>
            <p:cNvPr id="1511471" name="Овал 5"/>
            <p:cNvPicPr>
              <a:picLocks noChangeArrowheads="1"/>
            </p:cNvPicPr>
            <p:nvPr/>
          </p:nvPicPr>
          <p:blipFill>
            <a:blip r:embed="rId4">
              <a:lum bright="-28000"/>
              <a:grayscl/>
            </a:blip>
            <a:srcRect/>
            <a:stretch>
              <a:fillRect/>
            </a:stretch>
          </p:blipFill>
          <p:spPr bwMode="auto">
            <a:xfrm>
              <a:off x="887" y="1275"/>
              <a:ext cx="2991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1472" name="Text Box 11"/>
            <p:cNvSpPr txBox="1">
              <a:spLocks noChangeArrowheads="1"/>
            </p:cNvSpPr>
            <p:nvPr/>
          </p:nvSpPr>
          <p:spPr bwMode="auto">
            <a:xfrm>
              <a:off x="1352" y="1577"/>
              <a:ext cx="2065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511431" name="Овал 6"/>
          <p:cNvGrpSpPr>
            <a:grpSpLocks/>
          </p:cNvGrpSpPr>
          <p:nvPr/>
        </p:nvGrpSpPr>
        <p:grpSpPr bwMode="auto">
          <a:xfrm>
            <a:off x="2051050" y="2636838"/>
            <a:ext cx="3124200" cy="2519362"/>
            <a:chOff x="1709" y="1386"/>
            <a:chExt cx="2150" cy="1678"/>
          </a:xfrm>
        </p:grpSpPr>
        <p:pic>
          <p:nvPicPr>
            <p:cNvPr id="1511469" name="Овал 6"/>
            <p:cNvPicPr>
              <a:picLocks noChangeArrowheads="1"/>
            </p:cNvPicPr>
            <p:nvPr/>
          </p:nvPicPr>
          <p:blipFill>
            <a:blip r:embed="rId5">
              <a:lum bright="2000" contrast="-8000"/>
            </a:blip>
            <a:srcRect/>
            <a:stretch>
              <a:fillRect/>
            </a:stretch>
          </p:blipFill>
          <p:spPr bwMode="auto">
            <a:xfrm>
              <a:off x="1709" y="1386"/>
              <a:ext cx="215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1470" name="Text Box 12"/>
            <p:cNvSpPr txBox="1">
              <a:spLocks noChangeArrowheads="1"/>
            </p:cNvSpPr>
            <p:nvPr/>
          </p:nvSpPr>
          <p:spPr bwMode="auto">
            <a:xfrm>
              <a:off x="2051" y="1646"/>
              <a:ext cx="1469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762" y="1233254"/>
            <a:ext cx="144016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ДОХОДЫ</a:t>
            </a:r>
          </a:p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ВСЕГО</a:t>
            </a:r>
          </a:p>
        </p:txBody>
      </p:sp>
      <p:grpSp>
        <p:nvGrpSpPr>
          <p:cNvPr id="1511435" name="TextBox 11"/>
          <p:cNvGrpSpPr>
            <a:grpSpLocks/>
          </p:cNvGrpSpPr>
          <p:nvPr/>
        </p:nvGrpSpPr>
        <p:grpSpPr bwMode="auto">
          <a:xfrm>
            <a:off x="3492500" y="5734050"/>
            <a:ext cx="1584325" cy="847725"/>
            <a:chOff x="837" y="3675"/>
            <a:chExt cx="1344" cy="534"/>
          </a:xfrm>
        </p:grpSpPr>
        <p:pic>
          <p:nvPicPr>
            <p:cNvPr id="1511467" name="TextBox 1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7" y="3675"/>
              <a:ext cx="134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876" y="3699"/>
              <a:ext cx="1266" cy="466"/>
            </a:xfrm>
            <a:prstGeom prst="rect">
              <a:avLst/>
            </a:prstGeom>
            <a:solidFill>
              <a:srgbClr val="B64340"/>
            </a:solidFill>
            <a:ln w="9525">
              <a:solidFill>
                <a:srgbClr val="AB372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Налоговые и неналоговые  </a:t>
              </a:r>
            </a:p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доходы</a:t>
              </a:r>
            </a:p>
          </p:txBody>
        </p:sp>
      </p:grpSp>
      <p:cxnSp>
        <p:nvCxnSpPr>
          <p:cNvPr id="1511436" name="Прямая со стрелкой 17"/>
          <p:cNvCxnSpPr>
            <a:cxnSpLocks noChangeShapeType="1"/>
          </p:cNvCxnSpPr>
          <p:nvPr/>
        </p:nvCxnSpPr>
        <p:spPr bwMode="auto">
          <a:xfrm flipH="1" flipV="1">
            <a:off x="3635375" y="4076700"/>
            <a:ext cx="685800" cy="1657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511437" name="TextBox 23"/>
          <p:cNvGrpSpPr>
            <a:grpSpLocks/>
          </p:cNvGrpSpPr>
          <p:nvPr/>
        </p:nvGrpSpPr>
        <p:grpSpPr bwMode="auto">
          <a:xfrm>
            <a:off x="1908175" y="908050"/>
            <a:ext cx="1800225" cy="635000"/>
            <a:chOff x="2584" y="710"/>
            <a:chExt cx="1118" cy="400"/>
          </a:xfrm>
        </p:grpSpPr>
        <p:pic>
          <p:nvPicPr>
            <p:cNvPr id="1511465" name="TextBox 23"/>
            <p:cNvPicPr>
              <a:picLocks noChangeArrowheads="1"/>
            </p:cNvPicPr>
            <p:nvPr/>
          </p:nvPicPr>
          <p:blipFill>
            <a:blip r:embed="rId7">
              <a:lum bright="-28000"/>
              <a:grayscl/>
            </a:blip>
            <a:srcRect/>
            <a:stretch>
              <a:fillRect/>
            </a:stretch>
          </p:blipFill>
          <p:spPr bwMode="auto">
            <a:xfrm>
              <a:off x="2584" y="710"/>
              <a:ext cx="1118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7" name="Text Box 25"/>
            <p:cNvSpPr txBox="1">
              <a:spLocks noChangeArrowheads="1"/>
            </p:cNvSpPr>
            <p:nvPr/>
          </p:nvSpPr>
          <p:spPr bwMode="auto">
            <a:xfrm>
              <a:off x="2626" y="734"/>
              <a:ext cx="1035" cy="326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Безвозмездные </a:t>
              </a:r>
            </a:p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поступления</a:t>
              </a:r>
            </a:p>
          </p:txBody>
        </p:sp>
      </p:grpSp>
      <p:cxnSp>
        <p:nvCxnSpPr>
          <p:cNvPr id="1511438" name="Прямая со стрелкой 25"/>
          <p:cNvCxnSpPr>
            <a:cxnSpLocks noChangeShapeType="1"/>
          </p:cNvCxnSpPr>
          <p:nvPr/>
        </p:nvCxnSpPr>
        <p:spPr bwMode="auto">
          <a:xfrm flipH="1">
            <a:off x="2195513" y="1557338"/>
            <a:ext cx="419100" cy="15573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Скругленный прямоугольник 4"/>
          <p:cNvSpPr/>
          <p:nvPr/>
        </p:nvSpPr>
        <p:spPr>
          <a:xfrm>
            <a:off x="3924300" y="2781300"/>
            <a:ext cx="1866900" cy="127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99060" rIns="99060" bIns="99060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1511440" name="TextBox 556037"/>
          <p:cNvSpPr txBox="1">
            <a:spLocks noChangeArrowheads="1"/>
          </p:cNvSpPr>
          <p:nvPr/>
        </p:nvSpPr>
        <p:spPr bwMode="auto">
          <a:xfrm>
            <a:off x="1116013" y="3141663"/>
            <a:ext cx="1484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484 708,6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 (56,7</a:t>
            </a:r>
            <a:r>
              <a:rPr lang="ru-RU" sz="1400" b="1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511441" name="TextBox 556038"/>
          <p:cNvSpPr txBox="1">
            <a:spLocks noChangeArrowheads="1"/>
          </p:cNvSpPr>
          <p:nvPr/>
        </p:nvSpPr>
        <p:spPr bwMode="auto">
          <a:xfrm>
            <a:off x="179388" y="3716338"/>
            <a:ext cx="1133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854 899,5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(100</a:t>
            </a:r>
            <a:r>
              <a:rPr lang="ru-RU" sz="1400" b="1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511442" name="TextBox 556041"/>
          <p:cNvSpPr txBox="1">
            <a:spLocks noChangeArrowheads="1"/>
          </p:cNvSpPr>
          <p:nvPr/>
        </p:nvSpPr>
        <p:spPr bwMode="auto">
          <a:xfrm>
            <a:off x="3059113" y="3500438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370 190,9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(43,3</a:t>
            </a:r>
            <a:r>
              <a:rPr lang="ru-RU" sz="1400" b="1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596188" y="476250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grpSp>
        <p:nvGrpSpPr>
          <p:cNvPr id="1511444" name="Штриховая стрелка вправо 30"/>
          <p:cNvGrpSpPr>
            <a:grpSpLocks/>
          </p:cNvGrpSpPr>
          <p:nvPr/>
        </p:nvGrpSpPr>
        <p:grpSpPr bwMode="auto">
          <a:xfrm>
            <a:off x="3708400" y="620713"/>
            <a:ext cx="1943100" cy="1295400"/>
            <a:chOff x="3663" y="795"/>
            <a:chExt cx="553" cy="230"/>
          </a:xfrm>
        </p:grpSpPr>
        <p:pic>
          <p:nvPicPr>
            <p:cNvPr id="1511463" name="Штриховая стрелка вправо 30"/>
            <p:cNvPicPr>
              <a:picLocks noChangeArrowheads="1"/>
            </p:cNvPicPr>
            <p:nvPr/>
          </p:nvPicPr>
          <p:blipFill>
            <a:blip r:embed="rId8">
              <a:grayscl/>
            </a:blip>
            <a:srcRect/>
            <a:stretch>
              <a:fillRect/>
            </a:stretch>
          </p:blipFill>
          <p:spPr bwMode="auto">
            <a:xfrm>
              <a:off x="3663" y="795"/>
              <a:ext cx="5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8699" name="Text Box 29"/>
            <p:cNvSpPr txBox="1">
              <a:spLocks noChangeArrowheads="1"/>
            </p:cNvSpPr>
            <p:nvPr/>
          </p:nvSpPr>
          <p:spPr bwMode="auto">
            <a:xfrm>
              <a:off x="3725" y="869"/>
              <a:ext cx="425" cy="6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 том числе от других бюджетов:</a:t>
              </a:r>
            </a:p>
          </p:txBody>
        </p:sp>
      </p:grpSp>
      <p:cxnSp>
        <p:nvCxnSpPr>
          <p:cNvPr id="1511445" name="Прямая со стрелкой 25"/>
          <p:cNvCxnSpPr>
            <a:cxnSpLocks noChangeShapeType="1"/>
          </p:cNvCxnSpPr>
          <p:nvPr/>
        </p:nvCxnSpPr>
        <p:spPr bwMode="auto">
          <a:xfrm flipH="1">
            <a:off x="755650" y="1828800"/>
            <a:ext cx="349250" cy="1889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9508" name="Rectangle 12"/>
          <p:cNvSpPr>
            <a:spLocks noChangeArrowheads="1"/>
          </p:cNvSpPr>
          <p:nvPr/>
        </p:nvSpPr>
        <p:spPr bwMode="auto">
          <a:xfrm>
            <a:off x="1403350" y="0"/>
            <a:ext cx="774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buClr>
                <a:srgbClr val="0000FF"/>
              </a:buClr>
              <a:buSzPct val="65000"/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Структура доходов бюджета города Ржева за 2015 год</a:t>
            </a:r>
          </a:p>
        </p:txBody>
      </p:sp>
      <p:pic>
        <p:nvPicPr>
          <p:cNvPr id="1511447" name="Picture 46" descr="rzhev-gerb-sovr"/>
          <p:cNvPicPr>
            <a:picLocks noChangeAspect="1" noChangeArrowheads="1"/>
          </p:cNvPicPr>
          <p:nvPr/>
        </p:nvPicPr>
        <p:blipFill>
          <a:blip r:embed="rId9">
            <a:lum bright="6000"/>
          </a:blip>
          <a:srcRect/>
          <a:stretch>
            <a:fillRect/>
          </a:stretch>
        </p:blipFill>
        <p:spPr bwMode="auto">
          <a:xfrm>
            <a:off x="5397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11448" name="Овал 556036"/>
          <p:cNvGrpSpPr>
            <a:grpSpLocks/>
          </p:cNvGrpSpPr>
          <p:nvPr/>
        </p:nvGrpSpPr>
        <p:grpSpPr bwMode="auto">
          <a:xfrm>
            <a:off x="5724525" y="908050"/>
            <a:ext cx="2808288" cy="936625"/>
            <a:chOff x="4320" y="2707"/>
            <a:chExt cx="1106" cy="584"/>
          </a:xfrm>
        </p:grpSpPr>
        <p:pic>
          <p:nvPicPr>
            <p:cNvPr id="1511461" name="Овал 556036"/>
            <p:cNvPicPr>
              <a:picLocks noChangeArrowheads="1"/>
            </p:cNvPicPr>
            <p:nvPr/>
          </p:nvPicPr>
          <p:blipFill>
            <a:blip r:embed="rId10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Дотации </a:t>
              </a:r>
            </a:p>
            <a:p>
              <a:pPr algn="ctr">
                <a:defRPr/>
              </a:pPr>
              <a:r>
                <a:rPr lang="ru-RU" sz="11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на сбалансированность бюджета</a:t>
              </a:r>
            </a:p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40 845,2</a:t>
              </a:r>
            </a:p>
          </p:txBody>
        </p:sp>
      </p:grpSp>
      <p:grpSp>
        <p:nvGrpSpPr>
          <p:cNvPr id="1511449" name="Овал 556036"/>
          <p:cNvGrpSpPr>
            <a:grpSpLocks/>
          </p:cNvGrpSpPr>
          <p:nvPr/>
        </p:nvGrpSpPr>
        <p:grpSpPr bwMode="auto">
          <a:xfrm>
            <a:off x="5580063" y="1844675"/>
            <a:ext cx="3240087" cy="1071563"/>
            <a:chOff x="4320" y="2707"/>
            <a:chExt cx="1106" cy="584"/>
          </a:xfrm>
        </p:grpSpPr>
        <p:pic>
          <p:nvPicPr>
            <p:cNvPr id="1511459" name="Овал 556036"/>
            <p:cNvPicPr>
              <a:picLocks noChangeArrowheads="1"/>
            </p:cNvPicPr>
            <p:nvPr/>
          </p:nvPicPr>
          <p:blipFill>
            <a:blip r:embed="rId10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Субсидии </a:t>
              </a:r>
            </a:p>
            <a:p>
              <a:pPr algn="ctr">
                <a:defRPr/>
              </a:pPr>
              <a:r>
                <a:rPr lang="ru-RU" sz="11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на софинансирование расходных обязательств по вопросам местного значения</a:t>
              </a:r>
            </a:p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76 767,2</a:t>
              </a:r>
            </a:p>
          </p:txBody>
        </p:sp>
      </p:grpSp>
      <p:grpSp>
        <p:nvGrpSpPr>
          <p:cNvPr id="1511450" name="Овал 556036"/>
          <p:cNvGrpSpPr>
            <a:grpSpLocks/>
          </p:cNvGrpSpPr>
          <p:nvPr/>
        </p:nvGrpSpPr>
        <p:grpSpPr bwMode="auto">
          <a:xfrm>
            <a:off x="5435600" y="2924175"/>
            <a:ext cx="3563938" cy="1295400"/>
            <a:chOff x="4320" y="2707"/>
            <a:chExt cx="1106" cy="584"/>
          </a:xfrm>
        </p:grpSpPr>
        <p:pic>
          <p:nvPicPr>
            <p:cNvPr id="1511457" name="Овал 556036"/>
            <p:cNvPicPr>
              <a:picLocks noChangeArrowheads="1"/>
            </p:cNvPicPr>
            <p:nvPr/>
          </p:nvPicPr>
          <p:blipFill>
            <a:blip r:embed="rId10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Субвенции </a:t>
              </a:r>
            </a:p>
            <a:p>
              <a:pPr algn="ctr">
                <a:defRPr/>
              </a:pPr>
              <a:r>
                <a:rPr lang="ru-RU" sz="11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для выполнения госполномочий РФ и субъектов РФ, переданных для осуществления органу местного самоуправления</a:t>
              </a:r>
            </a:p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359 172,8</a:t>
              </a:r>
            </a:p>
          </p:txBody>
        </p:sp>
      </p:grpSp>
      <p:grpSp>
        <p:nvGrpSpPr>
          <p:cNvPr id="1511451" name="Овал 556036"/>
          <p:cNvGrpSpPr>
            <a:grpSpLocks/>
          </p:cNvGrpSpPr>
          <p:nvPr/>
        </p:nvGrpSpPr>
        <p:grpSpPr bwMode="auto">
          <a:xfrm>
            <a:off x="5508625" y="4221163"/>
            <a:ext cx="3455988" cy="1584325"/>
            <a:chOff x="4320" y="2707"/>
            <a:chExt cx="1106" cy="584"/>
          </a:xfrm>
        </p:grpSpPr>
        <p:pic>
          <p:nvPicPr>
            <p:cNvPr id="1511455" name="Овал 556036"/>
            <p:cNvPicPr>
              <a:picLocks noChangeArrowheads="1"/>
            </p:cNvPicPr>
            <p:nvPr/>
          </p:nvPicPr>
          <p:blipFill>
            <a:blip r:embed="rId10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39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Иные межбюджетные трансферты </a:t>
              </a:r>
            </a:p>
            <a:p>
              <a:pPr algn="ctr">
                <a:defRPr/>
              </a:pPr>
              <a:r>
                <a:rPr lang="ru-RU" sz="1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в соответствии с законами субъектов РФ и иными нормативно-правовыми актами органов госвласти субъектов РФ</a:t>
              </a:r>
            </a:p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8 852,5</a:t>
              </a:r>
            </a:p>
          </p:txBody>
        </p:sp>
      </p:grpSp>
      <p:grpSp>
        <p:nvGrpSpPr>
          <p:cNvPr id="1511452" name="TextBox 11"/>
          <p:cNvGrpSpPr>
            <a:grpSpLocks/>
          </p:cNvGrpSpPr>
          <p:nvPr/>
        </p:nvGrpSpPr>
        <p:grpSpPr bwMode="auto">
          <a:xfrm>
            <a:off x="3492500" y="5734050"/>
            <a:ext cx="1584325" cy="847725"/>
            <a:chOff x="837" y="3675"/>
            <a:chExt cx="1344" cy="534"/>
          </a:xfrm>
        </p:grpSpPr>
        <p:pic>
          <p:nvPicPr>
            <p:cNvPr id="1511453" name="TextBox 1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7" y="3675"/>
              <a:ext cx="134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9" name="Text Box 21"/>
            <p:cNvSpPr txBox="1">
              <a:spLocks noChangeArrowheads="1"/>
            </p:cNvSpPr>
            <p:nvPr/>
          </p:nvSpPr>
          <p:spPr bwMode="auto">
            <a:xfrm>
              <a:off x="876" y="3699"/>
              <a:ext cx="1266" cy="466"/>
            </a:xfrm>
            <a:prstGeom prst="rect">
              <a:avLst/>
            </a:prstGeom>
            <a:solidFill>
              <a:srgbClr val="B64340"/>
            </a:solidFill>
            <a:ln w="9525">
              <a:solidFill>
                <a:srgbClr val="AB372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Налоговые и неналоговые  </a:t>
              </a:r>
            </a:p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доходы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2221" name="Picture 27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DB8B5596-A255-4B57-AB62-568C6CA0FEE8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502223" name="Rectangle 11"/>
          <p:cNvSpPr>
            <a:spLocks noChangeArrowheads="1"/>
          </p:cNvSpPr>
          <p:nvPr/>
        </p:nvSpPr>
        <p:spPr bwMode="auto">
          <a:xfrm>
            <a:off x="0" y="438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2224" name="TextBox 18"/>
          <p:cNvSpPr txBox="1">
            <a:spLocks noChangeArrowheads="1"/>
          </p:cNvSpPr>
          <p:nvPr/>
        </p:nvSpPr>
        <p:spPr bwMode="auto">
          <a:xfrm>
            <a:off x="1403350" y="0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Структура поступлений налоговых и неналоговых доходов в бюджет города Ржева за 2015 год</a:t>
            </a:r>
          </a:p>
        </p:txBody>
      </p:sp>
      <p:sp>
        <p:nvSpPr>
          <p:cNvPr id="1502225" name="Rectangle 8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2226" name="Rectangle 11"/>
          <p:cNvSpPr>
            <a:spLocks noChangeArrowheads="1"/>
          </p:cNvSpPr>
          <p:nvPr/>
        </p:nvSpPr>
        <p:spPr bwMode="auto">
          <a:xfrm>
            <a:off x="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2227" name="Rectangle 13"/>
          <p:cNvSpPr>
            <a:spLocks noChangeArrowheads="1"/>
          </p:cNvSpPr>
          <p:nvPr/>
        </p:nvSpPr>
        <p:spPr bwMode="auto">
          <a:xfrm>
            <a:off x="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2228" name="Rectangle 14"/>
          <p:cNvSpPr>
            <a:spLocks noChangeArrowheads="1"/>
          </p:cNvSpPr>
          <p:nvPr/>
        </p:nvSpPr>
        <p:spPr bwMode="auto">
          <a:xfrm>
            <a:off x="0" y="1147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02220" name="Object 12"/>
          <p:cNvGraphicFramePr>
            <a:graphicFrameLocks noChangeAspect="1"/>
          </p:cNvGraphicFramePr>
          <p:nvPr/>
        </p:nvGraphicFramePr>
        <p:xfrm>
          <a:off x="0" y="908050"/>
          <a:ext cx="9144000" cy="4537075"/>
        </p:xfrm>
        <a:graphic>
          <a:graphicData uri="http://schemas.openxmlformats.org/presentationml/2006/ole">
            <p:oleObj spid="_x0000_s1502220" name="Диаграмма" r:id="rId5" imgW="6686449" imgH="3438617" progId="MSGraph.Chart.8">
              <p:embed/>
            </p:oleObj>
          </a:graphicData>
        </a:graphic>
      </p:graphicFrame>
      <p:sp>
        <p:nvSpPr>
          <p:cNvPr id="1502229" name="TextBox 18"/>
          <p:cNvSpPr txBox="1">
            <a:spLocks noChangeArrowheads="1"/>
          </p:cNvSpPr>
          <p:nvPr/>
        </p:nvSpPr>
        <p:spPr bwMode="auto">
          <a:xfrm>
            <a:off x="179388" y="5589588"/>
            <a:ext cx="8820150" cy="1109662"/>
          </a:xfrm>
          <a:prstGeom prst="rect">
            <a:avLst/>
          </a:prstGeom>
          <a:solidFill>
            <a:srgbClr val="FFFFCC"/>
          </a:soli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300" b="1" i="1">
                <a:latin typeface="Georgia" pitchFamily="18" charset="0"/>
              </a:rPr>
              <a:t>Основу поступлений</a:t>
            </a:r>
            <a:r>
              <a:rPr lang="ru-RU" sz="1300" b="1" i="1">
                <a:solidFill>
                  <a:srgbClr val="CC0000"/>
                </a:solidFill>
                <a:latin typeface="Georgia" pitchFamily="18" charset="0"/>
              </a:rPr>
              <a:t> 88,5% (328 001,4 тыс. руб.)</a:t>
            </a:r>
            <a:r>
              <a:rPr lang="ru-RU" sz="1300" b="1" i="1">
                <a:latin typeface="Georgia" pitchFamily="18" charset="0"/>
              </a:rPr>
              <a:t> составили:</a:t>
            </a:r>
          </a:p>
          <a:p>
            <a:pPr algn="ctr" defTabSz="914400"/>
            <a:r>
              <a:rPr lang="ru-RU" sz="1300" b="1" i="1">
                <a:latin typeface="Georgia" pitchFamily="18" charset="0"/>
              </a:rPr>
              <a:t>налог на доходы физических лиц (41,4%), земельный налог (24,2%), единый налог на вмененный доход для отдельных видов деятельности (8,2%), налог с применением патентной системы налогообложения (2%), </a:t>
            </a:r>
            <a:r>
              <a:rPr lang="ru-RU" sz="1300" b="1" i="1"/>
              <a:t>доходы</a:t>
            </a:r>
            <a:r>
              <a:rPr lang="ru-RU" sz="1300" b="1" i="1">
                <a:latin typeface="Georgia" pitchFamily="18" charset="0"/>
              </a:rPr>
              <a:t> от сдачи в аренду имущества в муниципальной  собственности (7,2%)</a:t>
            </a:r>
            <a:r>
              <a:rPr lang="ru-RU" sz="1300" b="1" i="1"/>
              <a:t> </a:t>
            </a:r>
            <a:r>
              <a:rPr lang="ru-RU" sz="1300" b="1" i="1">
                <a:latin typeface="Georgia" pitchFamily="18" charset="0"/>
              </a:rPr>
              <a:t>и доходы от сдачи в аренду земли до разграничения (5,5%)</a:t>
            </a:r>
          </a:p>
        </p:txBody>
      </p:sp>
      <p:pic>
        <p:nvPicPr>
          <p:cNvPr id="1502230" name="Picture 46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4683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94" name="TextBox 556042"/>
          <p:cNvSpPr txBox="1">
            <a:spLocks noChangeArrowheads="1"/>
          </p:cNvSpPr>
          <p:nvPr/>
        </p:nvSpPr>
        <p:spPr bwMode="auto">
          <a:xfrm>
            <a:off x="7667625" y="476250"/>
            <a:ext cx="1228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6313" name="Picture 22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63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6315" name="Rectangle 7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06312" name="Object 8"/>
          <p:cNvGraphicFramePr>
            <a:graphicFrameLocks noChangeAspect="1"/>
          </p:cNvGraphicFramePr>
          <p:nvPr>
            <p:ph idx="4294967295"/>
          </p:nvPr>
        </p:nvGraphicFramePr>
        <p:xfrm>
          <a:off x="0" y="828675"/>
          <a:ext cx="9163050" cy="6029325"/>
        </p:xfrm>
        <a:graphic>
          <a:graphicData uri="http://schemas.openxmlformats.org/presentationml/2006/ole">
            <p:oleObj spid="_x0000_s1506312" name="Диаграмма" r:id="rId4" imgW="8982159" imgH="5915113" progId="MSGraph.Chart.8">
              <p:embed followColorScheme="full"/>
            </p:oleObj>
          </a:graphicData>
        </a:graphic>
      </p:graphicFrame>
      <p:sp>
        <p:nvSpPr>
          <p:cNvPr id="1506316" name="TextBox 18"/>
          <p:cNvSpPr txBox="1">
            <a:spLocks noChangeArrowheads="1"/>
          </p:cNvSpPr>
          <p:nvPr/>
        </p:nvSpPr>
        <p:spPr bwMode="auto">
          <a:xfrm>
            <a:off x="1547813" y="0"/>
            <a:ext cx="62642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Динамика налоговых </a:t>
            </a:r>
            <a:r>
              <a:rPr lang="ru-RU" sz="1900" b="1">
                <a:solidFill>
                  <a:srgbClr val="FFFFFF"/>
                </a:solidFill>
              </a:rPr>
              <a:t>и неналоговых </a:t>
            </a:r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доходов </a:t>
            </a:r>
          </a:p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бюджета города Ржева за 2014-2015 годы</a:t>
            </a:r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pic>
        <p:nvPicPr>
          <p:cNvPr id="1506318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6842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6319" name="AutoShape 19"/>
          <p:cNvSpPr>
            <a:spLocks noChangeArrowheads="1"/>
          </p:cNvSpPr>
          <p:nvPr/>
        </p:nvSpPr>
        <p:spPr bwMode="auto">
          <a:xfrm>
            <a:off x="3635375" y="1844675"/>
            <a:ext cx="1079500" cy="792163"/>
          </a:xfrm>
          <a:prstGeom prst="rightArrow">
            <a:avLst>
              <a:gd name="adj1" fmla="val 50000"/>
              <a:gd name="adj2" fmla="val 3406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i="1">
                <a:solidFill>
                  <a:srgbClr val="000066"/>
                </a:solidFill>
                <a:latin typeface="Georgia" pitchFamily="18" charset="0"/>
              </a:rPr>
              <a:t>+ 6 896 т. р.;</a:t>
            </a:r>
          </a:p>
          <a:p>
            <a:pPr algn="ctr" defTabSz="914400"/>
            <a:r>
              <a:rPr lang="ru-RU" sz="1200" i="1">
                <a:solidFill>
                  <a:srgbClr val="000066"/>
                </a:solidFill>
                <a:latin typeface="Georgia" pitchFamily="18" charset="0"/>
              </a:rPr>
              <a:t>(+ 9,8%)</a:t>
            </a:r>
          </a:p>
        </p:txBody>
      </p:sp>
      <p:sp>
        <p:nvSpPr>
          <p:cNvPr id="1506320" name="AutoShape 20"/>
          <p:cNvSpPr>
            <a:spLocks noChangeArrowheads="1"/>
          </p:cNvSpPr>
          <p:nvPr/>
        </p:nvSpPr>
        <p:spPr bwMode="auto">
          <a:xfrm>
            <a:off x="7885113" y="4437063"/>
            <a:ext cx="1150937" cy="792162"/>
          </a:xfrm>
          <a:prstGeom prst="rightArrow">
            <a:avLst>
              <a:gd name="adj1" fmla="val 50000"/>
              <a:gd name="adj2" fmla="val 3632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i="1">
                <a:solidFill>
                  <a:srgbClr val="000066"/>
                </a:solidFill>
                <a:latin typeface="Georgia" pitchFamily="18" charset="0"/>
              </a:rPr>
              <a:t>+ 5 985,3 т. р.;</a:t>
            </a:r>
          </a:p>
          <a:p>
            <a:pPr algn="ctr" defTabSz="914400"/>
            <a:r>
              <a:rPr lang="ru-RU" sz="1200" i="1">
                <a:solidFill>
                  <a:srgbClr val="000066"/>
                </a:solidFill>
                <a:latin typeface="Georgia" pitchFamily="18" charset="0"/>
              </a:rPr>
              <a:t>(+ 1,6%)</a:t>
            </a:r>
          </a:p>
        </p:txBody>
      </p:sp>
      <p:sp>
        <p:nvSpPr>
          <p:cNvPr id="1506321" name="AutoShape 21"/>
          <p:cNvSpPr>
            <a:spLocks noChangeArrowheads="1"/>
          </p:cNvSpPr>
          <p:nvPr/>
        </p:nvSpPr>
        <p:spPr bwMode="auto">
          <a:xfrm>
            <a:off x="6804025" y="3141663"/>
            <a:ext cx="1081088" cy="792162"/>
          </a:xfrm>
          <a:prstGeom prst="leftArrow">
            <a:avLst>
              <a:gd name="adj1" fmla="val 50000"/>
              <a:gd name="adj2" fmla="val 3411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i="1">
                <a:solidFill>
                  <a:srgbClr val="C42500"/>
                </a:solidFill>
                <a:latin typeface="Georgia" pitchFamily="18" charset="0"/>
              </a:rPr>
              <a:t>- 910,7 т. р.;</a:t>
            </a:r>
          </a:p>
          <a:p>
            <a:pPr algn="ctr" defTabSz="914400"/>
            <a:r>
              <a:rPr lang="ru-RU" sz="1200" i="1">
                <a:solidFill>
                  <a:srgbClr val="C42500"/>
                </a:solidFill>
                <a:latin typeface="Georgia" pitchFamily="18" charset="0"/>
              </a:rPr>
              <a:t>(- 0,3%)</a:t>
            </a:r>
          </a:p>
        </p:txBody>
      </p:sp>
      <p:sp>
        <p:nvSpPr>
          <p:cNvPr id="1506322" name="TextBox 18"/>
          <p:cNvSpPr txBox="1">
            <a:spLocks noChangeArrowheads="1"/>
          </p:cNvSpPr>
          <p:nvPr/>
        </p:nvSpPr>
        <p:spPr bwMode="auto">
          <a:xfrm>
            <a:off x="900113" y="6021388"/>
            <a:ext cx="7416800" cy="482600"/>
          </a:xfrm>
          <a:prstGeom prst="rect">
            <a:avLst/>
          </a:prstGeom>
          <a:solidFill>
            <a:srgbClr val="FFFFCC"/>
          </a:soli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200" b="1" i="1">
                <a:solidFill>
                  <a:srgbClr val="003300"/>
                </a:solidFill>
                <a:latin typeface="Georgia" pitchFamily="18" charset="0"/>
              </a:rPr>
              <a:t>Положительная динамика поступления налоговых и неналоговых доходов в целом </a:t>
            </a:r>
          </a:p>
          <a:p>
            <a:pPr algn="ctr" defTabSz="914400"/>
            <a:r>
              <a:rPr lang="ru-RU" sz="1200" b="1" i="1">
                <a:solidFill>
                  <a:srgbClr val="003300"/>
                </a:solidFill>
                <a:latin typeface="Georgia" pitchFamily="18" charset="0"/>
              </a:rPr>
              <a:t>об</a:t>
            </a:r>
            <a:r>
              <a:rPr lang="ru-RU" sz="1200" b="1" i="1">
                <a:solidFill>
                  <a:srgbClr val="003300"/>
                </a:solidFill>
              </a:rPr>
              <a:t>еспеч</a:t>
            </a:r>
            <a:r>
              <a:rPr lang="ru-RU" sz="1200" b="1" i="1">
                <a:solidFill>
                  <a:srgbClr val="003300"/>
                </a:solidFill>
                <a:latin typeface="Georgia" pitchFamily="18" charset="0"/>
              </a:rPr>
              <a:t>ена ростом поступлений неналоговых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29" name="Picture 20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22731" name="Rectangle 7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22732" name="Прямоугольник 12"/>
          <p:cNvSpPr>
            <a:spLocks noChangeArrowheads="1"/>
          </p:cNvSpPr>
          <p:nvPr/>
        </p:nvSpPr>
        <p:spPr bwMode="auto">
          <a:xfrm>
            <a:off x="1187450" y="836613"/>
            <a:ext cx="7662863" cy="366712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chemeClr val="bg1"/>
                </a:solidFill>
              </a:rPr>
              <a:t>Структура доходов бюджета города Ржева за 2011 год </a:t>
            </a:r>
          </a:p>
        </p:txBody>
      </p:sp>
      <p:graphicFrame>
        <p:nvGraphicFramePr>
          <p:cNvPr id="1822728" name="Object 8"/>
          <p:cNvGraphicFramePr>
            <a:graphicFrameLocks noChangeAspect="1"/>
          </p:cNvGraphicFramePr>
          <p:nvPr>
            <p:ph idx="4294967295"/>
          </p:nvPr>
        </p:nvGraphicFramePr>
        <p:xfrm>
          <a:off x="0" y="981075"/>
          <a:ext cx="9159875" cy="5876925"/>
        </p:xfrm>
        <a:graphic>
          <a:graphicData uri="http://schemas.openxmlformats.org/presentationml/2006/ole">
            <p:oleObj spid="_x0000_s1822728" name="Диаграмма" r:id="rId4" imgW="8982159" imgH="5762729" progId="MSGraph.Chart.8">
              <p:embed followColorScheme="full"/>
            </p:oleObj>
          </a:graphicData>
        </a:graphic>
      </p:graphicFrame>
      <p:sp>
        <p:nvSpPr>
          <p:cNvPr id="1822733" name="TextBox 18"/>
          <p:cNvSpPr txBox="1">
            <a:spLocks noChangeArrowheads="1"/>
          </p:cNvSpPr>
          <p:nvPr/>
        </p:nvSpPr>
        <p:spPr bwMode="auto">
          <a:xfrm>
            <a:off x="1331913" y="0"/>
            <a:ext cx="71278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Динамика неналоговых доходов </a:t>
            </a:r>
          </a:p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бюджета города Ржева за 2014-2015 годы</a:t>
            </a:r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pic>
        <p:nvPicPr>
          <p:cNvPr id="1822735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5397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36" name="TextBox 18"/>
          <p:cNvSpPr txBox="1">
            <a:spLocks noChangeArrowheads="1"/>
          </p:cNvSpPr>
          <p:nvPr/>
        </p:nvSpPr>
        <p:spPr bwMode="auto">
          <a:xfrm>
            <a:off x="1258888" y="6237288"/>
            <a:ext cx="6481762" cy="4540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100" b="1" i="1">
                <a:solidFill>
                  <a:srgbClr val="003300"/>
                </a:solidFill>
                <a:latin typeface="Georgia" pitchFamily="18" charset="0"/>
              </a:rPr>
              <a:t>Прирост неналоговых доходов в объеме 6,9 млн. руб. или на 9,8% обусловлен </a:t>
            </a:r>
          </a:p>
          <a:p>
            <a:pPr algn="ctr" defTabSz="914400"/>
            <a:r>
              <a:rPr lang="ru-RU" sz="1100" b="1" i="1">
                <a:solidFill>
                  <a:srgbClr val="003300"/>
                </a:solidFill>
                <a:latin typeface="Georgia" pitchFamily="18" charset="0"/>
              </a:rPr>
              <a:t>преимущественно ростом доходов от использования имущества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753" name="Picture 19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37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23755" name="Rectangle 7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23752" name="Object 8"/>
          <p:cNvGraphicFramePr>
            <a:graphicFrameLocks noChangeAspect="1"/>
          </p:cNvGraphicFramePr>
          <p:nvPr>
            <p:ph idx="4294967295"/>
          </p:nvPr>
        </p:nvGraphicFramePr>
        <p:xfrm>
          <a:off x="0" y="908050"/>
          <a:ext cx="9155113" cy="5949950"/>
        </p:xfrm>
        <a:graphic>
          <a:graphicData uri="http://schemas.openxmlformats.org/presentationml/2006/ole">
            <p:oleObj spid="_x0000_s1823752" name="Диаграмма" r:id="rId4" imgW="8982159" imgH="5915113" progId="MSGraph.Chart.8">
              <p:embed followColorScheme="full"/>
            </p:oleObj>
          </a:graphicData>
        </a:graphic>
      </p:graphicFrame>
      <p:sp>
        <p:nvSpPr>
          <p:cNvPr id="1823756" name="TextBox 18"/>
          <p:cNvSpPr txBox="1">
            <a:spLocks noChangeArrowheads="1"/>
          </p:cNvSpPr>
          <p:nvPr/>
        </p:nvSpPr>
        <p:spPr bwMode="auto">
          <a:xfrm>
            <a:off x="1258888" y="0"/>
            <a:ext cx="61928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Динамика налоговых доходов </a:t>
            </a:r>
          </a:p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бюджета города Ржева за 2014-2015 годы</a:t>
            </a:r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pic>
        <p:nvPicPr>
          <p:cNvPr id="1823758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4683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3759" name="TextBox 18"/>
          <p:cNvSpPr txBox="1">
            <a:spLocks noChangeArrowheads="1"/>
          </p:cNvSpPr>
          <p:nvPr/>
        </p:nvSpPr>
        <p:spPr bwMode="auto">
          <a:xfrm>
            <a:off x="827088" y="6237288"/>
            <a:ext cx="7489825" cy="4540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100" b="1" i="1">
                <a:solidFill>
                  <a:srgbClr val="333300"/>
                </a:solidFill>
                <a:latin typeface="Georgia" pitchFamily="18" charset="0"/>
              </a:rPr>
              <a:t>Уменьшение налоговых доходов на 0,9 млн. руб. или на 0,3% </a:t>
            </a:r>
          </a:p>
          <a:p>
            <a:pPr algn="ctr" defTabSz="914400"/>
            <a:r>
              <a:rPr lang="ru-RU" sz="1100" b="1" i="1">
                <a:solidFill>
                  <a:srgbClr val="333300"/>
                </a:solidFill>
                <a:latin typeface="Georgia" pitchFamily="18" charset="0"/>
              </a:rPr>
              <a:t>сложилось за счет сокращения поступлений по земельному налогу и доходам от уплаты акцизов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9390" name="Picture 28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AA909C99-83FB-4D76-AC06-1B902439ADD0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50939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1509394" name="TextBox 18"/>
          <p:cNvSpPr txBox="1">
            <a:spLocks noChangeArrowheads="1"/>
          </p:cNvSpPr>
          <p:nvPr/>
        </p:nvSpPr>
        <p:spPr bwMode="auto">
          <a:xfrm>
            <a:off x="1476375" y="0"/>
            <a:ext cx="6408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700" b="1">
                <a:solidFill>
                  <a:srgbClr val="FFFFFF"/>
                </a:solidFill>
                <a:latin typeface="Georgia" pitchFamily="18" charset="0"/>
              </a:rPr>
              <a:t>Исполнение по налоговым и неналоговым доходам </a:t>
            </a:r>
          </a:p>
          <a:p>
            <a:pPr algn="ctr" defTabSz="914400"/>
            <a:r>
              <a:rPr lang="ru-RU" sz="1700" b="1">
                <a:solidFill>
                  <a:srgbClr val="FFFFFF"/>
                </a:solidFill>
                <a:latin typeface="Georgia" pitchFamily="18" charset="0"/>
              </a:rPr>
              <a:t>бюджета города Ржева за 2015 год</a:t>
            </a:r>
          </a:p>
        </p:txBody>
      </p:sp>
      <p:sp>
        <p:nvSpPr>
          <p:cNvPr id="150939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939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939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939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9399" name="Rectangle 28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09389" name="Object 13"/>
          <p:cNvGraphicFramePr>
            <a:graphicFrameLocks noChangeAspect="1"/>
          </p:cNvGraphicFramePr>
          <p:nvPr/>
        </p:nvGraphicFramePr>
        <p:xfrm>
          <a:off x="-28575" y="836613"/>
          <a:ext cx="9172575" cy="6021387"/>
        </p:xfrm>
        <a:graphic>
          <a:graphicData uri="http://schemas.openxmlformats.org/presentationml/2006/ole">
            <p:oleObj spid="_x0000_s1509389" name="Диаграмма" r:id="rId5" imgW="7219984" imgH="4733873" progId="MSGraph.Chart.8">
              <p:embed/>
            </p:oleObj>
          </a:graphicData>
        </a:graphic>
      </p:graphicFrame>
      <p:pic>
        <p:nvPicPr>
          <p:cNvPr id="1509400" name="Picture 46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395288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9401" name="TextBox 18"/>
          <p:cNvSpPr txBox="1">
            <a:spLocks noChangeArrowheads="1"/>
          </p:cNvSpPr>
          <p:nvPr/>
        </p:nvSpPr>
        <p:spPr bwMode="auto">
          <a:xfrm>
            <a:off x="179388" y="6381750"/>
            <a:ext cx="8820150" cy="3905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900" b="1" i="1">
                <a:solidFill>
                  <a:srgbClr val="333300"/>
                </a:solidFill>
                <a:latin typeface="Georgia" pitchFamily="18" charset="0"/>
              </a:rPr>
              <a:t>Общее отставание в выполнении в объеме 1,6 млн. руб. обусловлено недопоступлением налоговых доходов на 13 млн. руб. преимущественно за счет налога на доходы физических лиц и госпошлины при опережающем выполнении неналоговых доходов на 11,4 млн. руб.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7841" name="Picture 78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27909" name="Group 69"/>
          <p:cNvGraphicFramePr>
            <a:graphicFrameLocks noGrp="1"/>
          </p:cNvGraphicFramePr>
          <p:nvPr>
            <p:ph idx="4294967295"/>
          </p:nvPr>
        </p:nvGraphicFramePr>
        <p:xfrm>
          <a:off x="107950" y="765175"/>
          <a:ext cx="8928100" cy="5887855"/>
        </p:xfrm>
        <a:graphic>
          <a:graphicData uri="http://schemas.openxmlformats.org/drawingml/2006/table">
            <a:tbl>
              <a:tblPr/>
              <a:tblGrid>
                <a:gridCol w="287338"/>
                <a:gridCol w="2089150"/>
                <a:gridCol w="1008062"/>
                <a:gridCol w="863600"/>
                <a:gridCol w="467995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доходы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по бюджету на 2015 год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ред. от 25.12.15)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2015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причины роста (снижения) поступлений к плановым назначениям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165 521,0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153 385,8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темпа роста среднемесячной зарплаты до 101,9% при 104,8% - прогнозном с уменьшением выплат по ФОТ на крупных и средних предприятиях города при сокращении численности работающих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уплаты акцизов на ГСМ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3 244,9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доходов от уплаты акцизов на дизельное топливо и автомобильный бензин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Налоги на совокупный доход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38 193,0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37 940,0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поступлений единого налога на вмененный доход в связи с переходом плательщиков на иные системы налогообложения 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 на имущество физических лиц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5 261,0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5 914,1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начислений по налогу с применением коэффициента дефлятора в размере 1,147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Земельный налог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90 450,0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89 700,3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начислений по налогу по юридическим лицам в связи с предоставлением льгот учреждениям уголовно-исполнительной системы Минюста РФ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Государственная пошлина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4 157,0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3 159,0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поступлений госпошлины по судам общей юрисдикции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Поступление задолженности по земельному налогу по обязательствам, возникшим до 1 января 2006 года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Итого налоговые доходы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306 373,0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293 346,3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124A6691-9CC7-4747-AD95-68655546A0B0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26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1827905" name="Picture 8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11188" y="0"/>
            <a:ext cx="7175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547813" y="0"/>
            <a:ext cx="6769100" cy="620713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Исполнение по налоговым доходам </a:t>
            </a:r>
            <a:br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бюджета города Ржева за 2015 год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667625" y="476250"/>
            <a:ext cx="1379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8865" name="Picture 11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0891FD8-226F-48F8-A7B5-5F642F8ED313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27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03350" y="0"/>
            <a:ext cx="6481763" cy="549275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Исполнение по неналоговым доходам </a:t>
            </a:r>
            <a:br>
              <a:rPr lang="ru-RU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бюджета города Ржева за 2015 год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740650" y="404813"/>
            <a:ext cx="123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i="1">
                <a:solidFill>
                  <a:srgbClr val="193B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graphicFrame>
        <p:nvGraphicFramePr>
          <p:cNvPr id="1829135" name="Group 271"/>
          <p:cNvGraphicFramePr>
            <a:graphicFrameLocks noGrp="1"/>
          </p:cNvGraphicFramePr>
          <p:nvPr/>
        </p:nvGraphicFramePr>
        <p:xfrm>
          <a:off x="0" y="741363"/>
          <a:ext cx="9144000" cy="6117600"/>
        </p:xfrm>
        <a:graphic>
          <a:graphicData uri="http://schemas.openxmlformats.org/drawingml/2006/table">
            <a:tbl>
              <a:tblPr/>
              <a:tblGrid>
                <a:gridCol w="293688"/>
                <a:gridCol w="2139950"/>
                <a:gridCol w="1033462"/>
                <a:gridCol w="811213"/>
                <a:gridCol w="4865687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Неналоговые доходы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по бюджету на 2015 год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ред. от 25.12.15)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2015 год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причины роста (снижения) поступлений к плановым назначениям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в виде арендной платы за землю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19 626,0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20 727,2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сдаваемой в аренду площади и средней арендной платы в год с 1 га земли в связи с ростом кадастровой стоимости земельных участков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сдачи в аренду муниципального имущества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23 595,0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26 712,2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сдаваемой в аренду площади недвижимого имущества при росте средней ставки арендной платы с 1 кв. м. в месяц с применением коэффициента инфляции и заключением договоров по рыночной стоимости арендной платы; рост поступлений в погашение задолженности прошлых лет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перечисления части прибыли муниципальных унитарных предприятий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868,1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прибыли МУПов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1 037,0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658,8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поступлений платы за выбросы загрязняющих веществ в атмосферный воздух стационарными и передвижными объектами, и за сбросы загрязняющих веществ в водные объекты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оказания платных услуг получателями средств бюджетов городских округов и компенсаций затрат бюджета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5 292,8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5 237,9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Отставание в поступлении доходов от платы за найм муниципального жилья в связи с проводимой работой по изменению порядка ее уплаты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10 393,0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14 133,7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доходов от реализации муниципального имущества за счет платежей в рассрочку по договорам, заключенным на условиях преимущественного права выкупа с субъектами малого предпринимательства; рост доходов от продажи земли с увеличением количества и площади проданных участков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Штрафы, санкции, возмещение ущерба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4 991,0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7 255,9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поступлений штрафов, взимаемых: МВД РФ, Федеральной службой по надзору в сфере защиты прав потребителей и благополучия человека и Федеральным агентством по рыболовству</a:t>
                      </a:r>
                    </a:p>
                  </a:txBody>
                  <a:tcPr marL="90000" marR="90000" marT="46800" marB="468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неналоговые доходы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1 250,8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Поступление платы за размещение нестационарных торговых объектов на территории города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Итого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налоговые доходы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65 434,8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76 844,6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828937" name="Picture 8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11188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7323" name="Picture 21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BB893E4-F10E-48E2-9795-3A6E619CCE1C}" type="slidenum">
              <a:rPr lang="ru-RU" sz="1400"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677325" name="TextBox 18"/>
          <p:cNvSpPr txBox="1">
            <a:spLocks noChangeArrowheads="1"/>
          </p:cNvSpPr>
          <p:nvPr/>
        </p:nvSpPr>
        <p:spPr bwMode="auto">
          <a:xfrm>
            <a:off x="1908175" y="0"/>
            <a:ext cx="5903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Исполнение безвозмездных поступлений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за 201</a:t>
            </a:r>
            <a:r>
              <a:rPr lang="ru-RU" b="1">
                <a:solidFill>
                  <a:srgbClr val="FFFFFF"/>
                </a:solidFill>
              </a:rPr>
              <a:t>5</a:t>
            </a:r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 год</a:t>
            </a:r>
          </a:p>
        </p:txBody>
      </p:sp>
      <p:sp>
        <p:nvSpPr>
          <p:cNvPr id="172094" name="TextBox 556042"/>
          <p:cNvSpPr txBox="1">
            <a:spLocks noChangeArrowheads="1"/>
          </p:cNvSpPr>
          <p:nvPr/>
        </p:nvSpPr>
        <p:spPr bwMode="auto">
          <a:xfrm>
            <a:off x="7667625" y="476250"/>
            <a:ext cx="1228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1677327" name="Rectangle 3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77322" name="Object 10"/>
          <p:cNvGraphicFramePr>
            <a:graphicFrameLocks noChangeAspect="1"/>
          </p:cNvGraphicFramePr>
          <p:nvPr/>
        </p:nvGraphicFramePr>
        <p:xfrm>
          <a:off x="0" y="862013"/>
          <a:ext cx="9144000" cy="5995987"/>
        </p:xfrm>
        <a:graphic>
          <a:graphicData uri="http://schemas.openxmlformats.org/presentationml/2006/ole">
            <p:oleObj spid="_x0000_s1677322" name="Диаграмма" r:id="rId5" imgW="9105967" imgH="5943482" progId="MSGraph.Chart.8">
              <p:embed/>
            </p:oleObj>
          </a:graphicData>
        </a:graphic>
      </p:graphicFrame>
      <p:pic>
        <p:nvPicPr>
          <p:cNvPr id="1677328" name="Picture 46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611188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3FDE19CB-652A-43AD-B00C-349C597E7C85}" type="slidenum">
              <a:rPr lang="ru-RU" sz="1400"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975305" name="TextBox 18"/>
          <p:cNvSpPr txBox="1">
            <a:spLocks noChangeArrowheads="1"/>
          </p:cNvSpPr>
          <p:nvPr/>
        </p:nvSpPr>
        <p:spPr bwMode="auto">
          <a:xfrm>
            <a:off x="1042988" y="3141663"/>
            <a:ext cx="77771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Исполнение безвозмездных поступлений от других бюджетов бюджетной системы за 2014 год</a:t>
            </a:r>
          </a:p>
        </p:txBody>
      </p:sp>
      <p:sp>
        <p:nvSpPr>
          <p:cNvPr id="172094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1975307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75308" name="Rectangle 13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75303" name="Object 7"/>
          <p:cNvGraphicFramePr>
            <a:graphicFrameLocks noChangeAspect="1"/>
          </p:cNvGraphicFramePr>
          <p:nvPr/>
        </p:nvGraphicFramePr>
        <p:xfrm>
          <a:off x="0" y="836613"/>
          <a:ext cx="9144000" cy="6021387"/>
        </p:xfrm>
        <a:graphic>
          <a:graphicData uri="http://schemas.openxmlformats.org/presentationml/2006/ole">
            <p:oleObj spid="_x0000_s1975303" name="Диаграмма" r:id="rId4" imgW="7038992" imgH="4610130" progId="MSGraph.Chart.8">
              <p:embed/>
            </p:oleObj>
          </a:graphicData>
        </a:graphic>
      </p:graphicFrame>
      <p:grpSp>
        <p:nvGrpSpPr>
          <p:cNvPr id="1975309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975313" name="Picture 15" descr="222"/>
            <p:cNvPicPr>
              <a:picLocks noChangeAspect="1" noChangeArrowheads="1"/>
            </p:cNvPicPr>
            <p:nvPr/>
          </p:nvPicPr>
          <p:blipFill>
            <a:blip r:embed="rId5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5314" name="Picture 15" descr="222"/>
            <p:cNvPicPr>
              <a:picLocks noChangeAspect="1" noChangeArrowheads="1"/>
            </p:cNvPicPr>
            <p:nvPr/>
          </p:nvPicPr>
          <p:blipFill>
            <a:blip r:embed="rId5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5315" name="Picture 13" descr="logo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75310" name="Picture 46" descr="rzhev-gerb-sovr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5311" name="TextBox 18"/>
          <p:cNvSpPr txBox="1">
            <a:spLocks noChangeArrowheads="1"/>
          </p:cNvSpPr>
          <p:nvPr/>
        </p:nvSpPr>
        <p:spPr bwMode="auto">
          <a:xfrm>
            <a:off x="1403350" y="0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FFFFFF"/>
                </a:solidFill>
              </a:rPr>
              <a:t>Б</a:t>
            </a:r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езвозмездны</a:t>
            </a:r>
            <a:r>
              <a:rPr lang="ru-RU" b="1">
                <a:solidFill>
                  <a:srgbClr val="FFFFFF"/>
                </a:solidFill>
              </a:rPr>
              <a:t>е</a:t>
            </a:r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 поступлени</a:t>
            </a:r>
            <a:r>
              <a:rPr lang="ru-RU" b="1">
                <a:solidFill>
                  <a:srgbClr val="FFFFFF"/>
                </a:solidFill>
              </a:rPr>
              <a:t>я от других бюджетов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</a:rPr>
              <a:t>бюджетной системы Российской Федерации</a:t>
            </a:r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 за 201</a:t>
            </a:r>
            <a:r>
              <a:rPr lang="ru-RU" b="1">
                <a:solidFill>
                  <a:srgbClr val="FFFFFF"/>
                </a:solidFill>
              </a:rPr>
              <a:t>5</a:t>
            </a:r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 год</a:t>
            </a:r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740650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75729760-778E-446E-8A98-A9905EB9442C}" type="slidenum">
              <a:rPr lang="ru-RU" sz="1400">
                <a:latin typeface="+mn-lt"/>
                <a:cs typeface="+mn-cs"/>
              </a:rPr>
              <a:pPr algn="r">
                <a:defRPr/>
              </a:pPr>
              <a:t>3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39266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39267" name="Прямоугольник 29"/>
          <p:cNvSpPr>
            <a:spLocks noChangeArrowheads="1"/>
          </p:cNvSpPr>
          <p:nvPr/>
        </p:nvSpPr>
        <p:spPr bwMode="auto">
          <a:xfrm>
            <a:off x="142875" y="836613"/>
            <a:ext cx="9001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Бюджет - форма образования и расходования денежных средств, предназначенных для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финансового обеспечения задач и функций государства и местного самоуправления.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Бюджетная система Российской Федерации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</p:txBody>
      </p:sp>
      <p:pic>
        <p:nvPicPr>
          <p:cNvPr id="139268" name="Picture 12" descr="0_6c8d4_f62fbe60_XL"/>
          <p:cNvPicPr>
            <a:picLocks noChangeAspect="1" noChangeArrowheads="1"/>
          </p:cNvPicPr>
          <p:nvPr/>
        </p:nvPicPr>
        <p:blipFill>
          <a:blip r:embed="rId3">
            <a:lum bright="6000" contrast="36000"/>
          </a:blip>
          <a:srcRect/>
          <a:stretch>
            <a:fillRect/>
          </a:stretch>
        </p:blipFill>
        <p:spPr bwMode="auto">
          <a:xfrm>
            <a:off x="755650" y="2276475"/>
            <a:ext cx="7345363" cy="28082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1763713" y="2420938"/>
            <a:ext cx="54737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  <a:r>
              <a:rPr lang="ru-RU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ная система </a:t>
            </a:r>
            <a:r>
              <a:rPr lang="ru-RU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 Федерации</a:t>
            </a: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827088" y="3141663"/>
            <a:ext cx="1441450" cy="1004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 </a:t>
            </a:r>
            <a:endParaRPr lang="ru-RU" sz="1200" b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</a:t>
            </a: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Федерации </a:t>
            </a:r>
            <a:r>
              <a:rPr lang="ru-RU" sz="1200" b="1" i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(федеральный бюджет)</a:t>
            </a:r>
          </a:p>
        </p:txBody>
      </p:sp>
      <p:sp>
        <p:nvSpPr>
          <p:cNvPr id="538632" name="Прямоугольник 12"/>
          <p:cNvSpPr>
            <a:spLocks noChangeArrowheads="1"/>
          </p:cNvSpPr>
          <p:nvPr/>
        </p:nvSpPr>
        <p:spPr bwMode="auto">
          <a:xfrm>
            <a:off x="2627313" y="3500438"/>
            <a:ext cx="1582737" cy="1187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Бюджеты </a:t>
            </a:r>
            <a:endParaRPr lang="ru-RU" sz="1200" b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субъектов </a:t>
            </a: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 Федерации </a:t>
            </a:r>
            <a:r>
              <a:rPr lang="ru-RU" sz="1200" b="1" i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(региональные бюджеты)</a:t>
            </a:r>
          </a:p>
        </p:txBody>
      </p:sp>
      <p:sp>
        <p:nvSpPr>
          <p:cNvPr id="538634" name="Прямоугольник 12"/>
          <p:cNvSpPr>
            <a:spLocks noChangeArrowheads="1"/>
          </p:cNvSpPr>
          <p:nvPr/>
        </p:nvSpPr>
        <p:spPr bwMode="auto">
          <a:xfrm>
            <a:off x="4572000" y="3860800"/>
            <a:ext cx="1582738" cy="1004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02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Бюджеты </a:t>
            </a:r>
            <a:endParaRPr lang="ru-RU" sz="1200" b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муниципальных образований </a:t>
            </a:r>
            <a:endParaRPr lang="ru-RU" sz="1200" b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 i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(местные бюджеты)</a:t>
            </a: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6443663" y="3213100"/>
            <a:ext cx="1585912" cy="822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endParaRPr lang="ru-RU" sz="1200" b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государственных внебюджетных фондов</a:t>
            </a:r>
            <a:endParaRPr lang="ru-RU" sz="1200" b="1" i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274" name="Line 32"/>
          <p:cNvSpPr>
            <a:spLocks noChangeShapeType="1"/>
          </p:cNvSpPr>
          <p:nvPr/>
        </p:nvSpPr>
        <p:spPr bwMode="auto">
          <a:xfrm flipH="1">
            <a:off x="1476375" y="2781300"/>
            <a:ext cx="431800" cy="287338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9275" name="Line 32"/>
          <p:cNvSpPr>
            <a:spLocks noChangeShapeType="1"/>
          </p:cNvSpPr>
          <p:nvPr/>
        </p:nvSpPr>
        <p:spPr bwMode="auto">
          <a:xfrm>
            <a:off x="4859338" y="2781300"/>
            <a:ext cx="504825" cy="1008063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9276" name="Line 32"/>
          <p:cNvSpPr>
            <a:spLocks noChangeShapeType="1"/>
          </p:cNvSpPr>
          <p:nvPr/>
        </p:nvSpPr>
        <p:spPr bwMode="auto">
          <a:xfrm flipH="1">
            <a:off x="3348038" y="2781300"/>
            <a:ext cx="503237" cy="720725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9277" name="Line 32"/>
          <p:cNvSpPr>
            <a:spLocks noChangeShapeType="1"/>
          </p:cNvSpPr>
          <p:nvPr/>
        </p:nvSpPr>
        <p:spPr bwMode="auto">
          <a:xfrm>
            <a:off x="6372225" y="2781300"/>
            <a:ext cx="576263" cy="431800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70" name="Прямоугольник 12"/>
          <p:cNvSpPr>
            <a:spLocks noChangeArrowheads="1"/>
          </p:cNvSpPr>
          <p:nvPr/>
        </p:nvSpPr>
        <p:spPr bwMode="auto">
          <a:xfrm>
            <a:off x="395288" y="5300663"/>
            <a:ext cx="8424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Местный бюджет (бюджет города Ржева) —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b="1">
                <a:latin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местного  самоуправления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68" name="Picture 29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877E3113-C338-4550-8093-EE822658CF99}" type="slidenum">
              <a:rPr lang="ru-RU" sz="1400"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679370" name="TextBox 18"/>
          <p:cNvSpPr txBox="1">
            <a:spLocks noChangeArrowheads="1"/>
          </p:cNvSpPr>
          <p:nvPr/>
        </p:nvSpPr>
        <p:spPr bwMode="auto">
          <a:xfrm>
            <a:off x="1042988" y="3141663"/>
            <a:ext cx="77771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Исполнение безвозмездных поступлений от других бюджетов бюджетной системы за 2014 год</a:t>
            </a:r>
          </a:p>
        </p:txBody>
      </p:sp>
      <p:sp>
        <p:nvSpPr>
          <p:cNvPr id="172094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1679372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373" name="Rectangle 13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79367" name="Object 7"/>
          <p:cNvGraphicFramePr>
            <a:graphicFrameLocks noChangeAspect="1"/>
          </p:cNvGraphicFramePr>
          <p:nvPr/>
        </p:nvGraphicFramePr>
        <p:xfrm>
          <a:off x="0" y="836613"/>
          <a:ext cx="9144000" cy="6021387"/>
        </p:xfrm>
        <a:graphic>
          <a:graphicData uri="http://schemas.openxmlformats.org/presentationml/2006/ole">
            <p:oleObj spid="_x0000_s1679367" name="Диаграмма" r:id="rId5" imgW="7038992" imgH="4610130" progId="MSGraph.Chart.8">
              <p:embed/>
            </p:oleObj>
          </a:graphicData>
        </a:graphic>
      </p:graphicFrame>
      <p:pic>
        <p:nvPicPr>
          <p:cNvPr id="1679374" name="Picture 46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395288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75" name="TextBox 18"/>
          <p:cNvSpPr txBox="1">
            <a:spLocks noChangeArrowheads="1"/>
          </p:cNvSpPr>
          <p:nvPr/>
        </p:nvSpPr>
        <p:spPr bwMode="auto">
          <a:xfrm>
            <a:off x="1187450" y="0"/>
            <a:ext cx="7489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600" b="1">
                <a:solidFill>
                  <a:srgbClr val="FFFFFF"/>
                </a:solidFill>
                <a:latin typeface="Georgia" pitchFamily="18" charset="0"/>
              </a:rPr>
              <a:t>Динамика безвозмездных поступлений</a:t>
            </a:r>
            <a:r>
              <a:rPr lang="ru-RU" sz="1600" b="1">
                <a:solidFill>
                  <a:srgbClr val="FFFFFF"/>
                </a:solidFill>
              </a:rPr>
              <a:t> от других бюджетов </a:t>
            </a:r>
          </a:p>
          <a:p>
            <a:pPr algn="ctr" defTabSz="914400"/>
            <a:r>
              <a:rPr lang="ru-RU" sz="1600" b="1">
                <a:solidFill>
                  <a:srgbClr val="FFFFFF"/>
                </a:solidFill>
              </a:rPr>
              <a:t>бюджетной системы Российской Федерации</a:t>
            </a:r>
            <a:r>
              <a:rPr lang="ru-RU" sz="1600" b="1">
                <a:solidFill>
                  <a:srgbClr val="FFFFFF"/>
                </a:solidFill>
                <a:latin typeface="Georgia" pitchFamily="18" charset="0"/>
              </a:rPr>
              <a:t> за 2014-201</a:t>
            </a:r>
            <a:r>
              <a:rPr lang="ru-RU" sz="1600" b="1">
                <a:solidFill>
                  <a:srgbClr val="FFFFFF"/>
                </a:solidFill>
              </a:rPr>
              <a:t>5</a:t>
            </a:r>
            <a:r>
              <a:rPr lang="ru-RU" sz="1600" b="1">
                <a:solidFill>
                  <a:srgbClr val="FFFFFF"/>
                </a:solidFill>
                <a:latin typeface="Georgia" pitchFamily="18" charset="0"/>
              </a:rPr>
              <a:t> годы</a:t>
            </a:r>
          </a:p>
        </p:txBody>
      </p:sp>
      <p:sp>
        <p:nvSpPr>
          <p:cNvPr id="1679376" name="Line 53"/>
          <p:cNvSpPr>
            <a:spLocks noChangeShapeType="1"/>
          </p:cNvSpPr>
          <p:nvPr/>
        </p:nvSpPr>
        <p:spPr bwMode="auto">
          <a:xfrm flipV="1">
            <a:off x="3276600" y="3357563"/>
            <a:ext cx="1439863" cy="287337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679377" name="Line 53"/>
          <p:cNvSpPr>
            <a:spLocks noChangeShapeType="1"/>
          </p:cNvSpPr>
          <p:nvPr/>
        </p:nvSpPr>
        <p:spPr bwMode="auto">
          <a:xfrm flipV="1">
            <a:off x="3132138" y="5949950"/>
            <a:ext cx="1584325" cy="21590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679378" name="Line 53"/>
          <p:cNvSpPr>
            <a:spLocks noChangeShapeType="1"/>
          </p:cNvSpPr>
          <p:nvPr/>
        </p:nvSpPr>
        <p:spPr bwMode="auto">
          <a:xfrm flipV="1">
            <a:off x="3132138" y="1628775"/>
            <a:ext cx="1800225" cy="21590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679379" name="Line 53"/>
          <p:cNvSpPr>
            <a:spLocks noChangeShapeType="1"/>
          </p:cNvSpPr>
          <p:nvPr/>
        </p:nvSpPr>
        <p:spPr bwMode="auto">
          <a:xfrm>
            <a:off x="3276600" y="5300663"/>
            <a:ext cx="1439863" cy="358775"/>
          </a:xfrm>
          <a:prstGeom prst="line">
            <a:avLst/>
          </a:prstGeom>
          <a:noFill/>
          <a:ln w="44450">
            <a:solidFill>
              <a:srgbClr val="0033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679380" name="Rectangle 59"/>
          <p:cNvSpPr>
            <a:spLocks noChangeArrowheads="1"/>
          </p:cNvSpPr>
          <p:nvPr/>
        </p:nvSpPr>
        <p:spPr bwMode="auto">
          <a:xfrm rot="927567">
            <a:off x="3492500" y="5445125"/>
            <a:ext cx="865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3300"/>
                </a:solidFill>
              </a:rPr>
              <a:t>-35,9%</a:t>
            </a:r>
          </a:p>
        </p:txBody>
      </p:sp>
      <p:sp>
        <p:nvSpPr>
          <p:cNvPr id="1679381" name="Rectangle 59"/>
          <p:cNvSpPr>
            <a:spLocks noChangeArrowheads="1"/>
          </p:cNvSpPr>
          <p:nvPr/>
        </p:nvSpPr>
        <p:spPr bwMode="auto">
          <a:xfrm rot="-788686">
            <a:off x="3563938" y="3500438"/>
            <a:ext cx="865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990000"/>
                </a:solidFill>
              </a:rPr>
              <a:t>+1,2%</a:t>
            </a:r>
          </a:p>
        </p:txBody>
      </p:sp>
      <p:sp>
        <p:nvSpPr>
          <p:cNvPr id="1679382" name="Rectangle 59"/>
          <p:cNvSpPr>
            <a:spLocks noChangeArrowheads="1"/>
          </p:cNvSpPr>
          <p:nvPr/>
        </p:nvSpPr>
        <p:spPr bwMode="auto">
          <a:xfrm rot="-473167">
            <a:off x="3348038" y="6021388"/>
            <a:ext cx="1225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990000"/>
                </a:solidFill>
              </a:rPr>
              <a:t>в 2,6 раза</a:t>
            </a:r>
          </a:p>
        </p:txBody>
      </p:sp>
      <p:sp>
        <p:nvSpPr>
          <p:cNvPr id="1679383" name="Rectangle 59"/>
          <p:cNvSpPr>
            <a:spLocks noChangeArrowheads="1"/>
          </p:cNvSpPr>
          <p:nvPr/>
        </p:nvSpPr>
        <p:spPr bwMode="auto">
          <a:xfrm rot="-473167">
            <a:off x="3348038" y="1700213"/>
            <a:ext cx="1366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0066"/>
                </a:solidFill>
              </a:rPr>
              <a:t>в 8,5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9393" name="Рисунок 6" descr="http://zarabotay-dengy.ru/wp-content/uploads/2014/05/2443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35756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46BAC57C-7FBE-4941-93F1-9E191291450B}" type="slidenum">
              <a:rPr lang="ru-RU" sz="1400">
                <a:latin typeface="+mn-lt"/>
                <a:cs typeface="+mn-cs"/>
              </a:rPr>
              <a:pPr algn="r">
                <a:defRPr/>
              </a:pPr>
              <a:t>31</a:t>
            </a:fld>
            <a:endParaRPr lang="ru-RU" sz="1400">
              <a:latin typeface="+mn-lt"/>
              <a:cs typeface="+mn-cs"/>
            </a:endParaRPr>
          </a:p>
        </p:txBody>
      </p:sp>
      <p:pic>
        <p:nvPicPr>
          <p:cNvPr id="1979395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9396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9397" name="WordArt 9"/>
          <p:cNvSpPr>
            <a:spLocks noChangeArrowheads="1" noChangeShapeType="1" noTextEdit="1"/>
          </p:cNvSpPr>
          <p:nvPr/>
        </p:nvSpPr>
        <p:spPr bwMode="auto">
          <a:xfrm>
            <a:off x="214313" y="1071563"/>
            <a:ext cx="85725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Расходы</a:t>
            </a:r>
          </a:p>
          <a:p>
            <a:pPr algn="ctr"/>
            <a:r>
              <a:rPr lang="ru-RU" sz="3600" b="1" i="1" kern="10" spc="72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бюджета города Ржева</a:t>
            </a:r>
          </a:p>
          <a:p>
            <a:pPr algn="ctr"/>
            <a:r>
              <a:rPr lang="ru-RU" sz="3600" b="1" i="1" kern="10" spc="72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на 2016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929066"/>
            <a:ext cx="1971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>
              <a:defRPr/>
            </a:pP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854 899,5 </a:t>
            </a: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4857760"/>
            <a:ext cx="3000396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</a:t>
            </a:r>
          </a:p>
          <a:p>
            <a:pPr algn="ctr"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845 188,7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857892"/>
            <a:ext cx="271464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Профицит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endParaRPr lang="ru-RU" sz="15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+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9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710,8 </a:t>
            </a:r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тыс. руб</a:t>
            </a:r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79401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4683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1441" name="Picture 1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1442" name="Text Box 26"/>
          <p:cNvSpPr txBox="1">
            <a:spLocks noChangeArrowheads="1"/>
          </p:cNvSpPr>
          <p:nvPr/>
        </p:nvSpPr>
        <p:spPr bwMode="auto">
          <a:xfrm>
            <a:off x="928688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Основные подходы к формированию расходов бюджета</a:t>
            </a:r>
          </a:p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 города Ржева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smtClean="0">
                <a:solidFill>
                  <a:schemeClr val="bg1"/>
                </a:solidFill>
              </a:rPr>
              <a:t>2015 </a:t>
            </a:r>
            <a:r>
              <a:rPr lang="ru-RU" b="1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314" y="1285860"/>
            <a:ext cx="3786214" cy="21431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Обеспечение реализации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Указов Президента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813" y="1285875"/>
            <a:ext cx="3714750" cy="22145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Сохранение социальной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направленности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бюджета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813" y="3786188"/>
            <a:ext cx="3714750" cy="2428875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качества 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Муниципальных программ г.Ржева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Тверской области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0" y="3714750"/>
            <a:ext cx="3643313" cy="25003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эффективности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оказания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муниципальных услуг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71775" y="2852738"/>
            <a:ext cx="4071938" cy="17145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latin typeface="Times New Roman" pitchFamily="18" charset="0"/>
              </a:rPr>
              <a:t>Оптимизация расходов в целях </a:t>
            </a:r>
          </a:p>
          <a:p>
            <a:pPr algn="ctr" defTabSz="914400">
              <a:defRPr/>
            </a:pPr>
            <a:r>
              <a:rPr lang="ru-RU" sz="2000" b="1" dirty="0">
                <a:latin typeface="Times New Roman" pitchFamily="18" charset="0"/>
              </a:rPr>
              <a:t>обеспечения финансирования </a:t>
            </a:r>
          </a:p>
          <a:p>
            <a:pPr algn="ctr" defTabSz="914400">
              <a:defRPr/>
            </a:pPr>
            <a:r>
              <a:rPr lang="ru-RU" sz="2000" b="1" dirty="0">
                <a:latin typeface="Times New Roman" pitchFamily="18" charset="0"/>
              </a:rPr>
              <a:t>приоритетных расходных </a:t>
            </a:r>
          </a:p>
          <a:p>
            <a:pPr algn="ctr" defTabSz="914400">
              <a:defRPr/>
            </a:pPr>
            <a:r>
              <a:rPr lang="ru-RU" sz="2000" b="1" dirty="0">
                <a:latin typeface="Times New Roman" pitchFamily="18" charset="0"/>
              </a:rPr>
              <a:t>обязательств</a:t>
            </a:r>
          </a:p>
        </p:txBody>
      </p:sp>
      <p:pic>
        <p:nvPicPr>
          <p:cNvPr id="1981450" name="Picture 46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8588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285852" y="0"/>
            <a:ext cx="7858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rgbClr val="FFFFFF"/>
                </a:solidFill>
                <a:latin typeface="Georgia" pitchFamily="18" charset="0"/>
              </a:rPr>
              <a:t>Исполнение расходов бюджета города Ржева по разделам  функциональной классификации расходов  за 2015 год</a:t>
            </a:r>
            <a:endParaRPr lang="ru-RU" sz="1600" b="1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-31750" y="1071546"/>
          <a:ext cx="9175750" cy="5784850"/>
        </p:xfrm>
        <a:graphic>
          <a:graphicData uri="http://schemas.openxmlformats.org/presentationml/2006/ole">
            <p:oleObj spid="_x0000_s1989634" name="Диаграмма" r:id="rId6" imgW="10144057" imgH="6115050" progId="MSGraph.Chart.8">
              <p:embed followColorScheme="full"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764905" y="107154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4786322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92</a:t>
            </a:r>
            <a:r>
              <a:rPr lang="ru-RU" sz="1000" b="1" dirty="0" smtClean="0"/>
              <a:t>,</a:t>
            </a:r>
            <a:r>
              <a:rPr lang="en-US" sz="1000" b="1" dirty="0" smtClean="0"/>
              <a:t>8%</a:t>
            </a:r>
            <a:endParaRPr lang="ru-RU" sz="10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1107257" y="5250669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5918" y="450057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9</a:t>
            </a:r>
            <a:r>
              <a:rPr lang="ru-RU" sz="1000" b="1" dirty="0" smtClean="0"/>
              <a:t>7,9</a:t>
            </a:r>
            <a:r>
              <a:rPr lang="en-US" sz="1000" b="1" dirty="0" smtClean="0"/>
              <a:t>%</a:t>
            </a:r>
            <a:endParaRPr lang="ru-RU" sz="1000" b="1" dirty="0"/>
          </a:p>
        </p:txBody>
      </p:sp>
      <p:cxnSp>
        <p:nvCxnSpPr>
          <p:cNvPr id="20" name="Прямая со стрелкой 19"/>
          <p:cNvCxnSpPr>
            <a:stCxn id="18" idx="2"/>
          </p:cNvCxnSpPr>
          <p:nvPr/>
        </p:nvCxnSpPr>
        <p:spPr>
          <a:xfrm rot="16200000" flipH="1">
            <a:off x="1784013" y="5070166"/>
            <a:ext cx="968223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3108" y="278605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31,8</a:t>
            </a:r>
            <a:r>
              <a:rPr lang="en-US" sz="1000" b="1" dirty="0" smtClean="0"/>
              <a:t>%</a:t>
            </a:r>
            <a:endParaRPr lang="ru-RU" sz="1000" b="1" dirty="0"/>
          </a:p>
        </p:txBody>
      </p:sp>
      <p:cxnSp>
        <p:nvCxnSpPr>
          <p:cNvPr id="26" name="Прямая со стрелкой 25"/>
          <p:cNvCxnSpPr>
            <a:stCxn id="24" idx="2"/>
          </p:cNvCxnSpPr>
          <p:nvPr/>
        </p:nvCxnSpPr>
        <p:spPr>
          <a:xfrm rot="16200000" flipH="1">
            <a:off x="2034045" y="3462812"/>
            <a:ext cx="1253977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43240" y="342900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80,6</a:t>
            </a:r>
            <a:r>
              <a:rPr lang="en-US" sz="1000" b="1" dirty="0" smtClean="0"/>
              <a:t>%</a:t>
            </a:r>
            <a:endParaRPr lang="ru-RU" sz="1000" b="1" dirty="0"/>
          </a:p>
        </p:txBody>
      </p:sp>
      <p:cxnSp>
        <p:nvCxnSpPr>
          <p:cNvPr id="29" name="Прямая со стрелкой 28"/>
          <p:cNvCxnSpPr>
            <a:stCxn id="27" idx="2"/>
          </p:cNvCxnSpPr>
          <p:nvPr/>
        </p:nvCxnSpPr>
        <p:spPr>
          <a:xfrm rot="16200000" flipH="1">
            <a:off x="3105615" y="4034316"/>
            <a:ext cx="1111101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43306" y="107154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94,7</a:t>
            </a:r>
            <a:r>
              <a:rPr lang="en-US" sz="1000" b="1" dirty="0" smtClean="0"/>
              <a:t>%</a:t>
            </a:r>
            <a:endParaRPr lang="ru-RU" sz="1000" b="1" dirty="0"/>
          </a:p>
        </p:txBody>
      </p:sp>
      <p:cxnSp>
        <p:nvCxnSpPr>
          <p:cNvPr id="32" name="Прямая со стрелкой 31"/>
          <p:cNvCxnSpPr>
            <a:stCxn id="30" idx="2"/>
          </p:cNvCxnSpPr>
          <p:nvPr/>
        </p:nvCxnSpPr>
        <p:spPr>
          <a:xfrm rot="16200000" flipH="1">
            <a:off x="3784276" y="1498267"/>
            <a:ext cx="682473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29322" y="385762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97,2</a:t>
            </a:r>
            <a:r>
              <a:rPr lang="en-US" sz="1000" b="1" dirty="0" smtClean="0"/>
              <a:t>%</a:t>
            </a:r>
            <a:endParaRPr lang="ru-RU" sz="1000" b="1" dirty="0"/>
          </a:p>
        </p:txBody>
      </p:sp>
      <p:cxnSp>
        <p:nvCxnSpPr>
          <p:cNvPr id="36" name="Прямая со стрелкой 35"/>
          <p:cNvCxnSpPr>
            <a:stCxn id="34" idx="2"/>
          </p:cNvCxnSpPr>
          <p:nvPr/>
        </p:nvCxnSpPr>
        <p:spPr>
          <a:xfrm rot="5400000">
            <a:off x="5141599" y="4391507"/>
            <a:ext cx="1396853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72264" y="428625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94,2</a:t>
            </a:r>
            <a:r>
              <a:rPr lang="en-US" sz="1000" b="1" dirty="0" smtClean="0"/>
              <a:t>%</a:t>
            </a:r>
            <a:endParaRPr lang="ru-RU" sz="1000" b="1" dirty="0"/>
          </a:p>
        </p:txBody>
      </p:sp>
      <p:cxnSp>
        <p:nvCxnSpPr>
          <p:cNvPr id="41" name="Прямая со стрелкой 40"/>
          <p:cNvCxnSpPr>
            <a:stCxn id="39" idx="2"/>
          </p:cNvCxnSpPr>
          <p:nvPr/>
        </p:nvCxnSpPr>
        <p:spPr>
          <a:xfrm rot="5400000">
            <a:off x="6106012" y="4712978"/>
            <a:ext cx="968225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43768" y="464344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9</a:t>
            </a:r>
            <a:r>
              <a:rPr lang="ru-RU" sz="1000" b="1" dirty="0" smtClean="0"/>
              <a:t>9,8</a:t>
            </a:r>
            <a:r>
              <a:rPr lang="en-US" sz="1000" b="1" dirty="0" smtClean="0"/>
              <a:t>%</a:t>
            </a:r>
            <a:endParaRPr lang="ru-RU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715272" y="492919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93,2</a:t>
            </a:r>
            <a:r>
              <a:rPr lang="en-US" sz="1000" b="1" dirty="0" smtClean="0"/>
              <a:t>%</a:t>
            </a:r>
            <a:endParaRPr lang="ru-RU" sz="1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501058" y="500063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80,7</a:t>
            </a:r>
            <a:r>
              <a:rPr lang="en-US" sz="1000" b="1" dirty="0" smtClean="0"/>
              <a:t>%</a:t>
            </a:r>
            <a:endParaRPr lang="ru-RU" sz="1000" b="1" dirty="0"/>
          </a:p>
        </p:txBody>
      </p:sp>
      <p:cxnSp>
        <p:nvCxnSpPr>
          <p:cNvPr id="48" name="Прямая со стрелкой 47"/>
          <p:cNvCxnSpPr>
            <a:stCxn id="44" idx="2"/>
          </p:cNvCxnSpPr>
          <p:nvPr/>
        </p:nvCxnSpPr>
        <p:spPr>
          <a:xfrm rot="5400000">
            <a:off x="6784673" y="5034449"/>
            <a:ext cx="825349" cy="53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5" idx="2"/>
          </p:cNvCxnSpPr>
          <p:nvPr/>
        </p:nvCxnSpPr>
        <p:spPr>
          <a:xfrm rot="5400000">
            <a:off x="7677648" y="5284482"/>
            <a:ext cx="468159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6" idx="2"/>
          </p:cNvCxnSpPr>
          <p:nvPr/>
        </p:nvCxnSpPr>
        <p:spPr>
          <a:xfrm rot="5400000">
            <a:off x="8356293" y="5320217"/>
            <a:ext cx="539597" cy="392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0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663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116013" y="0"/>
            <a:ext cx="8027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</a:t>
            </a:r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>5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 год на реализацию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муниципальных программ</a:t>
            </a: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857232"/>
          <a:ext cx="914400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14300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571604" y="0"/>
            <a:ext cx="75723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муниципальной программы  города Ржева Тверской области «Развитие образования города Ржева Тверской области» на 2014-2019 </a:t>
            </a:r>
            <a:r>
              <a:rPr lang="ru-RU" b="1" dirty="0" smtClean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1" y="1073150"/>
          <a:ext cx="9144000" cy="5784850"/>
        </p:xfrm>
        <a:graphic>
          <a:graphicData uri="http://schemas.openxmlformats.org/presentationml/2006/ole">
            <p:oleObj spid="_x0000_s1990658" name="Диаграмма" r:id="rId6" imgW="9448800" imgH="6562815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57554" y="171448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  </a:t>
            </a:r>
            <a:r>
              <a:rPr lang="en-US" sz="1600" b="1" dirty="0" smtClean="0"/>
              <a:t>561 327</a:t>
            </a:r>
            <a:r>
              <a:rPr lang="ru-RU" sz="1600" b="1" dirty="0" smtClean="0"/>
              <a:t>,</a:t>
            </a:r>
            <a:r>
              <a:rPr lang="en-US" sz="1600" b="1" dirty="0" smtClean="0"/>
              <a:t>6</a:t>
            </a:r>
            <a:r>
              <a:rPr lang="ru-RU" sz="1600" b="1" dirty="0" smtClean="0"/>
              <a:t>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71448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529 783,5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71448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31 544,1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71448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</a:t>
            </a:r>
            <a:r>
              <a:rPr lang="ru-RU" sz="1400" b="1" dirty="0" smtClean="0"/>
              <a:t>94,4 %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7154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4214A-B89C-4B5A-85B1-444688328EC2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653314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3315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4300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6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«Развитие образования города Ржева Тверской области» на </a:t>
            </a:r>
            <a:r>
              <a:rPr lang="ru-RU" b="1" dirty="0" smtClean="0">
                <a:solidFill>
                  <a:schemeClr val="bg1"/>
                </a:solidFill>
              </a:rPr>
              <a:t>2014-2019 </a:t>
            </a:r>
            <a:r>
              <a:rPr lang="ru-RU" b="1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653317" name="TextBox 8"/>
          <p:cNvSpPr txBox="1">
            <a:spLocks noChangeArrowheads="1"/>
          </p:cNvSpPr>
          <p:nvPr/>
        </p:nvSpPr>
        <p:spPr bwMode="auto">
          <a:xfrm>
            <a:off x="1428727" y="1071546"/>
            <a:ext cx="7715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 в 2015 году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1500174"/>
            <a:ext cx="878687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образовательных учреждений за счет средств местного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(школы(12), детские сады (22),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(3))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122 651,7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(89,5%)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2500306"/>
            <a:ext cx="878687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дошкольного образования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(субвенция)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125 615,7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учебный процесс – 5 418,0 тыс. руб. (97,9%)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2000240"/>
            <a:ext cx="878687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общего образования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(субвенция)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21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793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,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учебный процесс – 13 534,0 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(97,8%)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3857628"/>
            <a:ext cx="878687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отдыха и оздоровление детей и подростков города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Ржева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801,4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местного бюджета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6 112,9 тыс. руб. (99,6%) 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endParaRPr lang="ru-RU" sz="1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4357694"/>
            <a:ext cx="878687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отдыха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местного бюджета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498,0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(100 %)</a:t>
            </a:r>
            <a:endParaRPr lang="ru-RU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44" y="3500438"/>
            <a:ext cx="8786874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 и обслуживание систем водоочистки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837,4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(65,6%)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00166" y="4786322"/>
            <a:ext cx="7429552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капитального ремонта в учреждениях дошкольного образования (для создания дополнительных групп)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2 268,4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в том числе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1 542,0 тыс. руб. (100%)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(дополнительные 3 группы в  МДОУ детский сад №25,27,30)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00166" y="6215082"/>
            <a:ext cx="7429552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безопасность в образовательных учреждениях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местного бюджета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544,6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(99%)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2844" y="3000372"/>
            <a:ext cx="878687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Компенсация части родительской платы за содержание ребенка (присмотр и уход за ребенком) в дошкольных учреждениях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8 703,8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(94,6%)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3327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75213"/>
            <a:ext cx="1500166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1500166" y="5786454"/>
            <a:ext cx="7429552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текущего ремонта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образовательных учреждениях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3 661,9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5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14300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571604" y="0"/>
            <a:ext cx="75723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муниципальной программы  города Ржева Тверской области «Развитие культуры города Ржева Тверской области» на 2014-2019 </a:t>
            </a:r>
            <a:r>
              <a:rPr lang="ru-RU" b="1" dirty="0" smtClean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1" y="1071546"/>
          <a:ext cx="9143999" cy="5786454"/>
        </p:xfrm>
        <a:graphic>
          <a:graphicData uri="http://schemas.openxmlformats.org/presentationml/2006/ole">
            <p:oleObj spid="_x0000_s1991682" name="Диаграмма" r:id="rId6" imgW="9448800" imgH="6562815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57554" y="1285860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  </a:t>
            </a:r>
          </a:p>
          <a:p>
            <a:pPr algn="ctr"/>
            <a:r>
              <a:rPr lang="ru-RU" sz="1600" b="1" dirty="0" smtClean="0"/>
              <a:t>76 711,5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285860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75 012,1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285860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1 699,4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285860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</a:t>
            </a:r>
            <a:r>
              <a:rPr lang="ru-RU" sz="1400" b="1" dirty="0" smtClean="0"/>
              <a:t>97,8 %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214311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6381750"/>
            <a:ext cx="2133600" cy="476250"/>
          </a:xfrm>
        </p:spPr>
        <p:txBody>
          <a:bodyPr/>
          <a:lstStyle/>
          <a:p>
            <a:pPr>
              <a:defRPr/>
            </a:pPr>
            <a:fld id="{DC39387A-A86E-4466-91BD-6D866E6FD747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pic>
        <p:nvPicPr>
          <p:cNvPr id="65536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6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6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«Развитие культуры города Ржева Тверской области» на </a:t>
            </a:r>
            <a:r>
              <a:rPr lang="ru-RU" b="1" dirty="0" smtClean="0">
                <a:solidFill>
                  <a:schemeClr val="bg1"/>
                </a:solidFill>
              </a:rPr>
              <a:t>2014-2019 </a:t>
            </a:r>
            <a:r>
              <a:rPr lang="ru-RU" b="1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655365" name="TextBox 8"/>
          <p:cNvSpPr txBox="1">
            <a:spLocks noChangeArrowheads="1"/>
          </p:cNvSpPr>
          <p:nvPr/>
        </p:nvSpPr>
        <p:spPr bwMode="auto">
          <a:xfrm>
            <a:off x="96838" y="1322388"/>
            <a:ext cx="871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2015 году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714488"/>
            <a:ext cx="8215370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учреждений культуры за счет средств местного бюджета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(школы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 (3), клубы (4), выставочный зал, библиотеки (5))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66 685,0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(97,5%)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728" y="2857496"/>
            <a:ext cx="7358114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ремонта в учреждениях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899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71604" y="3214686"/>
            <a:ext cx="7215237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безопасность в учреждениях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(противопожарные мероприятия)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85984" y="5929330"/>
            <a:ext cx="6500858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массовых, культурно-просветительских и театрально-зрелищных мероприятий города Ржева Тверской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994,4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(99,4%)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70" name="Picture 5" descr="http://www.allstick.ru/UserFiles/Picture/cat_1/509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84213" y="3500438"/>
            <a:ext cx="3355976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857224" y="2357430"/>
            <a:ext cx="7929618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музыкальных инструментов для учреждений дополнительного образования за счет средств местного бюджета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90,0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0233" y="4214818"/>
            <a:ext cx="6786610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Комплектование библиотечных фондов МУК «Ржевская ЦБС»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418,7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(100%),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том числе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федерального бюджета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18,7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4480" y="3714752"/>
            <a:ext cx="7072363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укрепление материально-технической базы муниципальных учреждений культуры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обл. бюджета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148,8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14546" y="4929198"/>
            <a:ext cx="6572296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подключение общедоступных библиотек РФ к сети Интернет и развитие системы библиотечного дела с учетом задачи расширения информационных технологий и оцифровки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федерального бюджета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106,4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1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14300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000100" y="0"/>
            <a:ext cx="81439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муниципальной программы  города Ржева Тверской области «Развитие физической культуры и спорта города Ржева Тверской области»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на 2014-2019 </a:t>
            </a:r>
            <a:r>
              <a:rPr lang="ru-RU" b="1" dirty="0" smtClean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1" y="1071546"/>
          <a:ext cx="9143999" cy="5786454"/>
        </p:xfrm>
        <a:graphic>
          <a:graphicData uri="http://schemas.openxmlformats.org/presentationml/2006/ole">
            <p:oleObj spid="_x0000_s1992706" name="Диаграмма" r:id="rId6" imgW="9448800" imgH="6562815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57554" y="171448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  </a:t>
            </a:r>
          </a:p>
          <a:p>
            <a:pPr algn="ctr"/>
            <a:r>
              <a:rPr lang="ru-RU" sz="1600" b="1" dirty="0" smtClean="0"/>
              <a:t>37 788,7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71448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37 416,6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71448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372,1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71448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99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7154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CBF24CF4-7C9E-45B8-88C9-F70B6A4D4333}" type="slidenum">
              <a:rPr lang="ru-RU" sz="1400">
                <a:latin typeface="+mn-lt"/>
                <a:cs typeface="+mn-cs"/>
              </a:rPr>
              <a:pPr algn="r">
                <a:defRPr/>
              </a:pPr>
              <a:t>4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538632" name="Прямоугольник 12"/>
          <p:cNvSpPr>
            <a:spLocks noChangeArrowheads="1"/>
          </p:cNvSpPr>
          <p:nvPr/>
        </p:nvSpPr>
        <p:spPr bwMode="auto">
          <a:xfrm>
            <a:off x="2916238" y="2060575"/>
            <a:ext cx="2879725" cy="18034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выплачиваемые </a:t>
            </a:r>
          </a:p>
          <a:p>
            <a:pPr algn="ctr">
              <a:defRPr/>
            </a:pP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из бюджета  </a:t>
            </a:r>
          </a:p>
          <a:p>
            <a:pPr algn="ctr">
              <a:defRPr/>
            </a:pP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денежные средства,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600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107950" y="2060575"/>
            <a:ext cx="2735263" cy="1815296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003399"/>
                </a:solidFill>
                <a:latin typeface="Georgia" pitchFamily="18" charset="0"/>
              </a:rPr>
              <a:t>поступающие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3399"/>
                </a:solidFill>
                <a:latin typeface="Georgia" pitchFamily="18" charset="0"/>
              </a:rPr>
              <a:t>в бюджет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3399"/>
                </a:solidFill>
                <a:latin typeface="Georgia" pitchFamily="18" charset="0"/>
              </a:rPr>
              <a:t>денежные средства,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за исключением средств, являющихся </a:t>
            </a:r>
            <a:r>
              <a:rPr lang="ru-RU" sz="16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источ-никами</a:t>
            </a:r>
            <a:r>
              <a:rPr lang="ru-RU" sz="16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финансирования дефицита бюджета</a:t>
            </a:r>
          </a:p>
        </p:txBody>
      </p:sp>
      <p:sp>
        <p:nvSpPr>
          <p:cNvPr id="538634" name="Прямоугольник 12"/>
          <p:cNvSpPr>
            <a:spLocks noChangeArrowheads="1"/>
          </p:cNvSpPr>
          <p:nvPr/>
        </p:nvSpPr>
        <p:spPr bwMode="auto">
          <a:xfrm>
            <a:off x="5857884" y="2276475"/>
            <a:ext cx="1522404" cy="13144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CC0000"/>
                </a:solidFill>
                <a:latin typeface="Georgia" pitchFamily="18" charset="0"/>
              </a:rPr>
              <a:t>превышение расходов</a:t>
            </a:r>
            <a:r>
              <a:rPr lang="ru-RU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бюджета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3399"/>
                </a:solidFill>
                <a:latin typeface="Georgia" pitchFamily="18" charset="0"/>
              </a:rPr>
              <a:t>над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его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1600" b="1" dirty="0">
                <a:solidFill>
                  <a:srgbClr val="003399"/>
                </a:solidFill>
                <a:latin typeface="Georgia" pitchFamily="18" charset="0"/>
              </a:rPr>
              <a:t>доходами</a:t>
            </a:r>
          </a:p>
        </p:txBody>
      </p:sp>
      <p:sp>
        <p:nvSpPr>
          <p:cNvPr id="143366" name="Line 32"/>
          <p:cNvSpPr>
            <a:spLocks noChangeShapeType="1"/>
          </p:cNvSpPr>
          <p:nvPr/>
        </p:nvSpPr>
        <p:spPr bwMode="auto">
          <a:xfrm>
            <a:off x="5724525" y="1773238"/>
            <a:ext cx="792163" cy="50323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67" name="Line 32"/>
          <p:cNvSpPr>
            <a:spLocks noChangeShapeType="1"/>
          </p:cNvSpPr>
          <p:nvPr/>
        </p:nvSpPr>
        <p:spPr bwMode="auto">
          <a:xfrm>
            <a:off x="3563938" y="1773238"/>
            <a:ext cx="215900" cy="28733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68" name="Line 32"/>
          <p:cNvSpPr>
            <a:spLocks noChangeShapeType="1"/>
          </p:cNvSpPr>
          <p:nvPr/>
        </p:nvSpPr>
        <p:spPr bwMode="auto">
          <a:xfrm flipH="1">
            <a:off x="1403350" y="1773238"/>
            <a:ext cx="215900" cy="287337"/>
          </a:xfrm>
          <a:prstGeom prst="line">
            <a:avLst/>
          </a:prstGeom>
          <a:noFill/>
          <a:ln w="476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69" name="Line 32"/>
          <p:cNvSpPr>
            <a:spLocks noChangeShapeType="1"/>
          </p:cNvSpPr>
          <p:nvPr/>
        </p:nvSpPr>
        <p:spPr bwMode="auto">
          <a:xfrm>
            <a:off x="7380288" y="1773238"/>
            <a:ext cx="720725" cy="503237"/>
          </a:xfrm>
          <a:prstGeom prst="line">
            <a:avLst/>
          </a:prstGeom>
          <a:noFill/>
          <a:ln w="476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7451725" y="2276475"/>
            <a:ext cx="1511300" cy="1314450"/>
          </a:xfrm>
          <a:prstGeom prst="rect">
            <a:avLst/>
          </a:prstGeom>
          <a:gradFill rotWithShape="1">
            <a:gsLst>
              <a:gs pos="0">
                <a:srgbClr val="FFCC99">
                  <a:alpha val="69000"/>
                </a:srgbClr>
              </a:gs>
              <a:gs pos="100000">
                <a:srgbClr val="FFCC99">
                  <a:gamma/>
                  <a:shade val="8274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3399"/>
                </a:solidFill>
                <a:latin typeface="Georgia" pitchFamily="18" charset="0"/>
              </a:rPr>
              <a:t>превышение доходов</a:t>
            </a:r>
            <a:r>
              <a:rPr lang="ru-RU" sz="1600" b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бюджета</a:t>
            </a:r>
            <a:r>
              <a:rPr lang="ru-RU" sz="1600" b="1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над</a:t>
            </a:r>
            <a:r>
              <a:rPr lang="ru-RU" sz="1600" b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его</a:t>
            </a:r>
            <a:r>
              <a:rPr lang="ru-RU" sz="1600" b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расходами</a:t>
            </a:r>
          </a:p>
        </p:txBody>
      </p:sp>
      <p:sp>
        <p:nvSpPr>
          <p:cNvPr id="145429" name="Прямоугольник 1"/>
          <p:cNvSpPr>
            <a:spLocks noChangeArrowheads="1"/>
          </p:cNvSpPr>
          <p:nvPr/>
        </p:nvSpPr>
        <p:spPr bwMode="auto">
          <a:xfrm>
            <a:off x="214282" y="1268413"/>
            <a:ext cx="8786874" cy="528637"/>
          </a:xfrm>
          <a:prstGeom prst="rect">
            <a:avLst/>
          </a:prstGeom>
          <a:solidFill>
            <a:srgbClr val="FFCC99">
              <a:alpha val="48000"/>
            </a:srgbClr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Доходы</a:t>
            </a:r>
            <a:r>
              <a:rPr lang="ru-RU" alt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– Расходы</a:t>
            </a:r>
            <a:r>
              <a:rPr lang="ru-RU" alt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=</a:t>
            </a:r>
            <a:r>
              <a:rPr lang="ru-RU" alt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Дефицит</a:t>
            </a:r>
            <a:r>
              <a:rPr lang="ru-RU" alt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</a:t>
            </a:r>
            <a:r>
              <a:rPr lang="ru-RU" altLang="ru-RU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Профицит</a:t>
            </a:r>
            <a:r>
              <a:rPr lang="ru-RU" alt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)</a:t>
            </a:r>
          </a:p>
        </p:txBody>
      </p:sp>
      <p:pic>
        <p:nvPicPr>
          <p:cNvPr id="143372" name="Picture 8" descr="bd"/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/>
          <a:stretch>
            <a:fillRect/>
          </a:stretch>
        </p:blipFill>
        <p:spPr bwMode="auto">
          <a:xfrm>
            <a:off x="2484438" y="3860800"/>
            <a:ext cx="38163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3" name="WordArt 10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6423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B45A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БЮДЖЕТ — ЭТО ПЛАН ДОХОДОВ И РАСХОДОВ</a:t>
            </a:r>
          </a:p>
          <a:p>
            <a:pPr algn="ctr"/>
            <a:r>
              <a:rPr lang="ru-RU" sz="2800" b="1" i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B45A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НА ОПРЕДЕЛЕННЫЙ ПЕРИОД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9387A-A86E-4466-91BD-6D866E6FD74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65536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6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14298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2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65536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Муниципальная программа «Развитие </a:t>
            </a:r>
            <a:r>
              <a:rPr lang="ru-RU" b="1" dirty="0" smtClean="0">
                <a:solidFill>
                  <a:schemeClr val="bg1"/>
                </a:solidFill>
              </a:rPr>
              <a:t>физической культуры и спорта города Ржева Тверской области» на 2014-2019 годы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55365" name="TextBox 8"/>
          <p:cNvSpPr txBox="1">
            <a:spLocks noChangeArrowheads="1"/>
          </p:cNvSpPr>
          <p:nvPr/>
        </p:nvSpPr>
        <p:spPr bwMode="auto">
          <a:xfrm>
            <a:off x="96838" y="1322388"/>
            <a:ext cx="871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2015 году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928803"/>
            <a:ext cx="8286808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в области физкультуры и спорта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(учреждения дополнительного образования (2))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27 645,1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(98,9%)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3429000"/>
            <a:ext cx="6786610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футбола в г. Ржеве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–5 993,8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(строительство футбольного поля на стадионе «Торпедо»)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14546" y="5072074"/>
            <a:ext cx="6572296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спортивных объектов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60,0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4546" y="4286256"/>
            <a:ext cx="6572296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спортивных мероприятий, а также обеспечение участия в мероприятиях в области физкультуры и спорта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992,8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(99,9%)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8662" y="2714620"/>
            <a:ext cx="7929618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Сертификация здания МОУ ДОД СДЮСШОР города Ржева Тверской области по адресу: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Волосковская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горка д.2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95,0 тыс. руб. (63,3%)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28860" y="5786454"/>
            <a:ext cx="642942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учреждениях дополнительного образования физкультуры и спорта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550,0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за счет средств областного бюджета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500,0 тыс. руб.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(ремонт спортзала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429132"/>
            <a:ext cx="19287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6786578" y="661987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1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1"/>
            <a:ext cx="79296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муниципальной программы  города Ржева Тверской области «Социальная поддержка и защита населения города Ржева Тверской области»  на 2014-2019 годы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071546"/>
          <a:ext cx="9112251" cy="5765817"/>
        </p:xfrm>
        <a:graphic>
          <a:graphicData uri="http://schemas.openxmlformats.org/presentationml/2006/ole">
            <p:oleObj spid="_x0000_s1993730" name="Диаграмма" r:id="rId6" imgW="9210743" imgH="575301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57554" y="171448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 </a:t>
            </a:r>
          </a:p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6 776,2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71448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</a:t>
            </a:r>
          </a:p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6 171,5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71448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604,7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71448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91,1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7154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994F8-FD6E-4D9B-8524-2AD38B4D97CC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pic>
        <p:nvPicPr>
          <p:cNvPr id="658434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35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6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Муниципальная программа «Социальная поддержка и защита</a:t>
            </a:r>
          </a:p>
          <a:p>
            <a:r>
              <a:rPr lang="ru-RU" b="1" dirty="0">
                <a:solidFill>
                  <a:schemeClr val="bg1"/>
                </a:solidFill>
              </a:rPr>
              <a:t>населения города Ржева Тверской области» на </a:t>
            </a:r>
            <a:r>
              <a:rPr lang="ru-RU" b="1" dirty="0" smtClean="0">
                <a:solidFill>
                  <a:schemeClr val="bg1"/>
                </a:solidFill>
              </a:rPr>
              <a:t>2014-2019 </a:t>
            </a:r>
            <a:r>
              <a:rPr lang="ru-RU" b="1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658437" name="TextBox 8"/>
          <p:cNvSpPr txBox="1">
            <a:spLocks noChangeArrowheads="1"/>
          </p:cNvSpPr>
          <p:nvPr/>
        </p:nvSpPr>
        <p:spPr bwMode="auto">
          <a:xfrm>
            <a:off x="0" y="1214422"/>
            <a:ext cx="871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2015 году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1714488"/>
            <a:ext cx="8643998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проезда учащихся общеобразовательных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4 089,2 тыс. руб. (100%),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033,0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родительской платы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3 056,2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571744"/>
            <a:ext cx="8643998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лиц с ограниченными возможностями к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объектам социальной инфраструктуры - устройство  пандусов с перилами, подъемных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93,8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(93,8%)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(приобретение съемного пандуса для МУК «Ржевская ЦБС»)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5857892"/>
            <a:ext cx="8647121" cy="6413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помощи на ремонт домов и квартир ветеранам ВОВ</a:t>
            </a:r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5072074"/>
            <a:ext cx="8643998" cy="5715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Возмещение разницы в цене от предоставления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помывок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бане по льготным ценам социально-незащищенным слоям населения города Ржева Тверской области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713,2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(63,7%)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4286256"/>
            <a:ext cx="8643998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Доплата к пенсиям государственных и муниципальных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служащих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614,8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(94,8%);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пожизненная ежемесячная выплата гражданам, удостоенным звания «Почетный гражданин города Ржева Тверской области»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тыс. руб.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3571876"/>
            <a:ext cx="8643998" cy="5715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жилых помещений, находящихся в муниципальной собственности, закрепленных за детьми-сиротами и детьми, оставшимися без попечения родителей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150,3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(75,2%)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7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428728" y="1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муниципальной программы  города Ржева Тверской области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«Молодежь города Ржева Тверской области»  на 2014-2019 годы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071546"/>
          <a:ext cx="9112251" cy="5765817"/>
        </p:xfrm>
        <a:graphic>
          <a:graphicData uri="http://schemas.openxmlformats.org/presentationml/2006/ole">
            <p:oleObj spid="_x0000_s1994754" name="Диаграмма" r:id="rId6" imgW="9210743" imgH="575301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57554" y="171448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</a:t>
            </a:r>
          </a:p>
          <a:p>
            <a:pPr algn="ctr"/>
            <a:r>
              <a:rPr lang="ru-RU" b="1" dirty="0" smtClean="0"/>
              <a:t>  </a:t>
            </a:r>
            <a:r>
              <a:rPr lang="ru-RU" sz="1600" b="1" dirty="0" smtClean="0"/>
              <a:t>3 783,7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71448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</a:t>
            </a:r>
          </a:p>
          <a:p>
            <a:pPr algn="ctr"/>
            <a:r>
              <a:rPr lang="ru-RU" b="1" dirty="0" smtClean="0"/>
              <a:t>   </a:t>
            </a:r>
            <a:r>
              <a:rPr lang="ru-RU" sz="1600" b="1" dirty="0" smtClean="0"/>
              <a:t>3 522,8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71448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260,9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71448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93,1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7154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994F8-FD6E-4D9B-8524-2AD38B4D97CC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pic>
        <p:nvPicPr>
          <p:cNvPr id="658434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35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6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Муниципальная программа </a:t>
            </a:r>
            <a:r>
              <a:rPr lang="ru-RU" b="1" dirty="0" smtClean="0">
                <a:solidFill>
                  <a:schemeClr val="bg1"/>
                </a:solidFill>
              </a:rPr>
              <a:t>«Молодежь города Ржева Тверской области»  на 2014-2019 годы</a:t>
            </a:r>
          </a:p>
        </p:txBody>
      </p:sp>
      <p:sp>
        <p:nvSpPr>
          <p:cNvPr id="658437" name="TextBox 8"/>
          <p:cNvSpPr txBox="1">
            <a:spLocks noChangeArrowheads="1"/>
          </p:cNvSpPr>
          <p:nvPr/>
        </p:nvSpPr>
        <p:spPr bwMode="auto">
          <a:xfrm>
            <a:off x="785787" y="1214422"/>
            <a:ext cx="7643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2015 году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857364"/>
            <a:ext cx="850112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жилья молодым семьям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2 097,9 тыс. руб. (100%),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средств областного бюджета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295,2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федерального бюджета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702,7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480" y="6000768"/>
            <a:ext cx="592935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"Огня Славы"–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37,3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(95%)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0166" y="5072074"/>
            <a:ext cx="6357982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муниципального учреждения города Ржева Тверской области "Центр патриотического воспитания"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930,7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(95,3%)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1472" y="2857496"/>
            <a:ext cx="8072494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музея и мемориальных кладбищ советских и немецких солдат (внебюджетные средства)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133,1 тыс. руб. (49,3%)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3571876"/>
            <a:ext cx="7643866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вовлечению молодежи в общественно-политическую, социально-экономическую и культурную жизнь общества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193,8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(96,9%)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2976" y="4357694"/>
            <a:ext cx="7072362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Проведение, организация и участие в мероприятиях военно-патриотической направленности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129,9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(65%)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7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0"/>
            <a:ext cx="928690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1"/>
            <a:ext cx="7786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муниципальной программы  города Ржева Тверской области  «Жилищно-коммунальное хозяйство города Ржева Тверской области»  на 2014-2019 г.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071546"/>
          <a:ext cx="9112251" cy="5765817"/>
        </p:xfrm>
        <a:graphic>
          <a:graphicData uri="http://schemas.openxmlformats.org/presentationml/2006/ole">
            <p:oleObj spid="_x0000_s1995778" name="Диаграмма" r:id="rId6" imgW="9210743" imgH="575301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500166" y="1285860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</a:t>
            </a:r>
          </a:p>
          <a:p>
            <a:pPr algn="ctr"/>
            <a:r>
              <a:rPr lang="ru-RU" b="1" dirty="0" smtClean="0"/>
              <a:t>  </a:t>
            </a:r>
            <a:r>
              <a:rPr lang="ru-RU" sz="1600" b="1" dirty="0" smtClean="0"/>
              <a:t>36 558,6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1285860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29 646,2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7686" y="1285860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6 912,4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1285860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81,1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7154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642942" cy="365125"/>
          </a:xfrm>
        </p:spPr>
        <p:txBody>
          <a:bodyPr/>
          <a:lstStyle/>
          <a:p>
            <a:pPr>
              <a:defRPr/>
            </a:pPr>
            <a:fld id="{B3B38929-7787-42D8-9159-3B5699959CAA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pic>
        <p:nvPicPr>
          <p:cNvPr id="661506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1507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1508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«Жилищно-коммунальное хозяйство города Ржева Тверской области» на </a:t>
            </a:r>
            <a:r>
              <a:rPr lang="ru-RU" b="1" dirty="0" smtClean="0">
                <a:solidFill>
                  <a:schemeClr val="bg1"/>
                </a:solidFill>
              </a:rPr>
              <a:t>2014-2019 </a:t>
            </a:r>
            <a:r>
              <a:rPr lang="ru-RU" b="1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661509" name="TextBox 8"/>
          <p:cNvSpPr txBox="1">
            <a:spLocks noChangeArrowheads="1"/>
          </p:cNvSpPr>
          <p:nvPr/>
        </p:nvSpPr>
        <p:spPr bwMode="auto">
          <a:xfrm>
            <a:off x="642910" y="1500174"/>
            <a:ext cx="8070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2015 году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2143117"/>
            <a:ext cx="8429684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кровли по ул. Семашко дом № 9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245,0 тыс.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2857496"/>
            <a:ext cx="8429684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Кадастровые работы по межеванию земельного участка под объектом строительства "Теплотрасса от ТК-88 по ул. Железнодорожная до ул. Соколова, с врезкой в наружные существующие тепловые сети в городе Ржеве»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60,0 тыс. руб.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5143512"/>
            <a:ext cx="8358246" cy="13509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 с учетом необходимости развития малоэтажного жилищного строительства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28 793,4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(99,4%),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том числе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местного бюджета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3 915,2 тыс. 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13 416,2 тыс. руб.,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Фонда содействия реформированию ЖКХ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11 462,1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4143380"/>
            <a:ext cx="8358246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кв.№2,3 в жилом доме №14 по Больничному проезду в городе Ржеве Тверской области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279,8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5"/>
          <p:cNvSpPr txBox="1">
            <a:spLocks noGrp="1"/>
          </p:cNvSpPr>
          <p:nvPr/>
        </p:nvSpPr>
        <p:spPr bwMode="auto">
          <a:xfrm>
            <a:off x="6858016" y="6381750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5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0947" name="Object 3"/>
          <p:cNvGraphicFramePr>
            <a:graphicFrameLocks noChangeAspect="1"/>
          </p:cNvGraphicFramePr>
          <p:nvPr/>
        </p:nvGraphicFramePr>
        <p:xfrm>
          <a:off x="0" y="1071546"/>
          <a:ext cx="9144000" cy="5786454"/>
        </p:xfrm>
        <a:graphic>
          <a:graphicData uri="http://schemas.openxmlformats.org/presentationml/2006/ole">
            <p:oleObj spid="_x0000_s1996802" name="Диаграмма" r:id="rId4" imgW="9210743" imgH="5743575" progId="MSGraph.Chart.8">
              <p:embed followColorScheme="full"/>
            </p:oleObj>
          </a:graphicData>
        </a:graphic>
      </p:graphicFrame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0"/>
            <a:ext cx="928690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12144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1"/>
            <a:ext cx="7786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муниципальной программы  города Ржева Тверской области  «Благоустройство города Ржева Тверской области»  на 2014-2019 г.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1500174"/>
            <a:ext cx="1500198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</a:t>
            </a:r>
          </a:p>
          <a:p>
            <a:pPr algn="ctr"/>
            <a:r>
              <a:rPr lang="ru-RU" b="1" dirty="0" smtClean="0"/>
              <a:t>    </a:t>
            </a:r>
            <a:r>
              <a:rPr lang="ru-RU" sz="1600" b="1" dirty="0" smtClean="0"/>
              <a:t>36 240,4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1500174"/>
            <a:ext cx="1500198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</a:p>
          <a:p>
            <a:pPr algn="ctr"/>
            <a:r>
              <a:rPr lang="ru-RU" b="1" dirty="0" smtClean="0"/>
              <a:t>   </a:t>
            </a:r>
            <a:r>
              <a:rPr lang="ru-RU" sz="1600" b="1" dirty="0" smtClean="0"/>
              <a:t>31 571,3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500174"/>
            <a:ext cx="1500198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  4 669,1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57950" y="1500174"/>
            <a:ext cx="1500198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87,1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7154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09B46-6D0D-4ECE-9276-86D91E866736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pic>
        <p:nvPicPr>
          <p:cNvPr id="663554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3555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556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«</a:t>
            </a:r>
            <a:r>
              <a:rPr lang="ru-RU" b="1" dirty="0" err="1">
                <a:solidFill>
                  <a:schemeClr val="bg1"/>
                </a:solidFill>
              </a:rPr>
              <a:t>Благоустройствогорода</a:t>
            </a:r>
            <a:r>
              <a:rPr lang="ru-RU" b="1" dirty="0">
                <a:solidFill>
                  <a:schemeClr val="bg1"/>
                </a:solidFill>
              </a:rPr>
              <a:t> Ржева Тверской области» на </a:t>
            </a:r>
            <a:r>
              <a:rPr lang="ru-RU" b="1" dirty="0" smtClean="0">
                <a:solidFill>
                  <a:schemeClr val="bg1"/>
                </a:solidFill>
              </a:rPr>
              <a:t>2014-2019 </a:t>
            </a:r>
            <a:r>
              <a:rPr lang="ru-RU" b="1" dirty="0">
                <a:solidFill>
                  <a:schemeClr val="bg1"/>
                </a:solidFill>
              </a:rPr>
              <a:t>годы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3557" name="TextBox 8"/>
          <p:cNvSpPr txBox="1">
            <a:spLocks noChangeArrowheads="1"/>
          </p:cNvSpPr>
          <p:nvPr/>
        </p:nvSpPr>
        <p:spPr bwMode="auto">
          <a:xfrm>
            <a:off x="2428860" y="1071546"/>
            <a:ext cx="63817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2015 году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1" y="1714488"/>
            <a:ext cx="6429420" cy="368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Озеленение территории г.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1806,0 тыс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(93,4%)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0298" y="3500438"/>
            <a:ext cx="635798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электрической энергии для осуществления уличного освещения города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5 111,9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(79,1%)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8860" y="2786058"/>
            <a:ext cx="6429420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и ремонт уличного освещения на территории города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3 700,0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0298" y="4214818"/>
            <a:ext cx="6357982" cy="576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благоустройство городских кладбищ и воинских захоронений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2 054,2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(95,5%)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28860" y="2214554"/>
            <a:ext cx="6429420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Ликвидация стихийных свалок на территории города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929198"/>
            <a:ext cx="8643998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платежей по договорам лизинга для закупки техники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2 352,8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6143644"/>
            <a:ext cx="8643998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улиц, автодорог, мостов, мест отдыха граждан и других объектов благоустройства города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Ржева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16 308,2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(90,4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5500702"/>
            <a:ext cx="8643998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благоустройство  воинских захоронений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138,3 тыс. руб. (100%),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за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средств областного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63,3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5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23" name="Picture 3" descr="C:\Users\o.zvereva\Downloads\-mMRHXrQD6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1285860"/>
            <a:ext cx="2214578" cy="335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96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0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муниципальной программы  города Ржева Тверской области  «Дорожное хозяйство и общественный транспорт города Ржева Тверской области»  на 2014-2019 г.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357298"/>
          <a:ext cx="9112251" cy="5480065"/>
        </p:xfrm>
        <a:graphic>
          <a:graphicData uri="http://schemas.openxmlformats.org/presentationml/2006/ole">
            <p:oleObj spid="_x0000_s1997826" name="Диаграмма" r:id="rId6" imgW="9210743" imgH="575301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28662" y="1428736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</a:t>
            </a:r>
          </a:p>
          <a:p>
            <a:pPr algn="ctr"/>
            <a:r>
              <a:rPr lang="ru-RU" b="1" dirty="0" smtClean="0"/>
              <a:t>   </a:t>
            </a:r>
            <a:r>
              <a:rPr lang="ru-RU" sz="1600" b="1" dirty="0" smtClean="0"/>
              <a:t>67 998,3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1428736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63 950,4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1428736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4 047,9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29256" y="1428736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94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42873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134D5013-426F-4232-B8C9-7654B10491BE}" type="slidenum">
              <a:rPr lang="ru-RU" sz="1400">
                <a:latin typeface="+mn-lt"/>
                <a:cs typeface="+mn-cs"/>
              </a:rPr>
              <a:pPr algn="r">
                <a:defRPr/>
              </a:pPr>
              <a:t>5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5411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45412" name="Прямоугольник 29"/>
          <p:cNvSpPr>
            <a:spLocks noChangeArrowheads="1"/>
          </p:cNvSpPr>
          <p:nvPr/>
        </p:nvSpPr>
        <p:spPr bwMode="auto">
          <a:xfrm>
            <a:off x="142875" y="857250"/>
            <a:ext cx="900112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финансового обеспечения задач и функций государства и местного самоуправления.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статья 6 Бюджетная система Российской Федерации основана на принципах: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1. Единства бюджетной системы Российской Федерации;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2. Самостоятельности бюджетов;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3. Сбалансированности бюджета;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4. Общего (совокупного) покрытия расходов бюджетов;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5. Прозрачности (открытости);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6. Достоверности бюджета;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7. Подведомственности расходов бюджетов;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8. Единства кассы.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статья 28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Принцип прозрачности (открытости) означает: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- обязательное опубликование в средствах массовой информации утвержденных бюджетов и отчетов об их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исполнении;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- обязательную открытость для общества и средств массовой информации проектов бюджетов;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- стабильность и (или) преемственность бюджетной классификации Российской Федерации.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статья 3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99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60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52525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4601" name="TextBox 5"/>
          <p:cNvSpPr txBox="1">
            <a:spLocks noChangeArrowheads="1"/>
          </p:cNvSpPr>
          <p:nvPr/>
        </p:nvSpPr>
        <p:spPr bwMode="auto">
          <a:xfrm>
            <a:off x="1484312" y="19050"/>
            <a:ext cx="7659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Основные направления расходов за счет средств Дорожного фонда  города Ржева в 2015 году (тыс. руб.)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66861460"/>
              </p:ext>
            </p:extLst>
          </p:nvPr>
        </p:nvGraphicFramePr>
        <p:xfrm>
          <a:off x="50801" y="1101725"/>
          <a:ext cx="9093199" cy="57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42844" y="1214422"/>
            <a:ext cx="1928826" cy="7848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Дорожный фонд – 82 497,3 тыс. руб. (31,6%)</a:t>
            </a:r>
            <a:endParaRPr lang="ru-RU" sz="15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2091-766E-461A-866B-AF0ACAB1FF05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49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0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муниципальной программы  города Ржева Тверской области  «Управление имуществом и земельными ресурсами города Ржева Тверской области»  на 2014-2019 г.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377935"/>
          <a:ext cx="9112251" cy="5480065"/>
        </p:xfrm>
        <a:graphic>
          <a:graphicData uri="http://schemas.openxmlformats.org/presentationml/2006/ole">
            <p:oleObj spid="_x0000_s1998850" name="Диаграмма" r:id="rId6" imgW="9210743" imgH="575301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28728" y="135729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</a:t>
            </a:r>
          </a:p>
          <a:p>
            <a:pPr algn="ctr"/>
            <a:r>
              <a:rPr lang="ru-RU" b="1" dirty="0" smtClean="0"/>
              <a:t>   </a:t>
            </a:r>
            <a:r>
              <a:rPr lang="ru-RU" sz="1600" b="1" dirty="0" smtClean="0"/>
              <a:t>8 190,4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135729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</a:t>
            </a:r>
          </a:p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7 538,8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135729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651,6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135729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92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42873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0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муниципальной программы  города Ржева Тверской области  «Управление общественными финансами города Ржева Тверской области»  на 2014-2019 г.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377935"/>
          <a:ext cx="9112251" cy="5480065"/>
        </p:xfrm>
        <a:graphic>
          <a:graphicData uri="http://schemas.openxmlformats.org/presentationml/2006/ole">
            <p:oleObj spid="_x0000_s1999874" name="Диаграмма" r:id="rId6" imgW="9210743" imgH="575301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500166" y="171448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</a:t>
            </a:r>
          </a:p>
          <a:p>
            <a:pPr algn="ctr"/>
            <a:r>
              <a:rPr lang="ru-RU" b="1" dirty="0" smtClean="0"/>
              <a:t>   </a:t>
            </a:r>
            <a:r>
              <a:rPr lang="ru-RU" sz="1600" b="1" dirty="0" smtClean="0"/>
              <a:t>9 230,6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171448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</a:t>
            </a:r>
          </a:p>
          <a:p>
            <a:pPr algn="ctr"/>
            <a:r>
              <a:rPr lang="ru-RU" b="1" dirty="0" smtClean="0"/>
              <a:t> 8 203,4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171448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1027,2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171448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88,9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42873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0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муниципальной программы  города Ржева Тверской области  «Развитие системы гражданской обороны города Ржева Тверской области» 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на 2014-2019 г.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377935"/>
          <a:ext cx="9112251" cy="5480065"/>
        </p:xfrm>
        <a:graphic>
          <a:graphicData uri="http://schemas.openxmlformats.org/presentationml/2006/ole">
            <p:oleObj spid="_x0000_s2000898" name="Диаграмма" r:id="rId6" imgW="9210743" imgH="575301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857356" y="171448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</a:t>
            </a:r>
          </a:p>
          <a:p>
            <a:pPr algn="ctr"/>
            <a:r>
              <a:rPr lang="ru-RU" b="1" dirty="0" smtClean="0"/>
              <a:t>    </a:t>
            </a:r>
            <a:r>
              <a:rPr lang="ru-RU" sz="1600" b="1" dirty="0" smtClean="0"/>
              <a:t>6 866,6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171448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</a:t>
            </a:r>
          </a:p>
          <a:p>
            <a:pPr algn="ctr"/>
            <a:r>
              <a:rPr lang="ru-RU" b="1" dirty="0" smtClean="0"/>
              <a:t>   6 757,1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71448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109,5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171448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98,4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42873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0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муниципальной программы  города Ржева Тверской области  «Обеспечение правопорядка и безопасности населения города Ржева Тверской  области»  на 2014-2019 г.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377950"/>
          <a:ext cx="9144000" cy="5480050"/>
        </p:xfrm>
        <a:graphic>
          <a:graphicData uri="http://schemas.openxmlformats.org/presentationml/2006/ole">
            <p:oleObj spid="_x0000_s2001922" name="Диаграмма" r:id="rId6" imgW="9210743" imgH="575301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928794" y="1500174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  </a:t>
            </a:r>
            <a:r>
              <a:rPr lang="ru-RU" sz="1600" b="1" dirty="0" smtClean="0"/>
              <a:t>305,0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1500174"/>
            <a:ext cx="1285884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229,5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500174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75,5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1500174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75,2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42873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571604" y="0"/>
            <a:ext cx="75723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 год на реализацию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муниципальной программы  города Ржева Тверской области «Муниципальное управление и гражданское общество города Ржева» на 2014-2019 </a:t>
            </a:r>
            <a:r>
              <a:rPr lang="ru-RU" b="1" dirty="0" smtClean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285860"/>
          <a:ext cx="9144000" cy="5572140"/>
        </p:xfrm>
        <a:graphic>
          <a:graphicData uri="http://schemas.openxmlformats.org/presentationml/2006/ole">
            <p:oleObj spid="_x0000_s2002946" name="Диаграмма" r:id="rId6" imgW="9448800" imgH="6562815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00100" y="1357298"/>
            <a:ext cx="1143008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План        </a:t>
            </a:r>
            <a:r>
              <a:rPr lang="ru-RU" sz="1600" b="1" dirty="0" smtClean="0"/>
              <a:t>214 041,7</a:t>
            </a:r>
          </a:p>
          <a:p>
            <a:pPr algn="ctr"/>
            <a:r>
              <a:rPr lang="ru-RU" sz="1600" b="1" dirty="0" smtClean="0"/>
              <a:t>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1357298"/>
            <a:ext cx="1071570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37 375,4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1357298"/>
            <a:ext cx="1285884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исполнено 176 666,3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135729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Процент исполнения 17,5 %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00108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50070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ПП1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Развитие институтов гражданского общества, поддержка общественного сектора и обеспечение информационной открытости органов местного самоуправления г. Ржева;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ПП2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Развитие международных связей в г. Ржеве;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ПП3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Подготовка к празднованию 800-летия г. Ржева;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ПП4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О противодействии коррупции в г. Ржеве;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ПП5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Осуществление муниципальным образованием отдельных переданных государственных полномочий;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ПП6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Создание условий для эффективного функционирования органов местного самоуправления г. Ржева;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ПП7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Повышение статуса г. Ржева, удостоенного почетного звания РФ "Город воинской славы";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ПП8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Улучшение условий и охраны труда в г. Ржеве.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5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3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34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5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786436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031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«Муниципальное управление 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гражданское общество  города Ржева Тверской области»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на </a:t>
            </a:r>
            <a:r>
              <a:rPr lang="ru-RU" b="1" dirty="0" smtClean="0">
                <a:solidFill>
                  <a:schemeClr val="bg1"/>
                </a:solidFill>
              </a:rPr>
              <a:t>2014-2019 </a:t>
            </a:r>
            <a:r>
              <a:rPr lang="ru-RU" b="1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57" name="TextBox 8"/>
          <p:cNvSpPr txBox="1">
            <a:spLocks noChangeArrowheads="1"/>
          </p:cNvSpPr>
          <p:nvPr/>
        </p:nvSpPr>
        <p:spPr bwMode="auto">
          <a:xfrm>
            <a:off x="142844" y="1142984"/>
            <a:ext cx="871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2015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720" y="1500174"/>
            <a:ext cx="8572560" cy="440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редакций городских газет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077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- 477,9 тыс. 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5720" y="2357430"/>
            <a:ext cx="8572560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праздничных мероприятий, связанных с 70-летием Победы в Великой Отечественной войне1941-1945 годов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905,1 тыс. руб. (90,5%)</a:t>
            </a: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85720" y="1928802"/>
            <a:ext cx="8572560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с делегациями из городов побратимов города Ржева Тверской области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122,0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(97,6%)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85720" y="5429264"/>
            <a:ext cx="8572560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 на реализацию закона Тверской области от 16.02.2009 №7-ЗО О статусе города Тверской области, удостоенного почетного звания Российской Федерации Город воинской славы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4 572,6 тыс. руб. (2,6%),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4285,3 тыс. 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85720" y="2786058"/>
            <a:ext cx="8572560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отдела ЗАГС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федерального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1 678,4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5720" y="3143248"/>
            <a:ext cx="8572560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организацию деятельности комиссий по делам несовершеннолетних и защите их прав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661,2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5720" y="3643314"/>
            <a:ext cx="8572560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благоустроенными  жилыми помещениями специализированного жилищного фонда детей-сирот, детей, оставшихся без попечения родителей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931,9 тыс. руб. (100%)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85720" y="4357694"/>
            <a:ext cx="8572560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создание административной комиссии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264,0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85720" y="4714884"/>
            <a:ext cx="8572560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проведение мероприятий по предупреждению и ликвидации болезней животных, их лечению, защите населения от болезней, общих для человека и животных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482,1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6072206"/>
            <a:ext cx="8572560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венков, цветов и ценных подарков для проведения памятных  и юбилейных мероприятий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117,4 тыс. руб. (97,8%),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 акций,  совещаний,  конференций,  мероприятий, значимых для города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1 141,6 тыс. руб. (92,8%),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085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107157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0"/>
            <a:ext cx="7786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</a:rPr>
              <a:t>Расходы бюджета города Ржева за 2015, не включенные в муниципальные программы г. Ржева Тверской области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1214422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</a:t>
            </a:r>
          </a:p>
          <a:p>
            <a:pPr algn="ctr"/>
            <a:r>
              <a:rPr lang="ru-RU" b="1" dirty="0" smtClean="0"/>
              <a:t>  </a:t>
            </a:r>
            <a:r>
              <a:rPr lang="ru-RU" sz="1600" b="1" dirty="0" smtClean="0"/>
              <a:t>9 351,7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1214422"/>
            <a:ext cx="1285884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</a:t>
            </a:r>
          </a:p>
          <a:p>
            <a:pPr algn="ctr"/>
            <a:r>
              <a:rPr lang="ru-RU" b="1" dirty="0" smtClean="0"/>
              <a:t> 8 010,2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7686" y="1214422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1 341,5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1214422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85,7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72396" y="785794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2500306"/>
            <a:ext cx="8501122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на реализацию мероприятий по обращениям, поступающим к депутатам Законодательного Собрания Тверской области (обл. бюджет)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769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14282" y="2000240"/>
            <a:ext cx="871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2015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3286124"/>
            <a:ext cx="8501122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Резервный  фонд местной администрации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840,8 тыс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(58%)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596" y="4000504"/>
            <a:ext cx="8501122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приобретение новогодних подарков для детей работников муниципальных учреждений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264,9 тыс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(100%)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5572140"/>
            <a:ext cx="8501122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Ржевской городской Думы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3 759,0 тыс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(95,1%)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8596" y="4786322"/>
            <a:ext cx="8501122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выплаты по обязательствам государства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2 376,1 тыс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(81,5%)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41" name="Picture 4" descr="slide_i"/>
          <p:cNvPicPr>
            <a:picLocks noChangeAspect="1" noChangeArrowheads="1"/>
          </p:cNvPicPr>
          <p:nvPr/>
        </p:nvPicPr>
        <p:blipFill>
          <a:blip r:embed="rId2">
            <a:lum bright="12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3D7F0024-A6B4-416B-9C6F-08B9A82104D6}" type="slidenum">
              <a:rPr lang="ru-RU" sz="1400"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7459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47460" name="Прямоугольник 29"/>
          <p:cNvSpPr>
            <a:spLocks noChangeArrowheads="1"/>
          </p:cNvSpPr>
          <p:nvPr/>
        </p:nvSpPr>
        <p:spPr bwMode="auto">
          <a:xfrm>
            <a:off x="142875" y="733425"/>
            <a:ext cx="90011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настоящим Кодексом источниками финансирования дефицита бюджета;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Дефицит бюджета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Государственный или муниципальный долг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Муниципальная программа города Ржева Тверской области (далее - муниципальная программа)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система мероприятий, взаимоувязанных по задачам, срокам осуществления и ресурсам, мер муниципального регулирования и мер управления муниципальной собственностью города Ржева, обеспечивающая в рамках реализации муниципальных полномочий  города Ржева достижение, целей стратегии социально-экономического развития города Ржева и (или) программы социально-экономического развития города Ржева, утвержденных в установленном порядке (далее - стратегия и (или) программа социально-экономического развития  города Ржева Тверской области);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Подпрограмма муниципальной программы (далее - подпрограмма)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часть муниципальной  программы, являющаяся одним из направлений реализации муниципальной программы и обеспечивающая достижение целей муниципальной программы;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Администратор муниципальной 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исполнительный орган власти города Ржева, являющийся главным распорядителем средств бюджета города Ржева Тверской области, исполняющий функции муниципального заказчика, наделенный полномочиями по разработке и реализации муниципальной программы и (или) ее подпрограмм и несущий ответственность за реализацию муниципальной программы и ее эффективность;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CFCEA237-AD28-4712-9858-2B1126DB0C0B}" type="slidenum">
              <a:rPr lang="ru-RU" sz="14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9507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49508" name="Прямоугольник 29"/>
          <p:cNvSpPr>
            <a:spLocks noChangeArrowheads="1"/>
          </p:cNvSpPr>
          <p:nvPr/>
        </p:nvSpPr>
        <p:spPr bwMode="auto">
          <a:xfrm>
            <a:off x="142875" y="714375"/>
            <a:ext cx="90011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Главный администратор 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администратор муниципальной программы, координирующий деятельность других администраторов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муниципальной программы по разработке и реализации муниципальной программы и (или) ее подпрограмм и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определенный при наличии двух и более администраторов муниципальной программы, а также выполняющий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функции администратора муниципальной программы в части, касающейся его полномочий;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ожидаемое (планируемое) состояние дел в сфере реализации муниципальной программы, достигаемое при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выполнении комплекса мероприятий, связанное с реализаций положений стратегии и (или) 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социально-экономического развития города Ржева Тверской области и оцениваемое с помощью показателей;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Задача подпрограммы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направление деятельности главного администратора муниципальной программы и (или) администратора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(администраторов) муниципальной программы, обеспечивающее достижение цели или целей муниципальной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программы во взаимосвязи с другими задачами подпрограммы;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Мероприятие подпрограммы (далее - мероприятие)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конкретное действие главного администратора муниципальной программы и (или) администратора (администраторов) муниципальной программы для решения соответствующей задачи подпрограммы;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Показатель цели муниципальной 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конечный результат реализации муниципальной программы, выраженный в количественно измеримых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показателях достижения цели муниципальной программы;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Показатель задачи подпрограммы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конечный результат выполнения подпрограммы, выраженный в количественно измеримых показателях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решения задачи подпрограммы;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Показатель мероприятия подпрограммы (административного мероприятия)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непосредственный результат выполнения мероприятия подпрограммы (административного мероприятия),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выраженный в количественно измеримых показателях;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Целевое значение показателя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достигаемое в последний год реализации муниципальной программы значение показателя, который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формируется нарастающим итогом.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7" descr="35c1ba53f3cc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8" name="Picture 8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5B7BECD3-ACCD-4ED9-8E7B-2D764846850A}" type="slidenum">
              <a:rPr lang="ru-RU" sz="1400">
                <a:latin typeface="+mn-lt"/>
                <a:cs typeface="+mn-cs"/>
              </a:rPr>
              <a:pPr algn="r">
                <a:defRPr/>
              </a:pPr>
              <a:t>8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7460" name="WordArt 8"/>
          <p:cNvSpPr>
            <a:spLocks noChangeArrowheads="1" noChangeShapeType="1" noTextEdit="1"/>
          </p:cNvSpPr>
          <p:nvPr/>
        </p:nvSpPr>
        <p:spPr bwMode="auto">
          <a:xfrm>
            <a:off x="755650" y="2133600"/>
            <a:ext cx="7704138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66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Основные показатели </a:t>
            </a:r>
          </a:p>
          <a:p>
            <a:pPr algn="ctr"/>
            <a:r>
              <a:rPr lang="ru-RU" sz="4400" b="1" i="1" kern="1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66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социально-экономического развития </a:t>
            </a:r>
          </a:p>
          <a:p>
            <a:pPr algn="ctr"/>
            <a:r>
              <a:rPr lang="ru-RU" sz="4400" b="1" i="1" kern="1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66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города Ржева  </a:t>
            </a:r>
          </a:p>
          <a:p>
            <a:pPr algn="ctr"/>
            <a:r>
              <a:rPr lang="ru-RU" sz="4400" b="1" i="1" kern="1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66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за 2015 год</a:t>
            </a:r>
          </a:p>
        </p:txBody>
      </p:sp>
      <p:pic>
        <p:nvPicPr>
          <p:cNvPr id="147461" name="Picture 8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AF9B078-F7F8-4C8F-9F63-897305B80049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151558" name="Rectangle 1"/>
          <p:cNvSpPr>
            <a:spLocks noChangeArrowheads="1"/>
          </p:cNvSpPr>
          <p:nvPr/>
        </p:nvSpPr>
        <p:spPr bwMode="auto">
          <a:xfrm>
            <a:off x="323850" y="1125538"/>
            <a:ext cx="8569325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 defTabSz="914400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indent="342900" algn="ctr" defTabSz="914400">
              <a:defRPr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indent="342900" algn="ctr" defTabSz="914400">
              <a:defRPr/>
            </a:pP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indent="342900" algn="just" defTabSz="9144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Промышленность – ведущая отрасль экономики  города Ржева. В ней занято более   четверти работающего населения. Промышленные предприятия являются основным источником доходов бюджета города, обеспечивая около 90%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налоговых поступлений, и поэтому от их эффективной деятельности  зависят реальные возможности решения основных социально-экономических проблем.</a:t>
            </a:r>
          </a:p>
          <a:p>
            <a:pPr indent="342900" algn="just" defTabSz="9144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промышленном комплексе  города Ржева преобладающим видом экономической деятельности является обрабатывающее производство (более 90 % от всего объема отгруженной продукции по крупным и средним предприятиям).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Объём отгруженных товаров собственного производства, выполненных работ и услуг собственными силами, по крупным и средним предприятиям города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составил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9 839,1 млн.рублей 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текущем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 году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предполагается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спад промышленного производства на 12,7%  относительно уровня 2015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года, в основном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спад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падения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производства по таким разделам  как  «Производство машин и оборудования» и «Производство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электрооборудования, электронного и оптического оборудования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2017-2019г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г.  индекс промышленного производства прогнозируется на уровне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101,8-102,9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%. Это связано с увеличением объемов производства по таким подразделам как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«Производство электрооборудования, электронного и оптического оборудования»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Производство машин и оборудования», «Производство транспортных средств и оборудования», «Текстильное и швейное производство», «Обработка древесины и производство изделий из дерева», «Производство прочих неметаллических минеральных продуктов», «Металлургическое производство и производство готовых металлических изделий», «Прочие производства».</a:t>
            </a:r>
          </a:p>
        </p:txBody>
      </p:sp>
      <p:pic>
        <p:nvPicPr>
          <p:cNvPr id="149507" name="Picture 1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8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9" name="Rectangle 38"/>
          <p:cNvSpPr>
            <a:spLocks noChangeArrowheads="1"/>
          </p:cNvSpPr>
          <p:nvPr/>
        </p:nvSpPr>
        <p:spPr bwMode="auto">
          <a:xfrm>
            <a:off x="1331913" y="0"/>
            <a:ext cx="7243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18097</TotalTime>
  <Words>5772</Words>
  <Application>Microsoft Office PowerPoint</Application>
  <PresentationFormat>Экран (4:3)</PresentationFormat>
  <Paragraphs>862</Paragraphs>
  <Slides>58</Slides>
  <Notes>38</Notes>
  <HiddenSlides>0</HiddenSlides>
  <MMClips>0</MMClips>
  <ScaleCrop>false</ScaleCrop>
  <HeadingPairs>
    <vt:vector size="6" baseType="variant">
      <vt:variant>
        <vt:lpstr>Тема</vt:lpstr>
      </vt:variant>
      <vt:variant>
        <vt:i4>23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82" baseType="lpstr">
      <vt:lpstr>Оформление по умолчанию</vt:lpstr>
      <vt:lpstr>9_Оформление по умолчанию</vt:lpstr>
      <vt:lpstr>1_Тема Office</vt:lpstr>
      <vt:lpstr>6_Тема Office</vt:lpstr>
      <vt:lpstr>8_Тема Office</vt:lpstr>
      <vt:lpstr>31_Тема Office</vt:lpstr>
      <vt:lpstr>3_Оформление по умолчанию</vt:lpstr>
      <vt:lpstr>7_Тема Office</vt:lpstr>
      <vt:lpstr>3_Тема Office</vt:lpstr>
      <vt:lpstr>2_Оформление по умолчанию</vt:lpstr>
      <vt:lpstr>5_Оформление по умолчанию</vt:lpstr>
      <vt:lpstr>4_Тема Office</vt:lpstr>
      <vt:lpstr>15_Тема Office</vt:lpstr>
      <vt:lpstr>5_Тема Office</vt:lpstr>
      <vt:lpstr>29_Тема Office</vt:lpstr>
      <vt:lpstr>27_Тема Office</vt:lpstr>
      <vt:lpstr>1_Оформление по умолчанию</vt:lpstr>
      <vt:lpstr>12_Тема Office</vt:lpstr>
      <vt:lpstr>Тема Office</vt:lpstr>
      <vt:lpstr>4_Оформление по умолчанию</vt:lpstr>
      <vt:lpstr>6_Оформление по умолчанию</vt:lpstr>
      <vt:lpstr>2_Тема Office</vt:lpstr>
      <vt:lpstr>9_Тема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Исполнение по налоговым доходам  бюджета города Ржева за 2015 год</vt:lpstr>
      <vt:lpstr>Исполнение по неналоговым доходам  бюджета города Ржева за 2015 год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Matveeva</dc:creator>
  <cp:lastModifiedBy>User</cp:lastModifiedBy>
  <cp:revision>1265</cp:revision>
  <cp:lastPrinted>2014-10-08T06:42:43Z</cp:lastPrinted>
  <dcterms:created xsi:type="dcterms:W3CDTF">2013-09-16T13:33:13Z</dcterms:created>
  <dcterms:modified xsi:type="dcterms:W3CDTF">2016-06-14T20:19:46Z</dcterms:modified>
</cp:coreProperties>
</file>