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49" r:id="rId1"/>
  </p:sldMasterIdLst>
  <p:notesMasterIdLst>
    <p:notesMasterId r:id="rId17"/>
  </p:notesMasterIdLst>
  <p:handoutMasterIdLst>
    <p:handoutMasterId r:id="rId18"/>
  </p:handoutMasterIdLst>
  <p:sldIdLst>
    <p:sldId id="391" r:id="rId2"/>
    <p:sldId id="420" r:id="rId3"/>
    <p:sldId id="394" r:id="rId4"/>
    <p:sldId id="413" r:id="rId5"/>
    <p:sldId id="416" r:id="rId6"/>
    <p:sldId id="412" r:id="rId7"/>
    <p:sldId id="414" r:id="rId8"/>
    <p:sldId id="419" r:id="rId9"/>
    <p:sldId id="418" r:id="rId10"/>
    <p:sldId id="417" r:id="rId11"/>
    <p:sldId id="406" r:id="rId12"/>
    <p:sldId id="396" r:id="rId13"/>
    <p:sldId id="397" r:id="rId14"/>
    <p:sldId id="399" r:id="rId15"/>
    <p:sldId id="403" r:id="rId16"/>
  </p:sldIdLst>
  <p:sldSz cx="9144000" cy="6858000" type="screen4x3"/>
  <p:notesSz cx="6858000" cy="9947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5D9D"/>
    <a:srgbClr val="4F6797"/>
    <a:srgbClr val="0034DA"/>
    <a:srgbClr val="B9C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 autoAdjust="0"/>
    <p:restoredTop sz="94478" autoAdjust="0"/>
  </p:normalViewPr>
  <p:slideViewPr>
    <p:cSldViewPr>
      <p:cViewPr>
        <p:scale>
          <a:sx n="117" d="100"/>
          <a:sy n="117" d="100"/>
        </p:scale>
        <p:origin x="-1644" y="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52"/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9F84FC2-917B-4678-82F5-D95B80717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8" cy="497921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46B5FA-CB35-4961-82AB-0F6ABA42B1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8" cy="497921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8F937440-E4CE-48E3-9585-7E516921AD9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52C4A6-D860-4BEF-A6AE-324E0315FC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9355"/>
            <a:ext cx="2972548" cy="497921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ED3953D-55D5-49A2-81CD-9FEEDA911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852" y="9449355"/>
            <a:ext cx="2972548" cy="497921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3D62FC1B-3FBB-46B1-86F7-1B8CFFF4C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2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72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480" y="4725514"/>
            <a:ext cx="5485439" cy="4474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84647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8" cy="497920"/>
          </a:xfrm>
          <a:prstGeom prst="rect">
            <a:avLst/>
          </a:prstGeom>
        </p:spPr>
        <p:txBody>
          <a:bodyPr lIns="93150" tIns="46575" rIns="93150" bIns="46575"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3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3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2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0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0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497205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25514"/>
            <a:ext cx="5487040" cy="4475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4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30CCECD-EFDB-FF4E-BB26-2CF12E91A4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84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D6CEF-0461-7348-84AD-9F16B4F8C3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71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6AA83-A2C9-BC45-970E-955F92AB32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4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02.09.2020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33662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E10C4-A45F-C745-9C2C-BD5C0E2B2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7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ABE07AB-3494-004D-8881-3C9C90E0A4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49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797A8-59DE-914C-8AA6-A42A988F73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5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6C8A-52CE-FC49-8E4C-EE30935973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3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566A-AAF1-F648-876A-00D1D9870D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8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95627-2715-D14E-A0C8-7CEE101558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0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3CA59-DFD5-F745-91DB-B97A614410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54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6" name="Right Triangle 11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/>
            <a:endParaRPr lang="en-US" altLang="ru-RU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5BCC91F-F9DB-5344-8D59-1A0F6FD993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2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SimSun" pitchFamily="2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AB70245-8132-9043-818E-154BDF381638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ea typeface="SimSun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2" r:id="rId2"/>
    <p:sldLayoutId id="2147483971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72" r:id="rId9"/>
    <p:sldLayoutId id="2147483968" r:id="rId10"/>
    <p:sldLayoutId id="2147483969" r:id="rId11"/>
    <p:sldLayoutId id="214748397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208912" cy="1368152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Государственная финансовая поддержка малого и среднего бизнеса</a:t>
            </a:r>
            <a:r>
              <a:rPr lang="en-GB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в </a:t>
            </a:r>
            <a:r>
              <a:rPr lang="en-US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Тверской области. </a:t>
            </a:r>
            <a:b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</a:br>
            <a:endParaRPr lang="ru-RU" alt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8400"/>
            <a:ext cx="728105" cy="7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4"/>
          <p:cNvSpPr txBox="1">
            <a:spLocks/>
          </p:cNvSpPr>
          <p:nvPr/>
        </p:nvSpPr>
        <p:spPr bwMode="auto">
          <a:xfrm>
            <a:off x="1547664" y="1058384"/>
            <a:ext cx="6840760" cy="66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содействия кредитованию</a:t>
            </a:r>
          </a:p>
          <a:p>
            <a:pPr defTabSz="914400" eaLnBrk="1" hangingPunct="1">
              <a:buClrTx/>
              <a:buSzTx/>
              <a:buFontTx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</a:t>
            </a:r>
          </a:p>
          <a:p>
            <a:pPr defTabSz="914400" eaLnBrk="1" hangingPunct="1">
              <a:buClrTx/>
              <a:buSzTx/>
              <a:buFontTx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</a:t>
            </a:r>
            <a:endParaRPr lang="ru-RU" altLang="ru-RU" sz="14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547664" y="1988840"/>
            <a:ext cx="5312623" cy="35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</a:pP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Фонда - Министерство экономического развития Тверской области</a:t>
            </a:r>
            <a:r>
              <a:rPr lang="en-US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32" y="749805"/>
            <a:ext cx="1989365" cy="9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3128047" y="5632523"/>
            <a:ext cx="2151856" cy="5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2020 г.</a:t>
            </a:r>
          </a:p>
          <a:p>
            <a:pPr algn="ctr" defTabSz="914400" eaLnBrk="1" hangingPunct="1">
              <a:buClrTx/>
              <a:buSzTx/>
              <a:buFontTx/>
            </a:pP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757227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«Доверие»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323428" y="220457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b="1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БЕЗЗАЛОГОВЫЙ ЗАЙМ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29518" y="4523581"/>
            <a:ext cx="2472546" cy="937561"/>
            <a:chOff x="395536" y="4365105"/>
            <a:chExt cx="2472546" cy="93756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52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707438"/>
              <a:ext cx="1824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500 тыс.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317259" y="2966119"/>
            <a:ext cx="3052257" cy="1038308"/>
            <a:chOff x="4716016" y="4365105"/>
            <a:chExt cx="3052257" cy="1038308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908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23321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3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4,25% </a:t>
              </a:r>
              <a:r>
                <a:rPr lang="ru-RU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4592719" y="4593989"/>
            <a:ext cx="3672410" cy="948419"/>
            <a:chOff x="3059830" y="4581128"/>
            <a:chExt cx="3672410" cy="948419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813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5011434"/>
              <a:ext cx="3004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до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18 месяцев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44E026F-88EB-41A2-9ACA-152B75E06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20" y="2204570"/>
            <a:ext cx="3725057" cy="216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871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1052736"/>
            <a:ext cx="915352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5496" y="938477"/>
            <a:ext cx="9108504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Фонда в цифрах на 01.09.2020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727056" y="1763692"/>
            <a:ext cx="10181648" cy="3032070"/>
            <a:chOff x="4523685" y="1191099"/>
            <a:chExt cx="5891556" cy="3032070"/>
          </a:xfrm>
        </p:grpSpPr>
        <p:sp>
          <p:nvSpPr>
            <p:cNvPr id="121" name="TextBox 120"/>
            <p:cNvSpPr txBox="1"/>
            <p:nvPr/>
          </p:nvSpPr>
          <p:spPr>
            <a:xfrm>
              <a:off x="7165212" y="2113543"/>
              <a:ext cx="2833358" cy="11750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t"/>
            <a:lstStyle>
              <a:defPPr>
                <a:defRPr lang="en-US"/>
              </a:defPPr>
              <a:lvl1pPr algn="ctr" defTabSz="914373" fontAlgn="auto">
                <a:spcBef>
                  <a:spcPts val="0"/>
                </a:spcBef>
                <a:spcAft>
                  <a:spcPts val="0"/>
                </a:spcAft>
                <a:defRPr sz="2000" b="1" kern="0">
                  <a:solidFill>
                    <a:srgbClr val="1F4E79"/>
                  </a:solidFill>
                  <a:latin typeface="Arial Narrow" panose="020B0606020202030204" pitchFamily="34" charset="0"/>
                  <a:cs typeface="Times New Roman" pitchFamily="18" charset="0"/>
                </a:defRPr>
              </a:lvl1pPr>
            </a:lstStyle>
            <a:p>
              <a:pPr marL="0" marR="0" lvl="0" indent="0" algn="ctr" defTabSz="9143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itchFamily="18" charset="0"/>
                </a:rPr>
                <a:t>1,84 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itchFamily="18" charset="0"/>
                </a:rPr>
                <a:t>млрд. руб.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476013" y="3288575"/>
              <a:ext cx="1939218" cy="7199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t"/>
            <a:lstStyle>
              <a:defPPr>
                <a:defRPr lang="en-US"/>
              </a:defPPr>
              <a:lvl1pPr algn="ctr" defTabSz="914373" fontAlgn="auto">
                <a:spcBef>
                  <a:spcPts val="0"/>
                </a:spcBef>
                <a:spcAft>
                  <a:spcPts val="0"/>
                </a:spcAft>
                <a:defRPr sz="2000" b="1" kern="0">
                  <a:solidFill>
                    <a:srgbClr val="1F4E79"/>
                  </a:solidFill>
                  <a:latin typeface="Arial Narrow" panose="020B0606020202030204" pitchFamily="34" charset="0"/>
                  <a:cs typeface="Times New Roman" pitchFamily="18" charset="0"/>
                </a:defRPr>
              </a:lvl1pPr>
            </a:lstStyle>
            <a:p>
              <a:pPr marL="0" marR="0" lvl="0" indent="0" algn="ctr" defTabSz="9143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dirty="0">
                  <a:latin typeface="Calibri" panose="020F0502020204030204" pitchFamily="34" charset="0"/>
                  <a:ea typeface="+mn-ea"/>
                </a:rPr>
                <a:t>1605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itchFamily="18" charset="0"/>
                </a:rPr>
                <a:t>ед.</a:t>
              </a:r>
            </a:p>
          </p:txBody>
        </p:sp>
        <p:sp>
          <p:nvSpPr>
            <p:cNvPr id="127" name="Текст 2"/>
            <p:cNvSpPr txBox="1">
              <a:spLocks/>
            </p:cNvSpPr>
            <p:nvPr/>
          </p:nvSpPr>
          <p:spPr>
            <a:xfrm>
              <a:off x="4595694" y="1191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12186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59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4523686" y="2132856"/>
              <a:ext cx="4104456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30" name="Группа 129"/>
            <p:cNvGrpSpPr/>
            <p:nvPr/>
          </p:nvGrpSpPr>
          <p:grpSpPr>
            <a:xfrm>
              <a:off x="4523685" y="2238475"/>
              <a:ext cx="3240361" cy="839705"/>
              <a:chOff x="-238685" y="8731785"/>
              <a:chExt cx="1541283" cy="630883"/>
            </a:xfrm>
          </p:grpSpPr>
          <p:sp>
            <p:nvSpPr>
              <p:cNvPr id="146" name="Pentagon 35"/>
              <p:cNvSpPr/>
              <p:nvPr/>
            </p:nvSpPr>
            <p:spPr>
              <a:xfrm>
                <a:off x="-100336" y="8731785"/>
                <a:ext cx="1402934" cy="630883"/>
              </a:xfrm>
              <a:prstGeom prst="homePlate">
                <a:avLst>
                  <a:gd name="adj" fmla="val 22714"/>
                </a:avLst>
              </a:prstGeom>
              <a:solidFill>
                <a:srgbClr val="1F4E7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7" name="Pentagon 37"/>
              <p:cNvSpPr/>
              <p:nvPr/>
            </p:nvSpPr>
            <p:spPr>
              <a:xfrm>
                <a:off x="-238685" y="8731785"/>
                <a:ext cx="1402934" cy="630883"/>
              </a:xfrm>
              <a:prstGeom prst="homePlate">
                <a:avLst>
                  <a:gd name="adj" fmla="val 22714"/>
                </a:avLst>
              </a:prstGeom>
              <a:solidFill>
                <a:srgbClr val="E7F5F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itchFamily="34" charset="0"/>
                  </a:rPr>
                  <a:t>Сумма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itchFamily="34" charset="0"/>
                  </a:rPr>
                  <a:t>предоставленных займов</a:t>
                </a:r>
              </a:p>
            </p:txBody>
          </p:sp>
        </p:grpSp>
        <p:grpSp>
          <p:nvGrpSpPr>
            <p:cNvPr id="131" name="Группа 130"/>
            <p:cNvGrpSpPr/>
            <p:nvPr/>
          </p:nvGrpSpPr>
          <p:grpSpPr>
            <a:xfrm>
              <a:off x="4523686" y="3383464"/>
              <a:ext cx="3237531" cy="839705"/>
              <a:chOff x="-238685" y="8731785"/>
              <a:chExt cx="1539937" cy="630883"/>
            </a:xfrm>
          </p:grpSpPr>
          <p:sp>
            <p:nvSpPr>
              <p:cNvPr id="144" name="Pentagon 35"/>
              <p:cNvSpPr/>
              <p:nvPr/>
            </p:nvSpPr>
            <p:spPr>
              <a:xfrm>
                <a:off x="-101682" y="8731785"/>
                <a:ext cx="1402934" cy="630883"/>
              </a:xfrm>
              <a:prstGeom prst="homePlate">
                <a:avLst>
                  <a:gd name="adj" fmla="val 22714"/>
                </a:avLst>
              </a:prstGeom>
              <a:solidFill>
                <a:srgbClr val="1F4E7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5" name="Pentagon 37"/>
              <p:cNvSpPr/>
              <p:nvPr/>
            </p:nvSpPr>
            <p:spPr>
              <a:xfrm>
                <a:off x="-238685" y="8731785"/>
                <a:ext cx="1402934" cy="630883"/>
              </a:xfrm>
              <a:prstGeom prst="homePlate">
                <a:avLst>
                  <a:gd name="adj" fmla="val 22714"/>
                </a:avLst>
              </a:prstGeom>
              <a:solidFill>
                <a:srgbClr val="E7F5F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itchFamily="34" charset="0"/>
                  </a:rPr>
                  <a:t>Количество выданных займов</a:t>
                </a:r>
              </a:p>
            </p:txBody>
          </p:sp>
        </p:grp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17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5496" y="620688"/>
            <a:ext cx="9108504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3528" y="118920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9pPr>
          </a:lstStyle>
          <a:p>
            <a:pPr algn="just">
              <a:defRPr/>
            </a:pPr>
            <a:r>
              <a:rPr lang="ru-RU" altLang="ru-RU" sz="2000" dirty="0">
                <a:solidFill>
                  <a:srgbClr val="4F6797"/>
                </a:solidFill>
                <a:ea typeface="Arial" charset="0"/>
                <a:cs typeface="Arial" charset="0"/>
              </a:rPr>
              <a:t>Поручительство</a:t>
            </a:r>
            <a:r>
              <a:rPr lang="ru-RU" altLang="ru-RU" sz="20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ru-RU" altLang="ru-RU" sz="2000" dirty="0">
                <a:solidFill>
                  <a:srgbClr val="4F6797"/>
                </a:solidFill>
                <a:ea typeface="Arial" charset="0"/>
                <a:cs typeface="Arial" charset="0"/>
              </a:rPr>
              <a:t>—</a:t>
            </a:r>
            <a:r>
              <a:rPr lang="ru-RU" altLang="ru-RU" sz="20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ru-RU" altLang="ru-RU" sz="2000" dirty="0">
                <a:solidFill>
                  <a:srgbClr val="4F6797"/>
                </a:solidFill>
                <a:ea typeface="Arial" charset="0"/>
                <a:cs typeface="Arial" charset="0"/>
              </a:rPr>
              <a:t>форма государственной поддержки, обязательство гарантийного Фонда  отвечать перед Банком за исполнение Заёмщиком (предпринимателем) обязательств по кредиту.</a:t>
            </a:r>
            <a:r>
              <a:rPr lang="ru-RU" altLang="ru-RU" sz="2000" b="1" kern="0" dirty="0">
                <a:solidFill>
                  <a:srgbClr val="235D9D"/>
                </a:solidFill>
                <a:cs typeface="Arial" charset="0"/>
              </a:rPr>
              <a:t> </a:t>
            </a:r>
            <a:endParaRPr lang="ru-RU" altLang="ru-RU" sz="2000" b="1" kern="0" dirty="0">
              <a:solidFill>
                <a:srgbClr val="4F6797"/>
              </a:solidFill>
              <a:cs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5547" y="1772816"/>
            <a:ext cx="8600949" cy="818183"/>
            <a:chOff x="363539" y="1062099"/>
            <a:chExt cx="5819547" cy="818183"/>
          </a:xfrm>
        </p:grpSpPr>
        <p:sp>
          <p:nvSpPr>
            <p:cNvPr id="13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12186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59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Схема взаимодействия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63539" y="1880282"/>
              <a:ext cx="56246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83459390-588B-4932-A109-F33DD28957FA}"/>
              </a:ext>
            </a:extLst>
          </p:cNvPr>
          <p:cNvGrpSpPr/>
          <p:nvPr/>
        </p:nvGrpSpPr>
        <p:grpSpPr>
          <a:xfrm>
            <a:off x="5796136" y="3059549"/>
            <a:ext cx="3096344" cy="1017523"/>
            <a:chOff x="2771800" y="2217057"/>
            <a:chExt cx="3096344" cy="1017523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50AEA1E-03CE-478C-A535-1DAD746E8929}"/>
                </a:ext>
              </a:extLst>
            </p:cNvPr>
            <p:cNvSpPr txBox="1"/>
            <p:nvPr/>
          </p:nvSpPr>
          <p:spPr>
            <a:xfrm>
              <a:off x="2771800" y="2217057"/>
              <a:ext cx="67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5A12BA48-AC70-4B19-9361-047765DBC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7898" y="2577098"/>
              <a:ext cx="603089" cy="58837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AF767FC-029F-4F52-9FBD-72F5A68AE131}"/>
                </a:ext>
              </a:extLst>
            </p:cNvPr>
            <p:cNvSpPr txBox="1"/>
            <p:nvPr/>
          </p:nvSpPr>
          <p:spPr>
            <a:xfrm>
              <a:off x="3439396" y="2495916"/>
              <a:ext cx="24287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3 лет. Срок зависит от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условий от продукта поручительства 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84C3BC5C-0225-434B-A739-B941C669BC0E}"/>
              </a:ext>
            </a:extLst>
          </p:cNvPr>
          <p:cNvGrpSpPr/>
          <p:nvPr/>
        </p:nvGrpSpPr>
        <p:grpSpPr>
          <a:xfrm>
            <a:off x="5844658" y="4591368"/>
            <a:ext cx="3047822" cy="997872"/>
            <a:chOff x="4932040" y="2217058"/>
            <a:chExt cx="3047822" cy="99787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6B0FFAED-B68F-4B1E-803C-CF4365E1D1CC}"/>
                </a:ext>
              </a:extLst>
            </p:cNvPr>
            <p:cNvSpPr txBox="1"/>
            <p:nvPr/>
          </p:nvSpPr>
          <p:spPr>
            <a:xfrm>
              <a:off x="4932040" y="2217058"/>
              <a:ext cx="3047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СТОИМОСТЬ ПОРУЧИТЕЛЬСТВА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A4B55F94-FCC7-4B6D-81BF-A2F4B3F8E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614" y="2577098"/>
              <a:ext cx="632508" cy="60308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5C090DE9-B948-4E9E-AAD0-4C8F36C25429}"/>
                </a:ext>
              </a:extLst>
            </p:cNvPr>
            <p:cNvSpPr txBox="1"/>
            <p:nvPr/>
          </p:nvSpPr>
          <p:spPr>
            <a:xfrm>
              <a:off x="5520114" y="2691710"/>
              <a:ext cx="2150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0,5% годовых от суммы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поручительства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38BAA9-9C40-45FA-BF17-3B12561CE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47" y="2637776"/>
            <a:ext cx="5133946" cy="36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4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9078" y="1052736"/>
            <a:ext cx="915352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360930" y="877011"/>
            <a:ext cx="8568952" cy="39946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Tx/>
              <a:buSzTx/>
            </a:pPr>
            <a:r>
              <a:rPr lang="ru-RU" altLang="ru-RU" b="1" kern="0" dirty="0">
                <a:solidFill>
                  <a:srgbClr val="235D9D"/>
                </a:solidFill>
                <a:latin typeface="+mj-lt"/>
                <a:ea typeface="SimSun" charset="-122"/>
                <a:cs typeface="Arial" charset="0"/>
              </a:rPr>
              <a:t>Поручительство Фонда – новые возможности для бизнеса Тверской области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1539875"/>
            <a:ext cx="2335402" cy="100460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itchFamily="34" charset="0"/>
              </a:rPr>
              <a:t>Уникальная услуга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0639" y="2653741"/>
            <a:ext cx="2372487" cy="9424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itchFamily="34" charset="0"/>
              </a:rPr>
              <a:t>Существенная экономия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2638575"/>
            <a:ext cx="5304104" cy="106497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R="0" lvl="0" algn="just" defTabSz="957263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Отпадает необходимость ежегодной оплаты страховки залогового имущества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6786" y="1479512"/>
            <a:ext cx="6033950" cy="106497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R="0" lvl="0" algn="just" defTabSz="957263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Кредиты банков на развитие бизнеса </a:t>
            </a:r>
          </a:p>
          <a:p>
            <a:pPr marR="0" lvl="0" algn="just" defTabSz="957263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kern="0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при отсутствии своего залога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26268" y="4012765"/>
            <a:ext cx="6977620" cy="682182"/>
            <a:chOff x="-36512" y="4624989"/>
            <a:chExt cx="6656661" cy="68218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-36512" y="4624989"/>
              <a:ext cx="2372487" cy="59691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 lvl="0" indent="0" algn="r" defTabSz="9143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Arial" pitchFamily="34" charset="0"/>
                </a:rPr>
                <a:t>Простое получение</a:t>
              </a:r>
            </a:p>
          </p:txBody>
        </p:sp>
        <p:sp>
          <p:nvSpPr>
            <p:cNvPr id="38" name="L-Shape 10"/>
            <p:cNvSpPr/>
            <p:nvPr/>
          </p:nvSpPr>
          <p:spPr>
            <a:xfrm rot="13701821">
              <a:off x="2238915" y="4709440"/>
              <a:ext cx="470816" cy="428015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1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1044" y="4632690"/>
              <a:ext cx="3699105" cy="67448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R="0" lvl="0" algn="just" defTabSz="957263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2000" b="1" kern="0" dirty="0">
                  <a:solidFill>
                    <a:srgbClr val="000000"/>
                  </a:solidFill>
                  <a:latin typeface="+mj-lt"/>
                  <a:ea typeface="+mn-ea"/>
                  <a:cs typeface="Arial" pitchFamily="34" charset="0"/>
                </a:rPr>
                <a:t>Принятие решения в течение 3-х рабочих дней, пакет документов готовит Банк - кредитор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0CE2021-4FD7-4240-99DD-D6EA32AEECEF}"/>
              </a:ext>
            </a:extLst>
          </p:cNvPr>
          <p:cNvSpPr/>
          <p:nvPr/>
        </p:nvSpPr>
        <p:spPr>
          <a:xfrm>
            <a:off x="-238469" y="5053581"/>
            <a:ext cx="2569638" cy="6857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itchFamily="34" charset="0"/>
              </a:rPr>
              <a:t>Гибкий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itchFamily="34" charset="0"/>
              </a:rPr>
              <a:t> подход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L-Shape 10">
            <a:extLst>
              <a:ext uri="{FF2B5EF4-FFF2-40B4-BE49-F238E27FC236}">
                <a16:creationId xmlns="" xmlns:a16="http://schemas.microsoft.com/office/drawing/2014/main" id="{2138A892-00CC-4654-803E-6D72323D81DF}"/>
              </a:ext>
            </a:extLst>
          </p:cNvPr>
          <p:cNvSpPr/>
          <p:nvPr/>
        </p:nvSpPr>
        <p:spPr>
          <a:xfrm rot="13701821">
            <a:off x="2412111" y="5188064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29B1918-58BA-4583-B9A0-3730FA2A531F}"/>
              </a:ext>
            </a:extLst>
          </p:cNvPr>
          <p:cNvSpPr/>
          <p:nvPr/>
        </p:nvSpPr>
        <p:spPr>
          <a:xfrm>
            <a:off x="3088844" y="5157192"/>
            <a:ext cx="524608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R="0" lvl="0" defTabSz="957263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Возможно поручительство также по </a:t>
            </a:r>
            <a:r>
              <a:rPr lang="ru-RU" sz="2000" b="1" kern="0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действующим </a:t>
            </a:r>
            <a:r>
              <a:rPr lang="ru-RU" sz="2000" b="1" kern="0" dirty="0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кредитным </a:t>
            </a:r>
            <a:r>
              <a:rPr lang="ru-RU" sz="2000" b="1" kern="0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договорам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" name="L-Shape 10">
            <a:extLst>
              <a:ext uri="{FF2B5EF4-FFF2-40B4-BE49-F238E27FC236}">
                <a16:creationId xmlns="" xmlns:a16="http://schemas.microsoft.com/office/drawing/2014/main" id="{2138A892-00CC-4654-803E-6D72323D81DF}"/>
              </a:ext>
            </a:extLst>
          </p:cNvPr>
          <p:cNvSpPr/>
          <p:nvPr/>
        </p:nvSpPr>
        <p:spPr>
          <a:xfrm rot="13701821">
            <a:off x="2297718" y="1876934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L-Shape 10">
            <a:extLst>
              <a:ext uri="{FF2B5EF4-FFF2-40B4-BE49-F238E27FC236}">
                <a16:creationId xmlns="" xmlns:a16="http://schemas.microsoft.com/office/drawing/2014/main" id="{2138A892-00CC-4654-803E-6D72323D81DF}"/>
              </a:ext>
            </a:extLst>
          </p:cNvPr>
          <p:cNvSpPr/>
          <p:nvPr/>
        </p:nvSpPr>
        <p:spPr>
          <a:xfrm rot="13701821">
            <a:off x="2345728" y="295705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7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9271" y="1073029"/>
            <a:ext cx="915352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5496" y="938477"/>
            <a:ext cx="9108504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Фонда в цифрах на 01.09.2020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023927" y="2113543"/>
            <a:ext cx="2267629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ct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Calibri" panose="020F0502020204030204" pitchFamily="34" charset="0"/>
                <a:ea typeface="+mn-ea"/>
              </a:rPr>
              <a:t>2,7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млрд руб.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380312" y="3288575"/>
            <a:ext cx="1605996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ct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Calibri" panose="020F0502020204030204" pitchFamily="34" charset="0"/>
                <a:ea typeface="+mn-ea"/>
              </a:rPr>
              <a:t>880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ед.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156492" y="5085184"/>
            <a:ext cx="202402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ct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+mj-lt"/>
                <a:ea typeface="+mn-ea"/>
              </a:rPr>
              <a:t>7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,3 </a:t>
            </a:r>
          </a:p>
          <a:p>
            <a:pPr marL="0" marR="0" lvl="0" indent="0" algn="ctr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млрд руб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25" name="Текст 2"/>
          <p:cNvSpPr txBox="1">
            <a:spLocks/>
          </p:cNvSpPr>
          <p:nvPr/>
        </p:nvSpPr>
        <p:spPr>
          <a:xfrm>
            <a:off x="611560" y="2651911"/>
            <a:ext cx="4280405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1218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5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Партнерская сеть:</a:t>
            </a:r>
          </a:p>
        </p:txBody>
      </p:sp>
      <p:sp>
        <p:nvSpPr>
          <p:cNvPr id="127" name="Текст 2"/>
          <p:cNvSpPr txBox="1">
            <a:spLocks/>
          </p:cNvSpPr>
          <p:nvPr/>
        </p:nvSpPr>
        <p:spPr>
          <a:xfrm>
            <a:off x="2246938" y="1380951"/>
            <a:ext cx="5704160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218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59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4341877" y="2132856"/>
            <a:ext cx="402307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130" name="Группа 129"/>
          <p:cNvGrpSpPr/>
          <p:nvPr/>
        </p:nvGrpSpPr>
        <p:grpSpPr>
          <a:xfrm>
            <a:off x="4341876" y="2238475"/>
            <a:ext cx="3176113" cy="839705"/>
            <a:chOff x="-238685" y="8731785"/>
            <a:chExt cx="1541283" cy="630883"/>
          </a:xfrm>
        </p:grpSpPr>
        <p:sp>
          <p:nvSpPr>
            <p:cNvPr id="146" name="Pentagon 35"/>
            <p:cNvSpPr/>
            <p:nvPr/>
          </p:nvSpPr>
          <p:spPr>
            <a:xfrm>
              <a:off x="-10033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7" name="Pentagon 37"/>
            <p:cNvSpPr/>
            <p:nvPr/>
          </p:nvSpPr>
          <p:spPr>
            <a:xfrm>
              <a:off x="-238685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Выдано поручительств</a:t>
              </a: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4341877" y="3383464"/>
            <a:ext cx="3173339" cy="839705"/>
            <a:chOff x="-238685" y="8731785"/>
            <a:chExt cx="1539937" cy="630883"/>
          </a:xfrm>
        </p:grpSpPr>
        <p:sp>
          <p:nvSpPr>
            <p:cNvPr id="144" name="Pentagon 35"/>
            <p:cNvSpPr/>
            <p:nvPr/>
          </p:nvSpPr>
          <p:spPr>
            <a:xfrm>
              <a:off x="-10168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5" name="Pentagon 37"/>
            <p:cNvSpPr/>
            <p:nvPr/>
          </p:nvSpPr>
          <p:spPr>
            <a:xfrm>
              <a:off x="-238685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Количество поручительств</a:t>
              </a: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317211" y="5246631"/>
            <a:ext cx="3127425" cy="839705"/>
            <a:chOff x="-250655" y="8623583"/>
            <a:chExt cx="1517656" cy="630883"/>
          </a:xfrm>
        </p:grpSpPr>
        <p:sp>
          <p:nvSpPr>
            <p:cNvPr id="142" name="Pentagon 35"/>
            <p:cNvSpPr/>
            <p:nvPr/>
          </p:nvSpPr>
          <p:spPr>
            <a:xfrm>
              <a:off x="-135933" y="8623583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" name="Pentagon 37"/>
            <p:cNvSpPr/>
            <p:nvPr/>
          </p:nvSpPr>
          <p:spPr>
            <a:xfrm>
              <a:off x="-250655" y="8623583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Arial" pitchFamily="34" charset="0"/>
                </a:rPr>
                <a:t>Выдано банками 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кредитов с поручительством Фонда</a:t>
              </a: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683568" y="3524661"/>
            <a:ext cx="3526022" cy="884218"/>
            <a:chOff x="2199599" y="3551879"/>
            <a:chExt cx="3597348" cy="884218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2199599" y="3587697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marL="0" marR="0" lvl="0" indent="0" defTabSz="9143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itchFamily="18" charset="0"/>
                </a:rPr>
                <a:t>23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3063695" y="3551879"/>
              <a:ext cx="190839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marL="0" marR="0" lvl="0" indent="0" defTabSz="9143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itchFamily="18" charset="0"/>
                </a:rPr>
                <a:t>Финансовые организации -партнера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34" name="Равнобедренный треугольник 133"/>
          <p:cNvSpPr/>
          <p:nvPr/>
        </p:nvSpPr>
        <p:spPr>
          <a:xfrm flipV="1">
            <a:off x="4341877" y="4615883"/>
            <a:ext cx="4446557" cy="373090"/>
          </a:xfrm>
          <a:prstGeom prst="triangl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6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52535" y="3212976"/>
            <a:ext cx="6755769" cy="99476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sz="1050" b="1" dirty="0" smtClean="0">
              <a:solidFill>
                <a:srgbClr val="235D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sz="2400" b="1" dirty="0" smtClean="0">
              <a:solidFill>
                <a:srgbClr val="235D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sz="2400" b="1" dirty="0">
              <a:solidFill>
                <a:srgbClr val="235D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01317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Bahnschrift Light SemiCondensed" panose="020B0502040204020203" pitchFamily="34" charset="0"/>
              </a:rPr>
              <a:t>Контакты Фонда содействия </a:t>
            </a:r>
          </a:p>
          <a:p>
            <a:r>
              <a:rPr lang="ru-RU" sz="1600" b="1" dirty="0">
                <a:latin typeface="Bahnschrift Light SemiCondensed" panose="020B0502040204020203" pitchFamily="34" charset="0"/>
              </a:rPr>
              <a:t>к</a:t>
            </a:r>
            <a:r>
              <a:rPr lang="ru-RU" sz="1600" b="1" dirty="0" smtClean="0">
                <a:latin typeface="Bahnschrift Light SemiCondensed" panose="020B0502040204020203" pitchFamily="34" charset="0"/>
              </a:rPr>
              <a:t>редитованию МСП ТО:</a:t>
            </a:r>
            <a:endParaRPr lang="ru-RU" sz="1600" dirty="0">
              <a:latin typeface="Bahnschrift Light SemiCondensed" panose="020B0502040204020203" pitchFamily="34" charset="0"/>
            </a:endParaRPr>
          </a:p>
          <a:p>
            <a:r>
              <a:rPr lang="ru-RU" sz="1600" b="1" dirty="0">
                <a:latin typeface="Bahnschrift Light SemiCondensed" panose="020B0502040204020203" pitchFamily="34" charset="0"/>
              </a:rPr>
              <a:t>г. Тверь, проспект Победы, д.14</a:t>
            </a:r>
            <a:endParaRPr lang="ru-RU" sz="1600" dirty="0">
              <a:latin typeface="Bahnschrift Light SemiCondensed" panose="020B0502040204020203" pitchFamily="34" charset="0"/>
            </a:endParaRPr>
          </a:p>
          <a:p>
            <a:r>
              <a:rPr lang="ru-RU" sz="1600" b="1" dirty="0">
                <a:latin typeface="Bahnschrift Light SemiCondensed" panose="020B0502040204020203" pitchFamily="34" charset="0"/>
              </a:rPr>
              <a:t>Центр «</a:t>
            </a:r>
            <a:r>
              <a:rPr lang="ru-RU" sz="1600" b="1" dirty="0" smtClean="0">
                <a:latin typeface="Bahnschrift Light SemiCondensed" panose="020B0502040204020203" pitchFamily="34" charset="0"/>
              </a:rPr>
              <a:t>Мой бизнес</a:t>
            </a:r>
            <a:r>
              <a:rPr lang="ru-RU" sz="1600" b="1" dirty="0">
                <a:latin typeface="Bahnschrift Light SemiCondensed" panose="020B0502040204020203" pitchFamily="34" charset="0"/>
              </a:rPr>
              <a:t>»</a:t>
            </a:r>
            <a:endParaRPr lang="ru-RU" sz="1600" dirty="0">
              <a:latin typeface="Bahnschrift Light SemiCondensed" panose="020B0502040204020203" pitchFamily="34" charset="0"/>
            </a:endParaRPr>
          </a:p>
          <a:p>
            <a:r>
              <a:rPr lang="ru-RU" sz="1600" b="1" dirty="0">
                <a:latin typeface="Bahnschrift Light SemiCondensed" panose="020B0502040204020203" pitchFamily="34" charset="0"/>
              </a:rPr>
              <a:t>(4822) 78-78-5</a:t>
            </a:r>
            <a:r>
              <a:rPr lang="en-US" sz="1600" b="1" dirty="0">
                <a:latin typeface="Bahnschrift Light SemiCondensed" panose="020B0502040204020203" pitchFamily="34" charset="0"/>
              </a:rPr>
              <a:t>8</a:t>
            </a:r>
            <a:endParaRPr lang="ru-RU" sz="1600" dirty="0">
              <a:latin typeface="Bahnschrift Light SemiCondensed" panose="020B0502040204020203" pitchFamily="34" charset="0"/>
            </a:endParaRPr>
          </a:p>
          <a:p>
            <a:r>
              <a:rPr lang="en-GB" sz="1600" b="1" dirty="0">
                <a:latin typeface="Bahnschrift Light SemiCondensed" panose="020B0502040204020203" pitchFamily="34" charset="0"/>
              </a:rPr>
              <a:t>www.</a:t>
            </a:r>
            <a:r>
              <a:rPr lang="en-US" sz="1600" b="1" dirty="0">
                <a:latin typeface="Bahnschrift Light SemiCondensed" panose="020B0502040204020203" pitchFamily="34" charset="0"/>
              </a:rPr>
              <a:t>fondtver.ru</a:t>
            </a:r>
            <a:endParaRPr lang="ru-RU" sz="1600" dirty="0">
              <a:latin typeface="Bahnschrift Light SemiCondensed" panose="020B0502040204020203" pitchFamily="34" charset="0"/>
            </a:endParaRPr>
          </a:p>
          <a:p>
            <a:r>
              <a:rPr lang="ru-RU" sz="1600" dirty="0">
                <a:latin typeface="Bahnschrift Light SemiCondensed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1560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67904"/>
              </p:ext>
            </p:extLst>
          </p:nvPr>
        </p:nvGraphicFramePr>
        <p:xfrm>
          <a:off x="516114" y="2107014"/>
          <a:ext cx="7704856" cy="3730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672259" y="5157192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677748" y="4200477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616839" y="333041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19" y="2349110"/>
            <a:ext cx="471326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3641" y="5022172"/>
            <a:ext cx="339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Начало деятельности Фонда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СКМСП Тверской области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93641" y="4095039"/>
            <a:ext cx="3672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поручительств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 субъектов МСП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3641" y="3244722"/>
            <a:ext cx="287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займов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субъектам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93641" y="221325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662204" y="5152907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2008 года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30271" y="4228378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2009 года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7580" y="3370655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2010 года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87738" y="241647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112879" y="1576772"/>
            <a:ext cx="1942473" cy="372445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5958271" y="3495888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429243" y="2554797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458549" y="4440364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004064" y="5301224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3" y="883675"/>
            <a:ext cx="626351" cy="6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4"/>
          <p:cNvSpPr txBox="1">
            <a:spLocks/>
          </p:cNvSpPr>
          <p:nvPr/>
        </p:nvSpPr>
        <p:spPr bwMode="auto">
          <a:xfrm>
            <a:off x="1348033" y="999241"/>
            <a:ext cx="4433258" cy="6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</a:pPr>
            <a:r>
              <a:rPr lang="ru-RU" altLang="ru-RU" sz="1850" b="1" dirty="0">
                <a:solidFill>
                  <a:srgbClr val="235D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содействия кредитованию</a:t>
            </a:r>
          </a:p>
          <a:p>
            <a:pPr defTabSz="914400" eaLnBrk="1" hangingPunct="1">
              <a:buClrTx/>
              <a:buSzTx/>
              <a:buFontTx/>
            </a:pPr>
            <a:r>
              <a:rPr lang="ru-RU" altLang="ru-RU" sz="1850" b="1" dirty="0">
                <a:solidFill>
                  <a:srgbClr val="235D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 Тверской области </a:t>
            </a:r>
            <a:endParaRPr lang="ru-RU" altLang="ru-RU" sz="1850" b="1" dirty="0">
              <a:solidFill>
                <a:srgbClr val="235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1052736"/>
            <a:ext cx="915352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5496" y="836712"/>
            <a:ext cx="8496944" cy="64851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потенциальным получателям финансовой поддержки (субъектам МСП)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pic>
        <p:nvPicPr>
          <p:cNvPr id="7173" name="Рисунок 7172">
            <a:extLst>
              <a:ext uri="{FF2B5EF4-FFF2-40B4-BE49-F238E27FC236}">
                <a16:creationId xmlns="" xmlns:a16="http://schemas.microsoft.com/office/drawing/2014/main" id="{806086CB-C76D-4E6E-9552-0E54D4639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78" y="1556792"/>
            <a:ext cx="886981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1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6430" y="711549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4100" y="698287"/>
            <a:ext cx="8424936" cy="40229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условия предоставления займов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68816" y="2669227"/>
            <a:ext cx="3959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1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        </a:t>
            </a:r>
            <a:endParaRPr lang="en-GB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b="1" dirty="0">
                <a:solidFill>
                  <a:srgbClr val="235D9D"/>
                </a:solidFill>
                <a:latin typeface="Arial" pitchFamily="34" charset="0"/>
                <a:ea typeface="+mn-ea"/>
                <a:cs typeface="Arial" pitchFamily="34" charset="0"/>
              </a:rPr>
              <a:t>ЦЕЛИ ЗАЙМА - РАЗВИТИЕ БИЗНЕСА: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800" b="1" dirty="0">
              <a:solidFill>
                <a:srgbClr val="235D9D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1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–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- пополнение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оборотных средств, финансирование текущей деятельности (включая выплату заработной платы до 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0%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суммы займа) финансирование расходов связанных с исполнением контрактов в рамках Федеральных законов № 44-ФЗ и № 223-ФЗ. Оплата первоначального взноса по договору лизинга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- погашение кредитов, полученных в кредитных организациях, при условии, что кредит, на погашение которого привлекается заём Фонда, был предоставлен и использован на предпринимательские цели.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D57EB232-EE3A-4682-844A-253634D4EF8D}"/>
              </a:ext>
            </a:extLst>
          </p:cNvPr>
          <p:cNvGrpSpPr/>
          <p:nvPr/>
        </p:nvGrpSpPr>
        <p:grpSpPr>
          <a:xfrm>
            <a:off x="4608459" y="3904679"/>
            <a:ext cx="2440486" cy="937561"/>
            <a:chOff x="395536" y="4365105"/>
            <a:chExt cx="2440486" cy="937561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FCE6C86-0A54-49E8-B343-008AFB6BE908}"/>
                </a:ext>
              </a:extLst>
            </p:cNvPr>
            <p:cNvSpPr txBox="1"/>
            <p:nvPr/>
          </p:nvSpPr>
          <p:spPr>
            <a:xfrm>
              <a:off x="395536" y="4365105"/>
              <a:ext cx="1748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235D9D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600" b="1" dirty="0">
                <a:solidFill>
                  <a:srgbClr val="235D9D"/>
                </a:solidFill>
                <a:latin typeface="Calibri"/>
                <a:ea typeface="+mn-ea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56BA6B04-53C9-44C9-88C5-7C8AB41E4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558F651-B247-4B81-A16B-442F661EB13E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96C87170-B38E-44DA-A04C-1BF39D1FA920}"/>
              </a:ext>
            </a:extLst>
          </p:cNvPr>
          <p:cNvGrpSpPr/>
          <p:nvPr/>
        </p:nvGrpSpPr>
        <p:grpSpPr>
          <a:xfrm>
            <a:off x="493394" y="1345807"/>
            <a:ext cx="2926478" cy="1237694"/>
            <a:chOff x="4803586" y="4534380"/>
            <a:chExt cx="3141820" cy="1207587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BF0BCB1-3898-4250-8E6A-F6988430F45C}"/>
                </a:ext>
              </a:extLst>
            </p:cNvPr>
            <p:cNvSpPr txBox="1"/>
            <p:nvPr/>
          </p:nvSpPr>
          <p:spPr>
            <a:xfrm>
              <a:off x="7797896" y="4534380"/>
              <a:ext cx="147510" cy="284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69873971-0C7B-41B0-AB12-6038466E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3586" y="5056192"/>
              <a:ext cx="632508" cy="60308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BF8CC75-136B-4EB1-B2B0-7C099C2D38D9}"/>
                </a:ext>
              </a:extLst>
            </p:cNvPr>
            <p:cNvSpPr txBox="1"/>
            <p:nvPr/>
          </p:nvSpPr>
          <p:spPr>
            <a:xfrm>
              <a:off x="5436094" y="4818637"/>
              <a:ext cx="24177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5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4,25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% годовых</a:t>
              </a:r>
            </a:p>
          </p:txBody>
        </p:sp>
      </p:grpSp>
      <p:grpSp>
        <p:nvGrpSpPr>
          <p:cNvPr id="7172" name="Группа 7171">
            <a:extLst>
              <a:ext uri="{FF2B5EF4-FFF2-40B4-BE49-F238E27FC236}">
                <a16:creationId xmlns="" xmlns:a16="http://schemas.microsoft.com/office/drawing/2014/main" id="{2AB9B402-692D-491F-9782-33BE77E4D886}"/>
              </a:ext>
            </a:extLst>
          </p:cNvPr>
          <p:cNvGrpSpPr/>
          <p:nvPr/>
        </p:nvGrpSpPr>
        <p:grpSpPr>
          <a:xfrm>
            <a:off x="5868144" y="4994552"/>
            <a:ext cx="3684002" cy="1292661"/>
            <a:chOff x="3059830" y="4581128"/>
            <a:chExt cx="3684002" cy="1292661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804CB68-BF5D-4AFA-8F54-6A141D51CF64}"/>
                </a:ext>
              </a:extLst>
            </p:cNvPr>
            <p:cNvSpPr txBox="1"/>
            <p:nvPr/>
          </p:nvSpPr>
          <p:spPr>
            <a:xfrm>
              <a:off x="3059830" y="4581128"/>
              <a:ext cx="1550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235D9D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600" b="1" dirty="0">
                <a:solidFill>
                  <a:srgbClr val="235D9D"/>
                </a:solidFill>
                <a:latin typeface="Calibri"/>
                <a:ea typeface="+mn-ea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0BB92B61-25DD-4186-9758-6FA68FB5E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5091493"/>
              <a:ext cx="603089" cy="58837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BB1F17F-C7CF-4B1C-B09C-722A932879EC}"/>
                </a:ext>
              </a:extLst>
            </p:cNvPr>
            <p:cNvSpPr txBox="1"/>
            <p:nvPr/>
          </p:nvSpPr>
          <p:spPr>
            <a:xfrm>
              <a:off x="3739017" y="4919682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36</a:t>
              </a: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месяцев</a:t>
              </a:r>
            </a:p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 инвестиционные цели</a:t>
              </a:r>
            </a:p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18 месяцев</a:t>
              </a:r>
            </a:p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92" y="1412777"/>
            <a:ext cx="4162571" cy="234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31476"/>
            <a:ext cx="3198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5D9D"/>
                </a:solidFill>
              </a:rPr>
              <a:t>МАКСИМАЛЬНАЯ СТАВКА</a:t>
            </a:r>
          </a:p>
        </p:txBody>
      </p:sp>
    </p:spTree>
    <p:extLst>
      <p:ext uri="{BB962C8B-B14F-4D97-AF65-F5344CB8AC3E}">
        <p14:creationId xmlns:p14="http://schemas.microsoft.com/office/powerpoint/2010/main" val="1620426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9526" y="63676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324611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«Стандарт»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6444208" y="5099279"/>
            <a:ext cx="2440486" cy="937561"/>
            <a:chOff x="395536" y="4365105"/>
            <a:chExt cx="2440486" cy="93756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748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273676" y="3466704"/>
            <a:ext cx="3534761" cy="1222974"/>
            <a:chOff x="4716016" y="4365105"/>
            <a:chExt cx="3534761" cy="122297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2152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948448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28146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4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4,25% </a:t>
              </a:r>
              <a:r>
                <a:rPr lang="ru-RU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2699793" y="4833311"/>
            <a:ext cx="3708413" cy="1067190"/>
            <a:chOff x="3443038" y="4315160"/>
            <a:chExt cx="3289202" cy="1067190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443038" y="4315160"/>
              <a:ext cx="1550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6906" y="4793971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4869160"/>
              <a:ext cx="3004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40F082-BC53-4B0A-BF8B-35782431C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17" y="1853132"/>
            <a:ext cx="4205979" cy="243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20" y="2204571"/>
            <a:ext cx="43204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b="1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ЦЕЛЕВАЯ АУДИТОРИЯ </a:t>
            </a: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субъекты МСП работающие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 сфере торговли и услуг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2041" y="5187075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месяцев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месяцев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оборотные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3941425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30506" y="669298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266070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«Старт»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323528" y="1960170"/>
            <a:ext cx="4320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ЦЕЛЕВАЯ АУДИТОРИЯ</a:t>
            </a:r>
            <a:endParaRPr lang="ru-RU" sz="1600" b="1" dirty="0">
              <a:solidFill>
                <a:prstClr val="black"/>
              </a:solidFill>
              <a:latin typeface="Calibri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вновь зарегистрированные субъекты МСП, срок деятельности которых не превышает 1 года на дату предоставления заявки на заем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6303928" y="4806174"/>
            <a:ext cx="2440486" cy="937561"/>
            <a:chOff x="395536" y="4365105"/>
            <a:chExt cx="2440486" cy="93756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748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2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243090" y="3568673"/>
            <a:ext cx="2422854" cy="1161419"/>
            <a:chOff x="4716016" y="4365105"/>
            <a:chExt cx="2422854" cy="1161419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2152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7027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40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4%</a:t>
              </a:r>
              <a:r>
                <a:rPr lang="ru-RU" sz="28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203846" y="4806174"/>
            <a:ext cx="3672410" cy="1242139"/>
            <a:chOff x="3059830" y="4581128"/>
            <a:chExt cx="3672410" cy="1242139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550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4869160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до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36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инвестиционные цели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до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18 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962030-A86B-446C-9B4E-A80A7DA137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5" y="1960170"/>
            <a:ext cx="4394741" cy="254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587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921339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«Приоритет+»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4511120" y="4413722"/>
            <a:ext cx="403244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Приоритетные</a:t>
            </a:r>
            <a:r>
              <a:rPr kumimoji="0" lang="ru-RU" sz="13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3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</a:t>
            </a:r>
            <a:r>
              <a:rPr kumimoji="0" lang="ru-RU" sz="13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- 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производство,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туристическая деятельность,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социальное, молодежное и женское предпринимательство,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научно-исследовательская и экспортная деятельность,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деятельность в области экологии и спорта.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37415" y="5011719"/>
            <a:ext cx="2440486" cy="937561"/>
            <a:chOff x="395536" y="4365105"/>
            <a:chExt cx="2440486" cy="93756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748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344048" y="3413259"/>
            <a:ext cx="2288202" cy="1038308"/>
            <a:chOff x="4716016" y="4365105"/>
            <a:chExt cx="2288202" cy="1038308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2152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5681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3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3%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годовых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852C10-7E7C-46AE-ABAE-1B5CEBAE2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98" y="1826647"/>
            <a:ext cx="4271166" cy="245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323528" y="2013022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ЦЕЛЕВАЯ АУДИТОРИЯ </a:t>
            </a:r>
            <a:r>
              <a:rPr kumimoji="0" lang="ru-RU" sz="16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с</a:t>
            </a:r>
            <a:r>
              <a:rPr kumimoji="0" lang="ru-RU" sz="16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убъекты</a:t>
            </a: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МСП,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работающие в приоритетных отраслях</a:t>
            </a: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noProof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не менее 3 лет</a:t>
            </a:r>
            <a:endParaRPr kumimoji="0" lang="ru-R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0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188115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4511120" y="4413722"/>
            <a:ext cx="403244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Приоритетные</a:t>
            </a:r>
            <a:r>
              <a:rPr kumimoji="0" lang="ru-RU" sz="13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виды деятельности - </a:t>
            </a: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производство,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туристическая деятельность,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социальное, молодежное и женское предпринимательство,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научно-исследовательская и экспортная деятельность,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деятельность в области экологии и спорта.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95536" y="4994516"/>
            <a:ext cx="2440486" cy="937561"/>
            <a:chOff x="395536" y="4365105"/>
            <a:chExt cx="2440486" cy="93756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748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364592" y="3375414"/>
            <a:ext cx="2857268" cy="1038308"/>
            <a:chOff x="4716016" y="4365105"/>
            <a:chExt cx="2857268" cy="1038308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2152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2137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3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4,25%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годовых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852C10-7E7C-46AE-ABAE-1B5CEBAE2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98" y="1826647"/>
            <a:ext cx="4271166" cy="245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323528" y="2013022"/>
            <a:ext cx="43204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ЦЕЛЕВАЯ АУДИТОРИЯ </a:t>
            </a:r>
            <a:r>
              <a:rPr kumimoji="0" lang="ru-RU" sz="1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убъекты </a:t>
            </a: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МСП,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работающие в приоритетных отраслях</a:t>
            </a:r>
            <a:endParaRPr lang="ru-RU" sz="16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81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555199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«Моногород»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76717" y="206084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ЦЕЛЕВАЯ АУДИТОРИЯ </a:t>
            </a:r>
            <a:r>
              <a:rPr lang="ru-RU" sz="1600" b="1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–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с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убъекты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МСП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монопрофильных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муниципальных образований Тверской области (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пгт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Жарковский,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пгт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Спирово,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пгт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Великооктябрьский, пос. Калашниково, г. Западная Двина, г. Кувшиново, г. Удомля),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96C87170-B38E-44DA-A04C-1BF39D1FA920}"/>
              </a:ext>
            </a:extLst>
          </p:cNvPr>
          <p:cNvGrpSpPr/>
          <p:nvPr/>
        </p:nvGrpSpPr>
        <p:grpSpPr>
          <a:xfrm>
            <a:off x="323528" y="3754222"/>
            <a:ext cx="2302547" cy="1088310"/>
            <a:chOff x="4716016" y="4376659"/>
            <a:chExt cx="2302547" cy="108831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BF0BCB1-3898-4250-8E6A-F6988430F45C}"/>
                </a:ext>
              </a:extLst>
            </p:cNvPr>
            <p:cNvSpPr txBox="1"/>
            <p:nvPr/>
          </p:nvSpPr>
          <p:spPr>
            <a:xfrm>
              <a:off x="4716016" y="4376659"/>
              <a:ext cx="2152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69873971-0C7B-41B0-AB12-6038466E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BF8CC75-136B-4EB1-B2B0-7C099C2D38D9}"/>
                </a:ext>
              </a:extLst>
            </p:cNvPr>
            <p:cNvSpPr txBox="1"/>
            <p:nvPr/>
          </p:nvSpPr>
          <p:spPr>
            <a:xfrm>
              <a:off x="5440823" y="4818638"/>
              <a:ext cx="1577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36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2%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годовых</a:t>
              </a:r>
            </a:p>
          </p:txBody>
        </p:sp>
      </p:grpSp>
      <p:grpSp>
        <p:nvGrpSpPr>
          <p:cNvPr id="7172" name="Группа 7171">
            <a:extLst>
              <a:ext uri="{FF2B5EF4-FFF2-40B4-BE49-F238E27FC236}">
                <a16:creationId xmlns="" xmlns:a16="http://schemas.microsoft.com/office/drawing/2014/main" id="{2AB9B402-692D-491F-9782-33BE77E4D886}"/>
              </a:ext>
            </a:extLst>
          </p:cNvPr>
          <p:cNvGrpSpPr/>
          <p:nvPr/>
        </p:nvGrpSpPr>
        <p:grpSpPr>
          <a:xfrm>
            <a:off x="2411760" y="4986151"/>
            <a:ext cx="3672410" cy="1242139"/>
            <a:chOff x="3059830" y="4581128"/>
            <a:chExt cx="3672410" cy="1242139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804CB68-BF5D-4AFA-8F54-6A141D51CF64}"/>
                </a:ext>
              </a:extLst>
            </p:cNvPr>
            <p:cNvSpPr txBox="1"/>
            <p:nvPr/>
          </p:nvSpPr>
          <p:spPr>
            <a:xfrm>
              <a:off x="3059830" y="4581128"/>
              <a:ext cx="1550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0BB92B61-25DD-4186-9758-6FA68FB5E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BB1F17F-C7CF-4B1C-B09C-722A932879EC}"/>
                </a:ext>
              </a:extLst>
            </p:cNvPr>
            <p:cNvSpPr txBox="1"/>
            <p:nvPr/>
          </p:nvSpPr>
          <p:spPr>
            <a:xfrm>
              <a:off x="3727425" y="4869160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36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инвестиционные цели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до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18 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7170" name="Рисунок 7169">
            <a:extLst>
              <a:ext uri="{FF2B5EF4-FFF2-40B4-BE49-F238E27FC236}">
                <a16:creationId xmlns="" xmlns:a16="http://schemas.microsoft.com/office/drawing/2014/main" id="{5C478C3A-A760-4655-AC33-60FB7A1AC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85" y="1990712"/>
            <a:ext cx="4217931" cy="24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5931580" y="4997009"/>
            <a:ext cx="2440486" cy="937561"/>
            <a:chOff x="395536" y="4365105"/>
            <a:chExt cx="2440486" cy="93756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748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600" b="1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6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423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9322</TotalTime>
  <Words>730</Words>
  <Application>Microsoft Office PowerPoint</Application>
  <PresentationFormat>Экран (4:3)</PresentationFormat>
  <Paragraphs>165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Государственная финансовая поддержка малого и среднего бизнеса в  Тверской области.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Элеонора</cp:lastModifiedBy>
  <cp:revision>618</cp:revision>
  <cp:lastPrinted>2020-09-02T13:36:38Z</cp:lastPrinted>
  <dcterms:created xsi:type="dcterms:W3CDTF">2010-09-17T12:05:37Z</dcterms:created>
  <dcterms:modified xsi:type="dcterms:W3CDTF">2020-09-02T13:37:37Z</dcterms:modified>
</cp:coreProperties>
</file>