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6.xml" ContentType="application/vnd.openxmlformats-officedocument.drawingml.chart+xml"/>
  <Override PartName="/ppt/diagrams/quickStyle12.xml" ContentType="application/vnd.openxmlformats-officedocument.drawingml.diagram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xls" ContentType="application/vnd.ms-exce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276" r:id="rId2"/>
    <p:sldId id="975" r:id="rId3"/>
    <p:sldId id="874" r:id="rId4"/>
    <p:sldId id="875" r:id="rId5"/>
    <p:sldId id="948" r:id="rId6"/>
    <p:sldId id="876" r:id="rId7"/>
    <p:sldId id="877" r:id="rId8"/>
    <p:sldId id="949" r:id="rId9"/>
    <p:sldId id="999" r:id="rId10"/>
    <p:sldId id="1002" r:id="rId11"/>
    <p:sldId id="1000" r:id="rId12"/>
    <p:sldId id="1001" r:id="rId13"/>
    <p:sldId id="856" r:id="rId14"/>
    <p:sldId id="969" r:id="rId15"/>
    <p:sldId id="957" r:id="rId16"/>
    <p:sldId id="976" r:id="rId17"/>
    <p:sldId id="959" r:id="rId18"/>
    <p:sldId id="912" r:id="rId19"/>
    <p:sldId id="854" r:id="rId20"/>
    <p:sldId id="855" r:id="rId21"/>
    <p:sldId id="835" r:id="rId22"/>
    <p:sldId id="836" r:id="rId23"/>
    <p:sldId id="942" r:id="rId24"/>
    <p:sldId id="960" r:id="rId25"/>
    <p:sldId id="961" r:id="rId26"/>
    <p:sldId id="972" r:id="rId27"/>
    <p:sldId id="970" r:id="rId28"/>
    <p:sldId id="971" r:id="rId29"/>
    <p:sldId id="968" r:id="rId30"/>
    <p:sldId id="965" r:id="rId31"/>
    <p:sldId id="967" r:id="rId32"/>
    <p:sldId id="974" r:id="rId33"/>
    <p:sldId id="977" r:id="rId34"/>
    <p:sldId id="978" r:id="rId35"/>
    <p:sldId id="981" r:id="rId36"/>
    <p:sldId id="979" r:id="rId37"/>
    <p:sldId id="980" r:id="rId38"/>
    <p:sldId id="982" r:id="rId39"/>
    <p:sldId id="1003" r:id="rId40"/>
    <p:sldId id="983" r:id="rId41"/>
    <p:sldId id="1004" r:id="rId42"/>
    <p:sldId id="984" r:id="rId43"/>
    <p:sldId id="1005" r:id="rId44"/>
    <p:sldId id="986" r:id="rId45"/>
    <p:sldId id="1006" r:id="rId46"/>
    <p:sldId id="985" r:id="rId47"/>
    <p:sldId id="987" r:id="rId48"/>
    <p:sldId id="1007" r:id="rId49"/>
    <p:sldId id="988" r:id="rId50"/>
    <p:sldId id="991" r:id="rId51"/>
    <p:sldId id="989" r:id="rId52"/>
    <p:sldId id="990" r:id="rId53"/>
    <p:sldId id="992" r:id="rId54"/>
    <p:sldId id="1008" r:id="rId55"/>
    <p:sldId id="993" r:id="rId56"/>
    <p:sldId id="994" r:id="rId57"/>
    <p:sldId id="1009" r:id="rId58"/>
    <p:sldId id="997" r:id="rId59"/>
    <p:sldId id="998" r:id="rId60"/>
    <p:sldId id="996" r:id="rId61"/>
  </p:sldIdLst>
  <p:sldSz cx="9144000" cy="6858000" type="screen4x3"/>
  <p:notesSz cx="6735763" cy="9866313"/>
  <p:defaultTextStyle>
    <a:defPPr>
      <a:defRPr lang="ru-RU"/>
    </a:defPPr>
    <a:lvl1pPr algn="l" defTabSz="9064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2438" indent="4763" algn="l" defTabSz="9064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06463" indent="7938" algn="l" defTabSz="9064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2075" indent="9525" algn="l" defTabSz="9064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16100" indent="12700" algn="l" defTabSz="9064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D1D1D1"/>
    <a:srgbClr val="C4C4C4"/>
    <a:srgbClr val="FF0000"/>
    <a:srgbClr val="E1FFE1"/>
    <a:srgbClr val="CCFFCC"/>
    <a:srgbClr val="FFFFCC"/>
    <a:srgbClr val="A4D49C"/>
    <a:srgbClr val="ADADA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291" autoAdjust="0"/>
    <p:restoredTop sz="99565" autoAdjust="0"/>
  </p:normalViewPr>
  <p:slideViewPr>
    <p:cSldViewPr>
      <p:cViewPr>
        <p:scale>
          <a:sx n="100" d="100"/>
          <a:sy n="100" d="100"/>
        </p:scale>
        <p:origin x="-1908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26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4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ysClr val="windowText" lastClr="000000"/>
                </a:solidFill>
                <a:latin typeface="+mn-lt"/>
                <a:cs typeface="Times New Roman" panose="02020603050405020304" pitchFamily="18" charset="0"/>
              </a:rPr>
              <a:t>Отгружено товаров собственного производства, выполнено работ и услуг собственными силами по видам экономической </a:t>
            </a:r>
            <a:r>
              <a:rPr lang="ru-RU" sz="1400" b="1" dirty="0" smtClean="0">
                <a:solidFill>
                  <a:sysClr val="windowText" lastClr="000000"/>
                </a:solidFill>
                <a:latin typeface="+mn-lt"/>
                <a:cs typeface="Times New Roman" panose="02020603050405020304" pitchFamily="18" charset="0"/>
              </a:rPr>
              <a:t>деятельности</a:t>
            </a:r>
            <a:r>
              <a:rPr lang="en-US" sz="1400" b="1" dirty="0" smtClean="0">
                <a:solidFill>
                  <a:sysClr val="windowText" lastClr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ysClr val="windowText" lastClr="000000"/>
                </a:solidFill>
                <a:latin typeface="+mn-lt"/>
                <a:cs typeface="Times New Roman" panose="02020603050405020304" pitchFamily="18" charset="0"/>
              </a:rPr>
              <a:t>в</a:t>
            </a:r>
            <a:r>
              <a:rPr lang="ru-RU" sz="1400" b="1" baseline="0" dirty="0" smtClean="0">
                <a:solidFill>
                  <a:sysClr val="windowText" lastClr="000000"/>
                </a:solidFill>
                <a:latin typeface="+mn-lt"/>
                <a:cs typeface="Times New Roman" panose="02020603050405020304" pitchFamily="18" charset="0"/>
              </a:rPr>
              <a:t> 2015 году</a:t>
            </a:r>
            <a:endParaRPr lang="ru-RU" sz="1400" b="1" dirty="0">
              <a:solidFill>
                <a:sysClr val="windowText" lastClr="000000"/>
              </a:solidFill>
              <a:latin typeface="+mn-lt"/>
              <a:cs typeface="Times New Roman" panose="02020603050405020304" pitchFamily="18" charset="0"/>
            </a:endParaRPr>
          </a:p>
        </c:rich>
      </c:tx>
      <c:spPr>
        <a:noFill/>
        <a:ln>
          <a:noFill/>
        </a:ln>
        <a:effectLst/>
      </c:spPr>
    </c:title>
    <c:view3D>
      <c:rotX val="30"/>
      <c:rotY val="7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72222222222269E-2"/>
          <c:y val="0.19183070866141741"/>
          <c:w val="0.94027777777777777"/>
          <c:h val="0.52822543015456735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Лист3!$A$1:$A$3</c:f>
              <c:strCache>
                <c:ptCount val="3"/>
                <c:pt idx="0">
                  <c:v>Обрабатывающие производства, %</c:v>
                </c:pt>
                <c:pt idx="1">
                  <c:v>Добыча ископаемых, %</c:v>
                </c:pt>
                <c:pt idx="2">
                  <c:v>Производство и распределение электроэнергии, теплоэнергии, газа и воды, %</c:v>
                </c:pt>
              </c:strCache>
            </c:strRef>
          </c:cat>
          <c:val>
            <c:numRef>
              <c:f>Лист3!$B$1:$B$3</c:f>
            </c:numRef>
          </c:val>
        </c:ser>
        <c:ser>
          <c:idx val="1"/>
          <c:order val="1"/>
          <c:explosion val="41"/>
          <c:dPt>
            <c:idx val="0"/>
            <c:explosion val="31"/>
            <c:spPr>
              <a:solidFill>
                <a:srgbClr val="9F2F9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explosion val="48"/>
            <c:spPr>
              <a:solidFill>
                <a:srgbClr val="BB0F5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2.7258587626041816E-2"/>
                  <c:y val="-0.15104169355879787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9148518948634728E-2"/>
                  <c:y val="-6.4261681841558754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8.1729658792651441E-2"/>
                  <c:y val="4.4268737241178566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Лист3!$A$1:$A$3</c:f>
              <c:strCache>
                <c:ptCount val="3"/>
                <c:pt idx="0">
                  <c:v>Обрабатывающие производства, %</c:v>
                </c:pt>
                <c:pt idx="1">
                  <c:v>Добыча ископаемых, %</c:v>
                </c:pt>
                <c:pt idx="2">
                  <c:v>Производство и распределение электроэнергии, теплоэнергии, газа и воды, %</c:v>
                </c:pt>
              </c:strCache>
            </c:strRef>
          </c:cat>
          <c:val>
            <c:numRef>
              <c:f>Лист3!$C$1:$C$3</c:f>
              <c:numCache>
                <c:formatCode>0.0</c:formatCode>
                <c:ptCount val="3"/>
                <c:pt idx="0">
                  <c:v>96.9</c:v>
                </c:pt>
                <c:pt idx="1">
                  <c:v>0.2</c:v>
                </c:pt>
                <c:pt idx="2">
                  <c:v>2.9</c:v>
                </c:pt>
              </c:numCache>
            </c:numRef>
          </c:val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771434820647915E-2"/>
          <c:y val="0.6873498104403658"/>
          <c:w val="0.7741237970253747"/>
          <c:h val="0.284872411781863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solidFill>
      <a:srgbClr val="FFFFCC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1.1863949748106971E-2"/>
                  <c:y val="-0.39483430359286559"/>
                </c:manualLayout>
              </c:layout>
              <c:showVal val="1"/>
            </c:dLbl>
            <c:dLbl>
              <c:idx val="1"/>
              <c:layout>
                <c:manualLayout>
                  <c:x val="1.4795310176951395E-2"/>
                  <c:y val="-0.35108406433709227"/>
                </c:manualLayout>
              </c:layout>
              <c:showVal val="1"/>
            </c:dLbl>
            <c:dLbl>
              <c:idx val="2"/>
              <c:layout>
                <c:manualLayout>
                  <c:x val="1.4583275007698985E-2"/>
                  <c:y val="-0.28869044388159426"/>
                </c:manualLayout>
              </c:layout>
              <c:showVal val="1"/>
            </c:dLbl>
            <c:dLbl>
              <c:idx val="3"/>
              <c:layout>
                <c:manualLayout>
                  <c:x val="1.2499907906893112E-2"/>
                  <c:y val="-0.2798186969744938"/>
                </c:manualLayout>
              </c:layout>
              <c:showVal val="1"/>
            </c:dLbl>
            <c:dLbl>
              <c:idx val="4"/>
              <c:layout>
                <c:manualLayout>
                  <c:x val="1.871331931553458E-3"/>
                  <c:y val="-0.21904087431344321"/>
                </c:manualLayout>
              </c:layout>
              <c:showVal val="1"/>
            </c:dLbl>
            <c:dLbl>
              <c:idx val="5"/>
              <c:layout>
                <c:manualLayout>
                  <c:x val="2.7193252595920556E-3"/>
                  <c:y val="-0.16803440026648117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01.01.2011</c:v>
                </c:pt>
                <c:pt idx="1">
                  <c:v>01.01.2012</c:v>
                </c:pt>
                <c:pt idx="2">
                  <c:v>01.01.2013</c:v>
                </c:pt>
                <c:pt idx="3">
                  <c:v>01.01.2014</c:v>
                </c:pt>
                <c:pt idx="4">
                  <c:v>01.01.2015</c:v>
                </c:pt>
                <c:pt idx="5">
                  <c:v>01.01.2016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61916</c:v>
                </c:pt>
                <c:pt idx="1">
                  <c:v>61439</c:v>
                </c:pt>
                <c:pt idx="2">
                  <c:v>61091</c:v>
                </c:pt>
                <c:pt idx="3">
                  <c:v>60830</c:v>
                </c:pt>
                <c:pt idx="4">
                  <c:v>60334</c:v>
                </c:pt>
                <c:pt idx="5">
                  <c:v>60039</c:v>
                </c:pt>
              </c:numCache>
            </c:numRef>
          </c:val>
        </c:ser>
        <c:overlap val="100"/>
        <c:axId val="184464128"/>
        <c:axId val="184465664"/>
      </c:barChart>
      <c:catAx>
        <c:axId val="184464128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84465664"/>
        <c:crosses val="autoZero"/>
        <c:auto val="1"/>
        <c:lblAlgn val="ctr"/>
        <c:lblOffset val="100"/>
      </c:catAx>
      <c:valAx>
        <c:axId val="18446566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844641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9"/>
      <c:hPercent val="57"/>
      <c:rotY val="315"/>
      <c:depthPercent val="100"/>
      <c:rAngAx val="1"/>
    </c:view3D>
    <c:floor>
      <c:spPr>
        <a:solidFill>
          <a:srgbClr val="FFFFFF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 rotWithShape="0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100000">
                  <a:srgbClr val="99CCFF"/>
                </a:gs>
              </a:gsLst>
              <a:lin ang="2700000" scaled="1"/>
            </a:gradFill>
            <a:ln w="12973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5.4486089238845396E-2"/>
                  <c:y val="-4.1723081776714473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854 899,5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5.1080425473131713E-2"/>
                  <c:y val="-4.4666745538276834E-2"/>
                </c:manualLayout>
              </c:layout>
              <c:showVal val="1"/>
            </c:dLbl>
            <c:dLbl>
              <c:idx val="2"/>
              <c:layout>
                <c:manualLayout>
                  <c:x val="-8.9525404061334718E-2"/>
                  <c:y val="-7.0774124853759091E-4"/>
                </c:manualLayout>
              </c:layout>
              <c:showVal val="1"/>
            </c:dLbl>
            <c:dLbl>
              <c:idx val="3"/>
              <c:layout>
                <c:manualLayout>
                  <c:x val="-4.7115457936179092E-2"/>
                  <c:y val="-3.3724974695358408E-2"/>
                </c:manualLayout>
              </c:layout>
              <c:showVal val="1"/>
            </c:dLbl>
            <c:dLbl>
              <c:idx val="4"/>
              <c:layout>
                <c:manualLayout>
                  <c:x val="-4.4354966155546578E-2"/>
                  <c:y val="-3.0287749924414815E-2"/>
                </c:manualLayout>
              </c:layout>
              <c:showVal val="1"/>
            </c:dLbl>
            <c:dLbl>
              <c:idx val="5"/>
              <c:layout>
                <c:manualLayout>
                  <c:x val="-5.1571543030805266E-2"/>
                  <c:y val="-2.4444064692247358E-2"/>
                </c:manualLayout>
              </c:layout>
              <c:showVal val="1"/>
            </c:dLbl>
            <c:spPr>
              <a:noFill/>
              <a:ln w="25946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8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за 2015 год</c:v>
                </c:pt>
                <c:pt idx="1">
                  <c:v>2016 год - утверждено</c:v>
                </c:pt>
                <c:pt idx="2">
                  <c:v>2016 год - уточнено (в ред. от 29.09.16)</c:v>
                </c:pt>
                <c:pt idx="3">
                  <c:v>на 2017 год</c:v>
                </c:pt>
                <c:pt idx="4">
                  <c:v>на 2018 год</c:v>
                </c:pt>
                <c:pt idx="5">
                  <c:v>на 2019 год</c:v>
                </c:pt>
              </c:strCache>
            </c:strRef>
          </c:cat>
          <c:val>
            <c:numRef>
              <c:f>Sheet1!$B$2:$G$2</c:f>
              <c:numCache>
                <c:formatCode>#,##0.0</c:formatCode>
                <c:ptCount val="6"/>
                <c:pt idx="0">
                  <c:v>854899.5</c:v>
                </c:pt>
                <c:pt idx="1">
                  <c:v>790752.7</c:v>
                </c:pt>
                <c:pt idx="2">
                  <c:v>1057057.4000000004</c:v>
                </c:pt>
                <c:pt idx="3">
                  <c:v>848116.3</c:v>
                </c:pt>
                <c:pt idx="4">
                  <c:v>813387</c:v>
                </c:pt>
                <c:pt idx="5">
                  <c:v>803630.8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0">
              <a:gsLst>
                <a:gs pos="0">
                  <a:srgbClr val="99CC00">
                    <a:gamma/>
                    <a:shade val="69020"/>
                    <a:invGamma/>
                  </a:srgbClr>
                </a:gs>
                <a:gs pos="100000">
                  <a:srgbClr val="99CC00"/>
                </a:gs>
              </a:gsLst>
              <a:lin ang="2700000" scaled="1"/>
            </a:gradFill>
            <a:ln w="12973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1.242871629682654E-2"/>
                  <c:y val="-6.6549272250059646E-2"/>
                </c:manualLayout>
              </c:layout>
              <c:showVal val="1"/>
            </c:dLbl>
            <c:dLbl>
              <c:idx val="1"/>
              <c:layout>
                <c:manualLayout>
                  <c:x val="3.0142284845973244E-3"/>
                  <c:y val="-3.8654099790113916E-2"/>
                </c:manualLayout>
              </c:layout>
              <c:showVal val="1"/>
            </c:dLbl>
            <c:dLbl>
              <c:idx val="2"/>
              <c:layout>
                <c:manualLayout>
                  <c:x val="6.3892802873325169E-3"/>
                  <c:y val="-2.8468444783300247E-2"/>
                </c:manualLayout>
              </c:layout>
              <c:showVal val="1"/>
            </c:dLbl>
            <c:dLbl>
              <c:idx val="3"/>
              <c:layout>
                <c:manualLayout>
                  <c:x val="-7.4853432794584921E-3"/>
                  <c:y val="-5.6929703486563295E-2"/>
                </c:manualLayout>
              </c:layout>
              <c:showVal val="1"/>
            </c:dLbl>
            <c:dLbl>
              <c:idx val="4"/>
              <c:layout>
                <c:manualLayout>
                  <c:x val="-5.6140350877192918E-3"/>
                  <c:y val="-7.7907623817473834E-2"/>
                </c:manualLayout>
              </c:layout>
              <c:showVal val="1"/>
            </c:dLbl>
            <c:dLbl>
              <c:idx val="5"/>
              <c:layout>
                <c:manualLayout>
                  <c:x val="-2.8070175438596576E-3"/>
                  <c:y val="-8.4585420144685924E-2"/>
                </c:manualLayout>
              </c:layout>
              <c:showVal val="1"/>
            </c:dLbl>
            <c:spPr>
              <a:noFill/>
              <a:ln w="25946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33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за 2015 год</c:v>
                </c:pt>
                <c:pt idx="1">
                  <c:v>2016 год - утверждено</c:v>
                </c:pt>
                <c:pt idx="2">
                  <c:v>2016 год - уточнено (в ред. от 29.09.16)</c:v>
                </c:pt>
                <c:pt idx="3">
                  <c:v>на 2017 год</c:v>
                </c:pt>
                <c:pt idx="4">
                  <c:v>на 2018 год</c:v>
                </c:pt>
                <c:pt idx="5">
                  <c:v>на 2019 год</c:v>
                </c:pt>
              </c:strCache>
            </c:strRef>
          </c:cat>
          <c:val>
            <c:numRef>
              <c:f>Sheet1!$B$3:$G$3</c:f>
              <c:numCache>
                <c:formatCode>#,##0.0</c:formatCode>
                <c:ptCount val="6"/>
                <c:pt idx="0">
                  <c:v>845188.7</c:v>
                </c:pt>
                <c:pt idx="1">
                  <c:v>798468.9</c:v>
                </c:pt>
                <c:pt idx="2">
                  <c:v>1071302</c:v>
                </c:pt>
                <c:pt idx="3">
                  <c:v>865594.3</c:v>
                </c:pt>
                <c:pt idx="4">
                  <c:v>813387</c:v>
                </c:pt>
                <c:pt idx="5">
                  <c:v>803630.8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Дефицит (-), профицит (+)</c:v>
                </c:pt>
              </c:strCache>
            </c:strRef>
          </c:tx>
          <c:spPr>
            <a:solidFill>
              <a:srgbClr val="FF0000"/>
            </a:solidFill>
            <a:ln w="12973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6.6184979718444123E-3"/>
                  <c:y val="-4.313958482462428E-2"/>
                </c:manualLayout>
              </c:layout>
              <c:showVal val="1"/>
            </c:dLbl>
            <c:dLbl>
              <c:idx val="1"/>
              <c:layout>
                <c:manualLayout>
                  <c:x val="-6.7063350035795962E-4"/>
                  <c:y val="9.0973514674301589E-3"/>
                </c:manualLayout>
              </c:layout>
              <c:spPr>
                <a:noFill/>
                <a:ln w="25946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3.2024865312888541E-2"/>
                  <c:y val="1.501715457521066E-2"/>
                </c:manualLayout>
              </c:layout>
              <c:spPr>
                <a:noFill/>
                <a:ln w="25946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5.0091117557673807E-2"/>
                  <c:y val="1.6526406653258531E-2"/>
                </c:manualLayout>
              </c:layout>
              <c:spPr>
                <a:noFill/>
                <a:ln w="25946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7.0175438596491325E-3"/>
                  <c:y val="-2.8937117417918861E-2"/>
                </c:manualLayout>
              </c:layout>
              <c:showVal val="1"/>
            </c:dLbl>
            <c:dLbl>
              <c:idx val="5"/>
              <c:layout>
                <c:manualLayout>
                  <c:x val="1.4035087719299279E-3"/>
                  <c:y val="-2.8937117417918861E-2"/>
                </c:manualLayout>
              </c:layout>
              <c:showVal val="1"/>
            </c:dLbl>
            <c:spPr>
              <a:noFill/>
              <a:ln w="25946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за 2015 год</c:v>
                </c:pt>
                <c:pt idx="1">
                  <c:v>2016 год - утверждено</c:v>
                </c:pt>
                <c:pt idx="2">
                  <c:v>2016 год - уточнено (в ред. от 29.09.16)</c:v>
                </c:pt>
                <c:pt idx="3">
                  <c:v>на 2017 год</c:v>
                </c:pt>
                <c:pt idx="4">
                  <c:v>на 2018 год</c:v>
                </c:pt>
                <c:pt idx="5">
                  <c:v>на 2019 год</c:v>
                </c:pt>
              </c:strCache>
            </c:strRef>
          </c:cat>
          <c:val>
            <c:numRef>
              <c:f>Sheet1!$B$4:$G$4</c:f>
              <c:numCache>
                <c:formatCode>#,##0.0</c:formatCode>
                <c:ptCount val="6"/>
                <c:pt idx="0">
                  <c:v>9710.7999999999811</c:v>
                </c:pt>
                <c:pt idx="1">
                  <c:v>-7716.2</c:v>
                </c:pt>
                <c:pt idx="2">
                  <c:v>-14244.6</c:v>
                </c:pt>
                <c:pt idx="3">
                  <c:v>-17478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Val val="1"/>
        </c:dLbls>
        <c:gapDepth val="0"/>
        <c:shape val="box"/>
        <c:axId val="197462272"/>
        <c:axId val="197484544"/>
        <c:axId val="0"/>
      </c:bar3DChart>
      <c:catAx>
        <c:axId val="197462272"/>
        <c:scaling>
          <c:orientation val="minMax"/>
        </c:scaling>
        <c:axPos val="b"/>
        <c:numFmt formatCode="General" sourceLinked="1"/>
        <c:minorTickMark val="out"/>
        <c:tickLblPos val="low"/>
        <c:spPr>
          <a:ln w="35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97484544"/>
        <c:crosses val="autoZero"/>
        <c:auto val="1"/>
        <c:lblAlgn val="ctr"/>
        <c:lblOffset val="100"/>
        <c:tickLblSkip val="1"/>
        <c:tickMarkSkip val="1"/>
      </c:catAx>
      <c:valAx>
        <c:axId val="197484544"/>
        <c:scaling>
          <c:orientation val="minMax"/>
          <c:max val="1100000"/>
          <c:min val="-100000"/>
        </c:scaling>
        <c:axPos val="r"/>
        <c:majorGridlines>
          <c:spPr>
            <a:ln w="3523">
              <a:solidFill>
                <a:schemeClr val="tx1"/>
              </a:solidFill>
              <a:prstDash val="solid"/>
            </a:ln>
          </c:spPr>
        </c:majorGridlines>
        <c:numFmt formatCode="#,##0" sourceLinked="0"/>
        <c:tickLblPos val="nextTo"/>
        <c:spPr>
          <a:ln w="3523">
            <a:solidFill>
              <a:schemeClr val="tx1"/>
            </a:solidFill>
            <a:prstDash val="sysDot"/>
          </a:ln>
        </c:spPr>
        <c:txPr>
          <a:bodyPr rot="0" vert="horz"/>
          <a:lstStyle/>
          <a:p>
            <a:pPr>
              <a:defRPr sz="81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97462272"/>
        <c:crosses val="max"/>
        <c:crossBetween val="between"/>
        <c:majorUnit val="100000"/>
        <c:minorUnit val="25000"/>
      </c:valAx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946">
          <a:noFill/>
        </a:ln>
      </c:spPr>
    </c:plotArea>
    <c:legend>
      <c:legendPos val="b"/>
      <c:layout>
        <c:manualLayout>
          <c:xMode val="edge"/>
          <c:yMode val="edge"/>
          <c:x val="9.0909132302137E-2"/>
          <c:y val="0.92954551435949029"/>
          <c:w val="0.80255685396955567"/>
          <c:h val="6.8181862488509853E-2"/>
        </c:manualLayout>
      </c:layout>
      <c:spPr>
        <a:noFill/>
        <a:ln w="3523">
          <a:solidFill>
            <a:schemeClr val="tx1"/>
          </a:solidFill>
          <a:prstDash val="solid"/>
        </a:ln>
      </c:spPr>
      <c:txPr>
        <a:bodyPr/>
        <a:lstStyle/>
        <a:p>
          <a:pPr>
            <a:defRPr sz="94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63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5"/>
      <c:hPercent val="57"/>
      <c:rotY val="4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4745762711864736E-2"/>
          <c:y val="2.1442495126705652E-2"/>
          <c:w val="0.90508474576271003"/>
          <c:h val="0.834307992202729"/>
        </c:manualLayout>
      </c:layout>
      <c:bar3DChart>
        <c:barDir val="col"/>
        <c:grouping val="clustered"/>
        <c:ser>
          <c:idx val="5"/>
          <c:order val="0"/>
          <c:tx>
            <c:strRef>
              <c:f>Sheet1!$A$2</c:f>
              <c:strCache>
                <c:ptCount val="1"/>
                <c:pt idx="0">
                  <c:v>2015 год - факт</c:v>
                </c:pt>
              </c:strCache>
            </c:strRef>
          </c:tx>
          <c:spPr>
            <a:solidFill>
              <a:schemeClr val="tx2"/>
            </a:solidFill>
            <a:ln w="1362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4.0188008808221334E-3"/>
                  <c:y val="-7.0407806228499681E-2"/>
                </c:manualLayout>
              </c:layout>
              <c:showVal val="1"/>
            </c:dLbl>
            <c:dLbl>
              <c:idx val="1"/>
              <c:layout>
                <c:manualLayout>
                  <c:x val="-6.6745240001777721E-3"/>
                  <c:y val="-4.4171964238151493E-2"/>
                </c:manualLayout>
              </c:layout>
              <c:showVal val="1"/>
            </c:dLbl>
            <c:dLbl>
              <c:idx val="2"/>
              <c:layout>
                <c:manualLayout>
                  <c:x val="-2.9689113543010664E-2"/>
                  <c:y val="-0.10839048131065462"/>
                </c:manualLayout>
              </c:layout>
              <c:showVal val="1"/>
            </c:dLbl>
            <c:spPr>
              <a:noFill/>
              <a:ln w="27244">
                <a:noFill/>
              </a:ln>
            </c:spPr>
            <c:txPr>
              <a:bodyPr/>
              <a:lstStyle/>
              <a:p>
                <a:pPr>
                  <a:defRPr sz="1073" b="1" i="0" u="none" strike="noStrike" baseline="0">
                    <a:solidFill>
                      <a:schemeClr val="tx1"/>
                    </a:solidFill>
                    <a:latin typeface="Georgia"/>
                    <a:ea typeface="Georgia"/>
                    <a:cs typeface="Georgia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854899.5</c:v>
                </c:pt>
                <c:pt idx="1">
                  <c:v>370190.9</c:v>
                </c:pt>
                <c:pt idx="2">
                  <c:v>484708.6</c:v>
                </c:pt>
              </c:numCache>
            </c:numRef>
          </c:val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2016 год - уточн. план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tile tx="0" ty="0" sx="100000" sy="100000" flip="none" algn="tl"/>
            </a:blipFill>
            <a:ln w="1362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4.6591072037605472E-2"/>
                  <c:y val="-5.7326629987643186E-2"/>
                </c:manualLayout>
              </c:layout>
              <c:showVal val="1"/>
            </c:dLbl>
            <c:dLbl>
              <c:idx val="1"/>
              <c:layout>
                <c:manualLayout>
                  <c:x val="-5.5322560315547084E-4"/>
                  <c:y val="-6.7560056447797723E-2"/>
                </c:manualLayout>
              </c:layout>
              <c:showVal val="1"/>
            </c:dLbl>
            <c:dLbl>
              <c:idx val="2"/>
              <c:layout>
                <c:manualLayout>
                  <c:x val="1.128676764980647E-2"/>
                  <c:y val="-5.0478717733446136E-2"/>
                </c:manualLayout>
              </c:layout>
              <c:showVal val="1"/>
            </c:dLbl>
            <c:spPr>
              <a:noFill/>
              <a:ln w="27244">
                <a:noFill/>
              </a:ln>
            </c:spPr>
            <c:txPr>
              <a:bodyPr/>
              <a:lstStyle/>
              <a:p>
                <a:pPr>
                  <a:defRPr sz="1073" b="1" i="0" u="none" strike="noStrike" baseline="0">
                    <a:solidFill>
                      <a:srgbClr val="333399"/>
                    </a:solidFill>
                    <a:latin typeface="Georgia"/>
                    <a:ea typeface="Georgia"/>
                    <a:cs typeface="Georgia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1057057.4000000004</c:v>
                </c:pt>
                <c:pt idx="1">
                  <c:v>373055.3</c:v>
                </c:pt>
                <c:pt idx="2">
                  <c:v>684002.1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на 2017 год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2"/>
              <a:srcRect/>
              <a:tile tx="0" ty="0" sx="100000" sy="100000" flip="none" algn="tl"/>
            </a:blipFill>
            <a:ln w="1362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7.1536350593887577E-2"/>
                  <c:y val="-8.2830091320773666E-2"/>
                </c:manualLayout>
              </c:layout>
              <c:showVal val="1"/>
            </c:dLbl>
            <c:dLbl>
              <c:idx val="1"/>
              <c:layout>
                <c:manualLayout>
                  <c:x val="2.5060335943176752E-2"/>
                  <c:y val="-8.8900066007115253E-2"/>
                </c:manualLayout>
              </c:layout>
              <c:showVal val="1"/>
            </c:dLbl>
            <c:dLbl>
              <c:idx val="2"/>
              <c:layout>
                <c:manualLayout>
                  <c:x val="3.2373163100375205E-2"/>
                  <c:y val="-0.11117238393221059"/>
                </c:manualLayout>
              </c:layout>
              <c:showVal val="1"/>
            </c:dLbl>
            <c:spPr>
              <a:noFill/>
              <a:ln w="27244">
                <a:noFill/>
              </a:ln>
            </c:spPr>
            <c:txPr>
              <a:bodyPr/>
              <a:lstStyle/>
              <a:p>
                <a:pPr>
                  <a:defRPr sz="1073" b="1" i="0" u="none" strike="noStrike" baseline="0">
                    <a:solidFill>
                      <a:srgbClr val="800080"/>
                    </a:solidFill>
                    <a:latin typeface="Georgia"/>
                    <a:ea typeface="Georgia"/>
                    <a:cs typeface="Georgia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Sheet1!$B$4:$D$4</c:f>
              <c:numCache>
                <c:formatCode>#,##0.0</c:formatCode>
                <c:ptCount val="3"/>
                <c:pt idx="0">
                  <c:v>848116.3</c:v>
                </c:pt>
                <c:pt idx="1">
                  <c:v>458974</c:v>
                </c:pt>
                <c:pt idx="2">
                  <c:v>389142.3</c:v>
                </c:pt>
              </c:numCache>
            </c:numRef>
          </c:val>
        </c:ser>
        <c:ser>
          <c:idx val="0"/>
          <c:order val="3"/>
          <c:tx>
            <c:strRef>
              <c:f>Sheet1!$A$5</c:f>
              <c:strCache>
                <c:ptCount val="1"/>
                <c:pt idx="0">
                  <c:v>на 2018 год</c:v>
                </c:pt>
              </c:strCache>
            </c:strRef>
          </c:tx>
          <c:spPr>
            <a:solidFill>
              <a:schemeClr val="accent1"/>
            </a:solidFill>
            <a:ln w="1362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6.5081047866898098E-2"/>
                  <c:y val="-5.5827424199074022E-2"/>
                </c:manualLayout>
              </c:layout>
              <c:showVal val="1"/>
            </c:dLbl>
            <c:dLbl>
              <c:idx val="1"/>
              <c:layout>
                <c:manualLayout>
                  <c:x val="2.5992305781692402E-2"/>
                  <c:y val="-7.2787642017280912E-2"/>
                </c:manualLayout>
              </c:layout>
              <c:showVal val="1"/>
            </c:dLbl>
            <c:dLbl>
              <c:idx val="2"/>
              <c:layout>
                <c:manualLayout>
                  <c:x val="1.1575707697554945E-2"/>
                  <c:y val="-3.7903807084326432E-2"/>
                </c:manualLayout>
              </c:layout>
              <c:showVal val="1"/>
            </c:dLbl>
            <c:spPr>
              <a:noFill/>
              <a:ln w="27244">
                <a:noFill/>
              </a:ln>
            </c:spPr>
            <c:txPr>
              <a:bodyPr/>
              <a:lstStyle/>
              <a:p>
                <a:pPr>
                  <a:defRPr sz="1073" b="1" i="0" u="none" strike="noStrike" baseline="0">
                    <a:solidFill>
                      <a:schemeClr val="tx1"/>
                    </a:solidFill>
                    <a:latin typeface="Georgia"/>
                    <a:ea typeface="Georgia"/>
                    <a:cs typeface="Georgia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Sheet1!$B$5:$D$5</c:f>
              <c:numCache>
                <c:formatCode>#,##0.0</c:formatCode>
                <c:ptCount val="3"/>
                <c:pt idx="0">
                  <c:v>813387</c:v>
                </c:pt>
                <c:pt idx="1">
                  <c:v>434003</c:v>
                </c:pt>
                <c:pt idx="2">
                  <c:v>379384</c:v>
                </c:pt>
              </c:numCache>
            </c:numRef>
          </c:val>
        </c:ser>
        <c:ser>
          <c:idx val="2"/>
          <c:order val="4"/>
          <c:tx>
            <c:strRef>
              <c:f>Sheet1!$A$6</c:f>
              <c:strCache>
                <c:ptCount val="1"/>
                <c:pt idx="0">
                  <c:v>на 2019 год</c:v>
                </c:pt>
              </c:strCache>
            </c:strRef>
          </c:tx>
          <c:spPr>
            <a:solidFill>
              <a:schemeClr val="hlink"/>
            </a:solidFill>
            <a:ln w="1362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0.1076665962305562"/>
                  <c:y val="-9.8478010220289028E-3"/>
                </c:manualLayout>
              </c:layout>
              <c:showVal val="1"/>
            </c:dLbl>
            <c:dLbl>
              <c:idx val="1"/>
              <c:layout>
                <c:manualLayout>
                  <c:x val="3.3908158725922059E-2"/>
                  <c:y val="-4.4352542788132304E-2"/>
                </c:manualLayout>
              </c:layout>
              <c:showVal val="1"/>
            </c:dLbl>
            <c:dLbl>
              <c:idx val="2"/>
              <c:layout>
                <c:manualLayout>
                  <c:x val="5.6219306537953991E-2"/>
                  <c:y val="-4.3751262076620237E-2"/>
                </c:manualLayout>
              </c:layout>
              <c:showVal val="1"/>
            </c:dLbl>
            <c:spPr>
              <a:noFill/>
              <a:ln w="27244">
                <a:noFill/>
              </a:ln>
            </c:spPr>
            <c:txPr>
              <a:bodyPr/>
              <a:lstStyle/>
              <a:p>
                <a:pPr>
                  <a:defRPr sz="1073" b="1" i="0" u="none" strike="noStrike" baseline="0">
                    <a:solidFill>
                      <a:srgbClr val="0000FF"/>
                    </a:solidFill>
                    <a:latin typeface="Georgia"/>
                    <a:ea typeface="Georgia"/>
                    <a:cs typeface="Georgia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Sheet1!$B$6:$D$6</c:f>
              <c:numCache>
                <c:formatCode>#,##0.0</c:formatCode>
                <c:ptCount val="3"/>
                <c:pt idx="0">
                  <c:v>803630.8</c:v>
                </c:pt>
                <c:pt idx="1">
                  <c:v>424246</c:v>
                </c:pt>
                <c:pt idx="2">
                  <c:v>379384.8</c:v>
                </c:pt>
              </c:numCache>
            </c:numRef>
          </c:val>
        </c:ser>
        <c:dLbls>
          <c:showVal val="1"/>
        </c:dLbls>
        <c:gapDepth val="0"/>
        <c:shape val="box"/>
        <c:axId val="197815680"/>
        <c:axId val="197837952"/>
        <c:axId val="0"/>
      </c:bar3DChart>
      <c:catAx>
        <c:axId val="197815680"/>
        <c:scaling>
          <c:orientation val="minMax"/>
        </c:scaling>
        <c:axPos val="b"/>
        <c:numFmt formatCode="General" sourceLinked="1"/>
        <c:tickLblPos val="low"/>
        <c:spPr>
          <a:ln w="34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2" b="1" i="0" u="none" strike="noStrike" baseline="0">
                <a:solidFill>
                  <a:schemeClr val="tx1"/>
                </a:solidFill>
                <a:latin typeface="Georgia"/>
                <a:ea typeface="Georgia"/>
                <a:cs typeface="Georgia"/>
              </a:defRPr>
            </a:pPr>
            <a:endParaRPr lang="ru-RU"/>
          </a:p>
        </c:txPr>
        <c:crossAx val="197837952"/>
        <c:crosses val="autoZero"/>
        <c:auto val="1"/>
        <c:lblAlgn val="ctr"/>
        <c:lblOffset val="100"/>
        <c:tickLblSkip val="1"/>
        <c:tickMarkSkip val="1"/>
      </c:catAx>
      <c:valAx>
        <c:axId val="197837952"/>
        <c:scaling>
          <c:orientation val="minMax"/>
          <c:max val="1100000"/>
        </c:scaling>
        <c:axPos val="l"/>
        <c:majorGridlines>
          <c:spPr>
            <a:ln w="3406">
              <a:solidFill>
                <a:schemeClr val="tx1"/>
              </a:solidFill>
              <a:prstDash val="solid"/>
            </a:ln>
          </c:spPr>
        </c:majorGridlines>
        <c:numFmt formatCode="#,##0" sourceLinked="0"/>
        <c:tickLblPos val="nextTo"/>
        <c:spPr>
          <a:ln w="34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ru-RU"/>
          </a:p>
        </c:txPr>
        <c:crossAx val="197815680"/>
        <c:crosses val="autoZero"/>
        <c:crossBetween val="between"/>
        <c:majorUnit val="100000"/>
        <c:minorUnit val="50000"/>
      </c:valAx>
      <c:spPr>
        <a:noFill/>
        <a:ln w="27244">
          <a:noFill/>
        </a:ln>
      </c:spPr>
    </c:plotArea>
    <c:legend>
      <c:legendPos val="r"/>
      <c:layout>
        <c:manualLayout>
          <c:xMode val="edge"/>
          <c:yMode val="edge"/>
          <c:x val="0.51525423728813702"/>
          <c:y val="2.1442495126705652E-2"/>
          <c:w val="0.42824858757062212"/>
          <c:h val="0.24171539961013697"/>
        </c:manualLayout>
      </c:layout>
      <c:spPr>
        <a:solidFill>
          <a:schemeClr val="bg2"/>
        </a:solidFill>
        <a:ln w="3406">
          <a:solidFill>
            <a:schemeClr val="tx1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1083" b="1" i="0" u="none" strike="noStrike" baseline="0">
              <a:solidFill>
                <a:schemeClr val="tx1"/>
              </a:solidFill>
              <a:latin typeface="Georgia"/>
              <a:ea typeface="Georgia"/>
              <a:cs typeface="Georgia"/>
            </a:defRPr>
          </a:pPr>
          <a:endParaRPr lang="ru-RU"/>
        </a:p>
      </c:txPr>
    </c:legend>
    <c:plotVisOnly val="1"/>
    <c:dispBlanksAs val="gap"/>
  </c:chart>
  <c:spPr>
    <a:blipFill dpi="0" rotWithShape="1">
      <a:blip xmlns:r="http://schemas.openxmlformats.org/officeDocument/2006/relationships" r:embed="rId3">
        <a:alphaModFix amt="40000"/>
      </a:blip>
      <a:srcRect/>
      <a:stretch>
        <a:fillRect/>
      </a:stretch>
    </a:blipFill>
    <a:ln>
      <a:noFill/>
    </a:ln>
  </c:spPr>
  <c:txPr>
    <a:bodyPr/>
    <a:lstStyle/>
    <a:p>
      <a:pPr>
        <a:defRPr sz="238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2"/>
      <c:hPercent val="69"/>
      <c:rotY val="23"/>
      <c:depthPercent val="100"/>
      <c:rAngAx val="1"/>
    </c:view3D>
    <c:floor>
      <c:spPr>
        <a:solidFill>
          <a:srgbClr val="CCFFCC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1525423728813976E-2"/>
          <c:y val="1.7730496453900711E-2"/>
          <c:w val="0.81129943502824864"/>
          <c:h val="0.80673758865248224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00FF00"/>
            </a:solidFill>
            <a:ln w="10369">
              <a:solidFill>
                <a:schemeClr val="tx1"/>
              </a:solidFill>
              <a:prstDash val="solid"/>
            </a:ln>
          </c:spPr>
          <c:invertIfNegative val="1"/>
          <c:dLbls>
            <c:dLbl>
              <c:idx val="0"/>
              <c:layout>
                <c:manualLayout>
                  <c:x val="-5.6561498688499877E-2"/>
                  <c:y val="-1.2825048907263001E-2"/>
                </c:manualLayout>
              </c:layout>
              <c:showVal val="1"/>
            </c:dLbl>
            <c:dLbl>
              <c:idx val="1"/>
              <c:layout>
                <c:manualLayout>
                  <c:x val="-2.2246923851266042E-2"/>
                  <c:y val="-1.5217459481860481E-2"/>
                </c:manualLayout>
              </c:layout>
              <c:showVal val="1"/>
            </c:dLbl>
            <c:dLbl>
              <c:idx val="2"/>
              <c:layout>
                <c:manualLayout>
                  <c:x val="6.8197262469327918E-4"/>
                  <c:y val="-2.4781020097435536E-2"/>
                </c:manualLayout>
              </c:layout>
              <c:showVal val="1"/>
            </c:dLbl>
            <c:dLbl>
              <c:idx val="3"/>
              <c:delete val="1"/>
            </c:dLbl>
            <c:dLbl>
              <c:idx val="4"/>
              <c:delete val="1"/>
            </c:dLbl>
            <c:spPr>
              <a:noFill/>
              <a:ln w="20739">
                <a:noFill/>
              </a:ln>
            </c:spPr>
            <c:txPr>
              <a:bodyPr/>
              <a:lstStyle/>
              <a:p>
                <a:pPr>
                  <a:defRPr sz="89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2015  год - факт</c:v>
                </c:pt>
                <c:pt idx="1">
                  <c:v>2016 год в ред. от 29.09.16</c:v>
                </c:pt>
                <c:pt idx="2">
                  <c:v>2017 год - прогноз</c:v>
                </c:pt>
                <c:pt idx="3">
                  <c:v>2018 год - прогноз</c:v>
                </c:pt>
                <c:pt idx="4">
                  <c:v>2019 год - прогноз</c:v>
                </c:pt>
              </c:strCache>
            </c:strRef>
          </c:cat>
          <c:val>
            <c:numRef>
              <c:f>Sheet1!$B$2:$F$2</c:f>
              <c:numCache>
                <c:formatCode>#,##0.0</c:formatCode>
                <c:ptCount val="5"/>
                <c:pt idx="0">
                  <c:v>40845.199999999997</c:v>
                </c:pt>
                <c:pt idx="1">
                  <c:v>65256</c:v>
                </c:pt>
                <c:pt idx="2">
                  <c:v>9758</c:v>
                </c:pt>
                <c:pt idx="3" formatCode="0.0">
                  <c:v>0</c:v>
                </c:pt>
                <c:pt idx="4" formatCode="0.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9900"/>
            </a:solidFill>
            <a:ln w="10369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5.4301611682850193E-2"/>
                  <c:y val="-9.5247676453202867E-3"/>
                </c:manualLayout>
              </c:layout>
              <c:showVal val="1"/>
            </c:dLbl>
            <c:dLbl>
              <c:idx val="1"/>
              <c:layout>
                <c:manualLayout>
                  <c:x val="-2.4506810856915789E-2"/>
                  <c:y val="-4.3305471663655219E-2"/>
                </c:manualLayout>
              </c:layout>
              <c:showVal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spPr>
              <a:noFill/>
              <a:ln w="20739">
                <a:noFill/>
              </a:ln>
            </c:spPr>
            <c:txPr>
              <a:bodyPr/>
              <a:lstStyle/>
              <a:p>
                <a:pPr>
                  <a:defRPr sz="89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2015  год - факт</c:v>
                </c:pt>
                <c:pt idx="1">
                  <c:v>2016 год в ред. от 29.09.16</c:v>
                </c:pt>
                <c:pt idx="2">
                  <c:v>2017 год - прогноз</c:v>
                </c:pt>
                <c:pt idx="3">
                  <c:v>2018 год - прогноз</c:v>
                </c:pt>
                <c:pt idx="4">
                  <c:v>2019 год - прогноз</c:v>
                </c:pt>
              </c:strCache>
            </c:strRef>
          </c:cat>
          <c:val>
            <c:numRef>
              <c:f>Sheet1!$B$3:$F$3</c:f>
              <c:numCache>
                <c:formatCode>#,##0.0</c:formatCode>
                <c:ptCount val="5"/>
                <c:pt idx="0">
                  <c:v>76767.199999999997</c:v>
                </c:pt>
                <c:pt idx="1">
                  <c:v>11825.2</c:v>
                </c:pt>
                <c:pt idx="2">
                  <c:v>0</c:v>
                </c:pt>
                <c:pt idx="3" formatCode="0.0">
                  <c:v>0</c:v>
                </c:pt>
                <c:pt idx="4" formatCode="0.0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CC99"/>
            </a:solidFill>
            <a:ln w="10369">
              <a:solidFill>
                <a:schemeClr val="tx1"/>
              </a:solidFill>
              <a:prstDash val="solid"/>
            </a:ln>
          </c:spPr>
          <c:invertIfNegative val="1"/>
          <c:dLbls>
            <c:dLbl>
              <c:idx val="0"/>
              <c:layout>
                <c:manualLayout>
                  <c:x val="-5.5345421442290828E-2"/>
                  <c:y val="1.8187768143945331E-2"/>
                </c:manualLayout>
              </c:layout>
              <c:showVal val="1"/>
            </c:dLbl>
            <c:dLbl>
              <c:idx val="1"/>
              <c:layout>
                <c:manualLayout>
                  <c:x val="-2.2160790107881669E-2"/>
                  <c:y val="1.3893142068539669E-2"/>
                </c:manualLayout>
              </c:layout>
              <c:showVal val="1"/>
            </c:dLbl>
            <c:dLbl>
              <c:idx val="2"/>
              <c:layout>
                <c:manualLayout>
                  <c:x val="3.1142367067532721E-3"/>
                  <c:y val="-0.12306102630304006"/>
                </c:manualLayout>
              </c:layout>
              <c:showVal val="1"/>
            </c:dLbl>
            <c:dLbl>
              <c:idx val="3"/>
              <c:layout>
                <c:manualLayout>
                  <c:x val="3.2908927943046354E-2"/>
                  <c:y val="-0.12149498741760532"/>
                </c:manualLayout>
              </c:layout>
              <c:showVal val="1"/>
            </c:dLbl>
            <c:dLbl>
              <c:idx val="4"/>
              <c:layout>
                <c:manualLayout>
                  <c:x val="6.4963615774630334E-2"/>
                  <c:y val="-0.11440234081238923"/>
                </c:manualLayout>
              </c:layout>
              <c:showVal val="1"/>
            </c:dLbl>
            <c:spPr>
              <a:noFill/>
              <a:ln w="20739">
                <a:noFill/>
              </a:ln>
            </c:spPr>
            <c:txPr>
              <a:bodyPr/>
              <a:lstStyle/>
              <a:p>
                <a:pPr>
                  <a:defRPr sz="89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2015  год - факт</c:v>
                </c:pt>
                <c:pt idx="1">
                  <c:v>2016 год в ред. от 29.09.16</c:v>
                </c:pt>
                <c:pt idx="2">
                  <c:v>2017 год - прогноз</c:v>
                </c:pt>
                <c:pt idx="3">
                  <c:v>2018 год - прогноз</c:v>
                </c:pt>
                <c:pt idx="4">
                  <c:v>2019 год - прогноз</c:v>
                </c:pt>
              </c:strCache>
            </c:strRef>
          </c:cat>
          <c:val>
            <c:numRef>
              <c:f>Sheet1!$B$4:$F$4</c:f>
              <c:numCache>
                <c:formatCode>#,##0.0</c:formatCode>
                <c:ptCount val="5"/>
                <c:pt idx="0">
                  <c:v>359172.8</c:v>
                </c:pt>
                <c:pt idx="1">
                  <c:v>355930.7</c:v>
                </c:pt>
                <c:pt idx="2">
                  <c:v>378131.3</c:v>
                </c:pt>
                <c:pt idx="3">
                  <c:v>378131</c:v>
                </c:pt>
                <c:pt idx="4">
                  <c:v>378131.8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C0C0C0"/>
            </a:solidFill>
            <a:ln w="10369">
              <a:solidFill>
                <a:schemeClr val="tx1"/>
              </a:solidFill>
              <a:prstDash val="solid"/>
            </a:ln>
          </c:spPr>
          <c:dPt>
            <c:idx val="2"/>
            <c:spPr>
              <a:noFill/>
              <a:ln w="1036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noFill/>
              <a:ln w="1036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noFill/>
              <a:ln w="1036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5.6647742021525796E-2"/>
                  <c:y val="-2.198170871932683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1 038,4</a:t>
                    </a:r>
                  </a:p>
                </c:rich>
              </c:tx>
            </c:dLbl>
            <c:dLbl>
              <c:idx val="1"/>
              <c:layout>
                <c:manualLayout>
                  <c:x val="-2.4420677113531401E-2"/>
                  <c:y val="-1.5389985924590162E-2"/>
                </c:manualLayout>
              </c:layout>
              <c:showVal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spPr>
              <a:noFill/>
              <a:ln w="20739">
                <a:noFill/>
              </a:ln>
            </c:spPr>
            <c:txPr>
              <a:bodyPr/>
              <a:lstStyle/>
              <a:p>
                <a:pPr>
                  <a:defRPr sz="89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2015  год - факт</c:v>
                </c:pt>
                <c:pt idx="1">
                  <c:v>2016 год в ред. от 29.09.16</c:v>
                </c:pt>
                <c:pt idx="2">
                  <c:v>2017 год - прогноз</c:v>
                </c:pt>
                <c:pt idx="3">
                  <c:v>2018 год - прогноз</c:v>
                </c:pt>
                <c:pt idx="4">
                  <c:v>2019 год - прогноз</c:v>
                </c:pt>
              </c:strCache>
            </c:strRef>
          </c:cat>
          <c:val>
            <c:numRef>
              <c:f>Sheet1!$B$5:$F$5</c:f>
              <c:numCache>
                <c:formatCode>#,##0.0</c:formatCode>
                <c:ptCount val="5"/>
                <c:pt idx="0">
                  <c:v>8852.5</c:v>
                </c:pt>
                <c:pt idx="1">
                  <c:v>248650.4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gapDepth val="0"/>
        <c:shape val="cylinder"/>
        <c:axId val="201106176"/>
        <c:axId val="201107712"/>
        <c:axId val="0"/>
      </c:bar3DChart>
      <c:catAx>
        <c:axId val="201106176"/>
        <c:scaling>
          <c:orientation val="minMax"/>
        </c:scaling>
        <c:axPos val="b"/>
        <c:numFmt formatCode="General" sourceLinked="1"/>
        <c:tickLblPos val="low"/>
        <c:spPr>
          <a:ln w="25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4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1107712"/>
        <c:crosses val="autoZero"/>
        <c:auto val="1"/>
        <c:lblAlgn val="ctr"/>
        <c:lblOffset val="100"/>
        <c:tickLblSkip val="1"/>
        <c:tickMarkSkip val="1"/>
      </c:catAx>
      <c:valAx>
        <c:axId val="201107712"/>
        <c:scaling>
          <c:orientation val="minMax"/>
        </c:scaling>
        <c:axPos val="l"/>
        <c:majorGridlines>
          <c:spPr>
            <a:ln w="2592">
              <a:solidFill>
                <a:schemeClr val="tx1"/>
              </a:solidFill>
              <a:prstDash val="solid"/>
            </a:ln>
          </c:spPr>
        </c:majorGridlines>
        <c:numFmt formatCode="#,##0" sourceLinked="0"/>
        <c:tickLblPos val="nextTo"/>
        <c:spPr>
          <a:ln w="25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8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1106176"/>
        <c:crosses val="autoZero"/>
        <c:crossBetween val="between"/>
      </c:valAx>
      <c:spPr>
        <a:noFill/>
        <a:ln w="20739">
          <a:noFill/>
        </a:ln>
      </c:spPr>
    </c:plotArea>
    <c:legend>
      <c:legendPos val="r"/>
      <c:layout>
        <c:manualLayout>
          <c:xMode val="edge"/>
          <c:yMode val="edge"/>
          <c:x val="0.85649717514124257"/>
          <c:y val="0.37588652482269641"/>
          <c:w val="0.12994350282485875"/>
          <c:h val="0.34219858156028382"/>
        </c:manualLayout>
      </c:layout>
      <c:spPr>
        <a:noFill/>
        <a:ln w="2592">
          <a:solidFill>
            <a:schemeClr val="tx1"/>
          </a:solidFill>
          <a:prstDash val="solid"/>
        </a:ln>
      </c:spPr>
      <c:txPr>
        <a:bodyPr/>
        <a:lstStyle/>
        <a:p>
          <a:pPr>
            <a:defRPr sz="89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/>
              <a:t>Дорожный фонд на 2017 год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/>
              <a:t>49293,2 тыс. руб.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dirty="0"/>
          </a:p>
        </c:rich>
      </c:tx>
      <c:layout>
        <c:manualLayout>
          <c:xMode val="edge"/>
          <c:yMode val="edge"/>
          <c:x val="2.3074645203743686E-2"/>
          <c:y val="1.3365219517788584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Lbls>
            <c:dLbl>
              <c:idx val="0"/>
              <c:layout>
                <c:manualLayout>
                  <c:x val="-5.9258958305308577E-2"/>
                  <c:y val="2.7635517830126553E-2"/>
                </c:manualLayout>
              </c:layout>
              <c:showLegendKey val="1"/>
              <c:showVal val="1"/>
              <c:showPercent val="1"/>
            </c:dLbl>
            <c:dLbl>
              <c:idx val="1"/>
              <c:layout>
                <c:manualLayout>
                  <c:x val="6.7930870523464887E-2"/>
                  <c:y val="0.11695129582976233"/>
                </c:manualLayout>
              </c:layout>
              <c:showLegendKey val="1"/>
              <c:showVal val="1"/>
              <c:showPercent val="1"/>
            </c:dLbl>
            <c:dLbl>
              <c:idx val="2"/>
              <c:layout>
                <c:manualLayout>
                  <c:x val="-7.2266883535601371E-3"/>
                  <c:y val="0.13934622481844064"/>
                </c:manualLayout>
              </c:layout>
              <c:showLegendKey val="1"/>
              <c:showVal val="1"/>
              <c:showPercent val="1"/>
            </c:dLbl>
            <c:dLbl>
              <c:idx val="3"/>
              <c:layout>
                <c:manualLayout>
                  <c:x val="-9.8282961608417249E-2"/>
                  <c:y val="0.12192794671613556"/>
                </c:manualLayout>
              </c:layout>
              <c:showLegendKey val="1"/>
              <c:showVal val="1"/>
              <c:showPercent val="1"/>
            </c:dLbl>
            <c:dLbl>
              <c:idx val="4"/>
              <c:layout>
                <c:manualLayout>
                  <c:x val="-3.7201967389085232E-2"/>
                  <c:y val="2.0793433855587424E-2"/>
                </c:manualLayout>
              </c:layout>
              <c:showLegendKey val="1"/>
              <c:showVal val="1"/>
              <c:showPercent val="1"/>
            </c:dLbl>
            <c:dLbl>
              <c:idx val="5"/>
              <c:layout>
                <c:manualLayout>
                  <c:x val="-7.8048234218449031E-2"/>
                  <c:y val="-0.10765799079929331"/>
                </c:manualLayout>
              </c:layout>
              <c:showLegendKey val="1"/>
              <c:showVal val="1"/>
              <c:showPercent val="1"/>
            </c:dLbl>
            <c:dLbl>
              <c:idx val="6"/>
              <c:layout>
                <c:manualLayout>
                  <c:x val="1.3008039036408193E-2"/>
                  <c:y val="-0.16096783686168131"/>
                </c:manualLayout>
              </c:layout>
              <c:showLegendKey val="1"/>
              <c:showVal val="1"/>
              <c:showPercent val="1"/>
            </c:dLbl>
            <c:dLbl>
              <c:idx val="7"/>
              <c:layout>
                <c:manualLayout>
                  <c:x val="8.527480876589362E-2"/>
                  <c:y val="-0.11943978628414141"/>
                </c:manualLayout>
              </c:layout>
              <c:showLegendKey val="1"/>
              <c:showVal val="1"/>
              <c:showPercent val="1"/>
            </c:dLbl>
            <c:txPr>
              <a:bodyPr rot="0"/>
              <a:lstStyle/>
              <a:p>
                <a:pPr>
                  <a:defRPr sz="1400" b="1" baseline="0"/>
                </a:pPr>
                <a:endParaRPr lang="ru-RU"/>
              </a:p>
            </c:txPr>
            <c:showLegendKey val="1"/>
            <c:showVal val="1"/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Содержание улиц, автодорог, мостов, мест отдыха граждан и других объектов благоустройства города Ржева (23000 тыс.руб.)</c:v>
                </c:pt>
                <c:pt idx="1">
                  <c:v>Разработка проектной документации на проведение ремонта дорог (2200 тыс.руб.)</c:v>
                </c:pt>
                <c:pt idx="2">
                  <c:v>Ямочный ремонт большими картами (3000 тыс.руб.)</c:v>
                </c:pt>
                <c:pt idx="3">
                  <c:v>Замена водопропускных труб автомобильных дорог общего пользования (593,2 тыс.руб.)</c:v>
                </c:pt>
                <c:pt idx="4">
                  <c:v>Расходы за счет средств местного бюджета в рамках реализации закона Тверской области от 16.02.2009 №7-ЗО "О статусе города Тверской области, удостоенного почетного звания Российской Федерации "Город воинской славы" (17000 тыс.руб.)</c:v>
                </c:pt>
                <c:pt idx="5">
                  <c:v>Приобретение дорожных знаков и нанесение дорожной разметки (2000 тыс.руб.)</c:v>
                </c:pt>
                <c:pt idx="6">
                  <c:v>Обустройство пешеходных переходов, барьерных ограждений, светофорных объектов (1000 тыс.руб.)</c:v>
                </c:pt>
                <c:pt idx="7">
                  <c:v>Составление проекта дислокации дорожных знаков и схемы горизонтальной разметки (500 тыс.руб.)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23000</c:v>
                </c:pt>
                <c:pt idx="1">
                  <c:v>2200</c:v>
                </c:pt>
                <c:pt idx="2">
                  <c:v>3000</c:v>
                </c:pt>
                <c:pt idx="3">
                  <c:v>593.20000000000005</c:v>
                </c:pt>
                <c:pt idx="4">
                  <c:v>17000</c:v>
                </c:pt>
                <c:pt idx="5">
                  <c:v>2000</c:v>
                </c:pt>
                <c:pt idx="6">
                  <c:v>1000</c:v>
                </c:pt>
                <c:pt idx="7">
                  <c:v>500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4"/>
        <c:txPr>
          <a:bodyPr/>
          <a:lstStyle/>
          <a:p>
            <a:pPr>
              <a:defRPr sz="900" kern="200" spc="0" baseline="0"/>
            </a:pPr>
            <a:endParaRPr lang="ru-RU"/>
          </a:p>
        </c:txPr>
      </c:legendEntry>
      <c:layout>
        <c:manualLayout>
          <c:xMode val="edge"/>
          <c:yMode val="edge"/>
          <c:x val="0.6526316771800178"/>
          <c:y val="1.9833521231294005E-2"/>
          <c:w val="0.34736835875875782"/>
          <c:h val="0.98016647876870511"/>
        </c:manualLayout>
      </c:layout>
      <c:txPr>
        <a:bodyPr/>
        <a:lstStyle/>
        <a:p>
          <a:pPr>
            <a:defRPr sz="900" kern="0" spc="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42C910-5303-4EB1-83D7-D77956B5368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D1D813-D082-4BD2-934A-4238C463C1C8}">
      <dgm:prSet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</dgm:spPr>
      <dgm:t>
        <a:bodyPr/>
        <a:lstStyle/>
        <a:p>
          <a:pPr algn="l" rtl="0"/>
          <a:r>
            <a:rPr lang="ru-RU" sz="1050" b="0" dirty="0" smtClean="0">
              <a:solidFill>
                <a:schemeClr val="tx1"/>
              </a:solidFill>
            </a:rPr>
            <a:t>Обеспечение позитивной социализации и учебной успешности каждого ребенка, усиление вклада образования в развитие экономики с учетом изменений культурной, социальной и технологической среды.</a:t>
          </a:r>
          <a:endParaRPr lang="ru-RU" sz="1050" b="0" dirty="0">
            <a:solidFill>
              <a:schemeClr val="tx1"/>
            </a:solidFill>
          </a:endParaRPr>
        </a:p>
      </dgm:t>
    </dgm:pt>
    <dgm:pt modelId="{25344D34-D367-471A-97C5-2E9D7292CC32}" type="parTrans" cxnId="{C7F0C4B6-B9D9-4208-86ED-3B79FDC029A9}">
      <dgm:prSet/>
      <dgm:spPr/>
      <dgm:t>
        <a:bodyPr/>
        <a:lstStyle/>
        <a:p>
          <a:endParaRPr lang="ru-RU"/>
        </a:p>
      </dgm:t>
    </dgm:pt>
    <dgm:pt modelId="{7D8A0E82-864F-4A47-8547-6B80F8AC19FB}" type="sibTrans" cxnId="{C7F0C4B6-B9D9-4208-86ED-3B79FDC029A9}">
      <dgm:prSet/>
      <dgm:spPr/>
      <dgm:t>
        <a:bodyPr/>
        <a:lstStyle/>
        <a:p>
          <a:endParaRPr lang="ru-RU"/>
        </a:p>
      </dgm:t>
    </dgm:pt>
    <dgm:pt modelId="{D0AFBA19-E74A-4843-8A30-FACAA9FA3BFE}" type="pres">
      <dgm:prSet presAssocID="{2D42C910-5303-4EB1-83D7-D77956B5368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4B0E8E-47DC-4D4D-A876-B2DBB63E4A7C}" type="pres">
      <dgm:prSet presAssocID="{4BD1D813-D082-4BD2-934A-4238C463C1C8}" presName="horFlow" presStyleCnt="0"/>
      <dgm:spPr/>
    </dgm:pt>
    <dgm:pt modelId="{BE8FB732-8C15-4747-917B-70B4FAD4D75A}" type="pres">
      <dgm:prSet presAssocID="{4BD1D813-D082-4BD2-934A-4238C463C1C8}" presName="bigChev" presStyleLbl="node1" presStyleIdx="0" presStyleCnt="1" custScaleX="543570"/>
      <dgm:spPr/>
      <dgm:t>
        <a:bodyPr/>
        <a:lstStyle/>
        <a:p>
          <a:endParaRPr lang="ru-RU"/>
        </a:p>
      </dgm:t>
    </dgm:pt>
  </dgm:ptLst>
  <dgm:cxnLst>
    <dgm:cxn modelId="{C7F0C4B6-B9D9-4208-86ED-3B79FDC029A9}" srcId="{2D42C910-5303-4EB1-83D7-D77956B53687}" destId="{4BD1D813-D082-4BD2-934A-4238C463C1C8}" srcOrd="0" destOrd="0" parTransId="{25344D34-D367-471A-97C5-2E9D7292CC32}" sibTransId="{7D8A0E82-864F-4A47-8547-6B80F8AC19FB}"/>
    <dgm:cxn modelId="{B31F1297-A0DD-44B1-AE96-BCA84B75B5A8}" type="presOf" srcId="{4BD1D813-D082-4BD2-934A-4238C463C1C8}" destId="{BE8FB732-8C15-4747-917B-70B4FAD4D75A}" srcOrd="0" destOrd="0" presId="urn:microsoft.com/office/officeart/2005/8/layout/lProcess3"/>
    <dgm:cxn modelId="{BE033BDE-5551-4EE3-8054-165C492F2C61}" type="presOf" srcId="{2D42C910-5303-4EB1-83D7-D77956B53687}" destId="{D0AFBA19-E74A-4843-8A30-FACAA9FA3BFE}" srcOrd="0" destOrd="0" presId="urn:microsoft.com/office/officeart/2005/8/layout/lProcess3"/>
    <dgm:cxn modelId="{62DD2F54-F326-4FB4-9A4D-EBB096661766}" type="presParOf" srcId="{D0AFBA19-E74A-4843-8A30-FACAA9FA3BFE}" destId="{6A4B0E8E-47DC-4D4D-A876-B2DBB63E4A7C}" srcOrd="0" destOrd="0" presId="urn:microsoft.com/office/officeart/2005/8/layout/lProcess3"/>
    <dgm:cxn modelId="{68A96426-20DE-47B0-94CC-C74EE132346D}" type="presParOf" srcId="{6A4B0E8E-47DC-4D4D-A876-B2DBB63E4A7C}" destId="{BE8FB732-8C15-4747-917B-70B4FAD4D75A}" srcOrd="0" destOrd="0" presId="urn:microsoft.com/office/officeart/2005/8/layout/lProcess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42C910-5303-4EB1-83D7-D77956B5368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F4DCA5-1174-43B1-8D07-E5CC18FB5A37}">
      <dgm:prSet custT="1"/>
      <dgm:spPr>
        <a:gradFill rotWithShape="0">
          <a:gsLst>
            <a:gs pos="10000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</dgm:spPr>
      <dgm:t>
        <a:bodyPr/>
        <a:lstStyle/>
        <a:p>
          <a:pPr algn="l"/>
          <a:r>
            <a:rPr lang="ru-RU" sz="1000" dirty="0" smtClean="0">
              <a:solidFill>
                <a:schemeClr val="tx1"/>
              </a:solidFill>
            </a:rPr>
            <a:t>формирование эффективной системы исполнения ключевых функций и полномочий органа местного самоуправления и предоставления качественных муниципальных и переданных органу местного самоуправления государственных услуг, совершенствование государственной политики Тверской области в сфере обеспечения и защиты прав и свобод человека и гражданина, содействие развитию институтов гражданского общества</a:t>
          </a:r>
          <a:endParaRPr lang="ru-RU" sz="1000" dirty="0">
            <a:solidFill>
              <a:schemeClr val="tx1"/>
            </a:solidFill>
          </a:endParaRPr>
        </a:p>
      </dgm:t>
    </dgm:pt>
    <dgm:pt modelId="{06080427-820E-4A0A-AFFF-4086C250E1CC}" type="parTrans" cxnId="{0F5FD226-8C0A-4279-8519-7A99A54D1A58}">
      <dgm:prSet/>
      <dgm:spPr/>
      <dgm:t>
        <a:bodyPr/>
        <a:lstStyle/>
        <a:p>
          <a:endParaRPr lang="ru-RU"/>
        </a:p>
      </dgm:t>
    </dgm:pt>
    <dgm:pt modelId="{C6AE2A91-F570-489C-AA88-58EED19099FF}" type="sibTrans" cxnId="{0F5FD226-8C0A-4279-8519-7A99A54D1A58}">
      <dgm:prSet/>
      <dgm:spPr/>
      <dgm:t>
        <a:bodyPr/>
        <a:lstStyle/>
        <a:p>
          <a:endParaRPr lang="ru-RU"/>
        </a:p>
      </dgm:t>
    </dgm:pt>
    <dgm:pt modelId="{D0AFBA19-E74A-4843-8A30-FACAA9FA3BFE}" type="pres">
      <dgm:prSet presAssocID="{2D42C910-5303-4EB1-83D7-D77956B5368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7F4A755-9EE7-4C32-8555-3375AD91BA14}" type="pres">
      <dgm:prSet presAssocID="{3BF4DCA5-1174-43B1-8D07-E5CC18FB5A37}" presName="horFlow" presStyleCnt="0"/>
      <dgm:spPr/>
    </dgm:pt>
    <dgm:pt modelId="{76302634-567A-4136-B8A8-A2C19BC521F8}" type="pres">
      <dgm:prSet presAssocID="{3BF4DCA5-1174-43B1-8D07-E5CC18FB5A37}" presName="bigChev" presStyleLbl="node1" presStyleIdx="0" presStyleCnt="1" custScaleX="667101" custScaleY="171887"/>
      <dgm:spPr/>
      <dgm:t>
        <a:bodyPr/>
        <a:lstStyle/>
        <a:p>
          <a:endParaRPr lang="ru-RU"/>
        </a:p>
      </dgm:t>
    </dgm:pt>
  </dgm:ptLst>
  <dgm:cxnLst>
    <dgm:cxn modelId="{75B6B92A-AC49-4487-8E16-AB39A184D009}" type="presOf" srcId="{3BF4DCA5-1174-43B1-8D07-E5CC18FB5A37}" destId="{76302634-567A-4136-B8A8-A2C19BC521F8}" srcOrd="0" destOrd="0" presId="urn:microsoft.com/office/officeart/2005/8/layout/lProcess3"/>
    <dgm:cxn modelId="{0F5FD226-8C0A-4279-8519-7A99A54D1A58}" srcId="{2D42C910-5303-4EB1-83D7-D77956B53687}" destId="{3BF4DCA5-1174-43B1-8D07-E5CC18FB5A37}" srcOrd="0" destOrd="0" parTransId="{06080427-820E-4A0A-AFFF-4086C250E1CC}" sibTransId="{C6AE2A91-F570-489C-AA88-58EED19099FF}"/>
    <dgm:cxn modelId="{7A5483F9-CF1F-41E9-8B28-02AC7AF7A16F}" type="presOf" srcId="{2D42C910-5303-4EB1-83D7-D77956B53687}" destId="{D0AFBA19-E74A-4843-8A30-FACAA9FA3BFE}" srcOrd="0" destOrd="0" presId="urn:microsoft.com/office/officeart/2005/8/layout/lProcess3"/>
    <dgm:cxn modelId="{7D055927-04FB-4E6F-8A0D-2E47E56A57C9}" type="presParOf" srcId="{D0AFBA19-E74A-4843-8A30-FACAA9FA3BFE}" destId="{F7F4A755-9EE7-4C32-8555-3375AD91BA14}" srcOrd="0" destOrd="0" presId="urn:microsoft.com/office/officeart/2005/8/layout/lProcess3"/>
    <dgm:cxn modelId="{9517645F-D1D9-496A-A2A1-C2EFC5CB544C}" type="presParOf" srcId="{F7F4A755-9EE7-4C32-8555-3375AD91BA14}" destId="{76302634-567A-4136-B8A8-A2C19BC521F8}" srcOrd="0" destOrd="0" presId="urn:microsoft.com/office/officeart/2005/8/layout/lProcess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42C910-5303-4EB1-83D7-D77956B5368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F5E8E3-2AF2-46D1-AAE1-3515D23CC315}">
      <dgm:prSet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</dgm:spPr>
      <dgm:t>
        <a:bodyPr/>
        <a:lstStyle/>
        <a:p>
          <a:pPr algn="l"/>
          <a:r>
            <a:rPr lang="ru-RU" sz="1400" dirty="0" smtClean="0">
              <a:solidFill>
                <a:schemeClr val="tx1"/>
              </a:solidFill>
            </a:rPr>
            <a:t>повышение безопасности населения на территории города Ржева Тверской области</a:t>
          </a:r>
          <a:endParaRPr lang="ru-RU" sz="1400" dirty="0">
            <a:solidFill>
              <a:schemeClr val="tx1"/>
            </a:solidFill>
          </a:endParaRPr>
        </a:p>
      </dgm:t>
    </dgm:pt>
    <dgm:pt modelId="{74358A74-C29A-44CD-9E2F-A0C2ADC6724E}" type="parTrans" cxnId="{77457EEE-4CAF-40EF-A4BF-C3040F4D5DA3}">
      <dgm:prSet/>
      <dgm:spPr/>
      <dgm:t>
        <a:bodyPr/>
        <a:lstStyle/>
        <a:p>
          <a:endParaRPr lang="ru-RU"/>
        </a:p>
      </dgm:t>
    </dgm:pt>
    <dgm:pt modelId="{495D6BDB-AE9C-437B-A18B-733B1A7712AE}" type="sibTrans" cxnId="{77457EEE-4CAF-40EF-A4BF-C3040F4D5DA3}">
      <dgm:prSet/>
      <dgm:spPr/>
      <dgm:t>
        <a:bodyPr/>
        <a:lstStyle/>
        <a:p>
          <a:endParaRPr lang="ru-RU"/>
        </a:p>
      </dgm:t>
    </dgm:pt>
    <dgm:pt modelId="{D0AFBA19-E74A-4843-8A30-FACAA9FA3BFE}" type="pres">
      <dgm:prSet presAssocID="{2D42C910-5303-4EB1-83D7-D77956B5368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8D06490-08F0-4167-A932-30510E1E99C7}" type="pres">
      <dgm:prSet presAssocID="{7AF5E8E3-2AF2-46D1-AAE1-3515D23CC315}" presName="horFlow" presStyleCnt="0"/>
      <dgm:spPr/>
    </dgm:pt>
    <dgm:pt modelId="{57A5EB8D-5EBD-406C-A95D-378AED8E6F2B}" type="pres">
      <dgm:prSet presAssocID="{7AF5E8E3-2AF2-46D1-AAE1-3515D23CC315}" presName="bigChev" presStyleLbl="node1" presStyleIdx="0" presStyleCnt="1" custScaleX="555014"/>
      <dgm:spPr/>
      <dgm:t>
        <a:bodyPr/>
        <a:lstStyle/>
        <a:p>
          <a:endParaRPr lang="ru-RU"/>
        </a:p>
      </dgm:t>
    </dgm:pt>
  </dgm:ptLst>
  <dgm:cxnLst>
    <dgm:cxn modelId="{CC45FE8E-360D-426E-9953-57D4A7685B05}" type="presOf" srcId="{2D42C910-5303-4EB1-83D7-D77956B53687}" destId="{D0AFBA19-E74A-4843-8A30-FACAA9FA3BFE}" srcOrd="0" destOrd="0" presId="urn:microsoft.com/office/officeart/2005/8/layout/lProcess3"/>
    <dgm:cxn modelId="{66EC13E5-D7BE-49A4-B9F5-8D9E52D0884B}" type="presOf" srcId="{7AF5E8E3-2AF2-46D1-AAE1-3515D23CC315}" destId="{57A5EB8D-5EBD-406C-A95D-378AED8E6F2B}" srcOrd="0" destOrd="0" presId="urn:microsoft.com/office/officeart/2005/8/layout/lProcess3"/>
    <dgm:cxn modelId="{77457EEE-4CAF-40EF-A4BF-C3040F4D5DA3}" srcId="{2D42C910-5303-4EB1-83D7-D77956B53687}" destId="{7AF5E8E3-2AF2-46D1-AAE1-3515D23CC315}" srcOrd="0" destOrd="0" parTransId="{74358A74-C29A-44CD-9E2F-A0C2ADC6724E}" sibTransId="{495D6BDB-AE9C-437B-A18B-733B1A7712AE}"/>
    <dgm:cxn modelId="{7355E2A8-2A23-489F-864E-2A45DEBBEB18}" type="presParOf" srcId="{D0AFBA19-E74A-4843-8A30-FACAA9FA3BFE}" destId="{78D06490-08F0-4167-A932-30510E1E99C7}" srcOrd="0" destOrd="0" presId="urn:microsoft.com/office/officeart/2005/8/layout/lProcess3"/>
    <dgm:cxn modelId="{06EDEAD4-66D7-47B9-8B7B-1374A677F913}" type="presParOf" srcId="{78D06490-08F0-4167-A932-30510E1E99C7}" destId="{57A5EB8D-5EBD-406C-A95D-378AED8E6F2B}" srcOrd="0" destOrd="0" presId="urn:microsoft.com/office/officeart/2005/8/layout/lProcess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D42C910-5303-4EB1-83D7-D77956B5368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623C3E-D30A-4D7B-A563-A4F24ED8D0A0}">
      <dgm:prSet custT="1"/>
      <dgm:spPr>
        <a:gradFill rotWithShape="0">
          <a:gsLst>
            <a:gs pos="9700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</dgm:spPr>
      <dgm:t>
        <a:bodyPr/>
        <a:lstStyle/>
        <a:p>
          <a:pPr algn="l"/>
          <a:r>
            <a:rPr lang="ru-RU" sz="1400" dirty="0" smtClean="0">
              <a:solidFill>
                <a:schemeClr val="tx1"/>
              </a:solidFill>
            </a:rPr>
            <a:t>создание условий для приведения жилищного фонда и коммунальной инфраструктуры в соответствие со стандартами качества, обеспечивающими комфортные условия для проживания населения города Ржева Тверской области</a:t>
          </a:r>
          <a:endParaRPr lang="ru-RU" sz="1400" dirty="0">
            <a:solidFill>
              <a:schemeClr val="tx1"/>
            </a:solidFill>
          </a:endParaRPr>
        </a:p>
      </dgm:t>
    </dgm:pt>
    <dgm:pt modelId="{D25CBCF6-7173-44BE-8698-E51E6FA5E950}" type="parTrans" cxnId="{E376AA99-3E6B-4808-838B-EFD2CA618C32}">
      <dgm:prSet/>
      <dgm:spPr/>
      <dgm:t>
        <a:bodyPr/>
        <a:lstStyle/>
        <a:p>
          <a:endParaRPr lang="ru-RU"/>
        </a:p>
      </dgm:t>
    </dgm:pt>
    <dgm:pt modelId="{6412B0E0-A667-4BC9-94E9-ABECC9AA6DCA}" type="sibTrans" cxnId="{E376AA99-3E6B-4808-838B-EFD2CA618C32}">
      <dgm:prSet/>
      <dgm:spPr/>
      <dgm:t>
        <a:bodyPr/>
        <a:lstStyle/>
        <a:p>
          <a:endParaRPr lang="ru-RU"/>
        </a:p>
      </dgm:t>
    </dgm:pt>
    <dgm:pt modelId="{D0AFBA19-E74A-4843-8A30-FACAA9FA3BFE}" type="pres">
      <dgm:prSet presAssocID="{2D42C910-5303-4EB1-83D7-D77956B5368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27D2344-458A-43C4-BE7B-FDAE5F0292FB}" type="pres">
      <dgm:prSet presAssocID="{A0623C3E-D30A-4D7B-A563-A4F24ED8D0A0}" presName="horFlow" presStyleCnt="0"/>
      <dgm:spPr/>
    </dgm:pt>
    <dgm:pt modelId="{3D0EE96D-D831-4E48-B547-BD613AD4602E}" type="pres">
      <dgm:prSet presAssocID="{A0623C3E-D30A-4D7B-A563-A4F24ED8D0A0}" presName="bigChev" presStyleLbl="node1" presStyleIdx="0" presStyleCnt="1" custScaleX="555014" custScaleY="186211"/>
      <dgm:spPr/>
      <dgm:t>
        <a:bodyPr/>
        <a:lstStyle/>
        <a:p>
          <a:endParaRPr lang="ru-RU"/>
        </a:p>
      </dgm:t>
    </dgm:pt>
  </dgm:ptLst>
  <dgm:cxnLst>
    <dgm:cxn modelId="{E376AA99-3E6B-4808-838B-EFD2CA618C32}" srcId="{2D42C910-5303-4EB1-83D7-D77956B53687}" destId="{A0623C3E-D30A-4D7B-A563-A4F24ED8D0A0}" srcOrd="0" destOrd="0" parTransId="{D25CBCF6-7173-44BE-8698-E51E6FA5E950}" sibTransId="{6412B0E0-A667-4BC9-94E9-ABECC9AA6DCA}"/>
    <dgm:cxn modelId="{90F17B5E-A15A-4801-AD4B-CD1DFBE9F4D1}" type="presOf" srcId="{A0623C3E-D30A-4D7B-A563-A4F24ED8D0A0}" destId="{3D0EE96D-D831-4E48-B547-BD613AD4602E}" srcOrd="0" destOrd="0" presId="urn:microsoft.com/office/officeart/2005/8/layout/lProcess3"/>
    <dgm:cxn modelId="{AFBA5F2B-F4F3-4ADA-9993-FD49535747E0}" type="presOf" srcId="{2D42C910-5303-4EB1-83D7-D77956B53687}" destId="{D0AFBA19-E74A-4843-8A30-FACAA9FA3BFE}" srcOrd="0" destOrd="0" presId="urn:microsoft.com/office/officeart/2005/8/layout/lProcess3"/>
    <dgm:cxn modelId="{52E95D0E-C7C6-44B2-937E-D0756976DC31}" type="presParOf" srcId="{D0AFBA19-E74A-4843-8A30-FACAA9FA3BFE}" destId="{A27D2344-458A-43C4-BE7B-FDAE5F0292FB}" srcOrd="0" destOrd="0" presId="urn:microsoft.com/office/officeart/2005/8/layout/lProcess3"/>
    <dgm:cxn modelId="{3D85ED88-5070-4D98-8466-39A8154BDCC8}" type="presParOf" srcId="{A27D2344-458A-43C4-BE7B-FDAE5F0292FB}" destId="{3D0EE96D-D831-4E48-B547-BD613AD4602E}" srcOrd="0" destOrd="0" presId="urn:microsoft.com/office/officeart/2005/8/layout/lProcess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42C910-5303-4EB1-83D7-D77956B5368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17C7BD-CFE3-4CB2-918B-88812D49B1D8}">
      <dgm:prSet custT="1"/>
      <dgm:spPr>
        <a:gradFill flip="none" rotWithShape="1">
          <a:gsLst>
            <a:gs pos="100000">
              <a:srgbClr val="FFC000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1"/>
          <a:tileRect/>
        </a:gradFill>
        <a:ln>
          <a:solidFill>
            <a:srgbClr val="FFC000"/>
          </a:solidFill>
        </a:ln>
      </dgm:spPr>
      <dgm:t>
        <a:bodyPr/>
        <a:lstStyle/>
        <a:p>
          <a:pPr algn="l"/>
          <a:r>
            <a:rPr lang="ru-RU" sz="1100" dirty="0" smtClean="0">
              <a:solidFill>
                <a:schemeClr val="tx1"/>
              </a:solidFill>
            </a:rPr>
            <a:t>создание условий для повышения качества и разнообразия услуг, предоставляемых в сфере культуры и искусства, развития творческих способностей и обеспечение равного доступа жителей города Ржева Тверской области к культурным ценностям, знаниям и информации, участие их в культурной жизни, удовлетворение потребностей в развитии и реализации культурного и духовного потенциала города Ржева Тверской области</a:t>
          </a:r>
          <a:endParaRPr lang="ru-RU" sz="1100" dirty="0">
            <a:solidFill>
              <a:schemeClr val="tx1"/>
            </a:solidFill>
          </a:endParaRPr>
        </a:p>
      </dgm:t>
    </dgm:pt>
    <dgm:pt modelId="{E381FC7A-7EE9-4F89-A558-4657E24BB59C}" type="parTrans" cxnId="{43011CF3-F18D-498C-B288-0324DF8DC890}">
      <dgm:prSet/>
      <dgm:spPr/>
      <dgm:t>
        <a:bodyPr/>
        <a:lstStyle/>
        <a:p>
          <a:endParaRPr lang="ru-RU"/>
        </a:p>
      </dgm:t>
    </dgm:pt>
    <dgm:pt modelId="{39C6E151-8AF4-405F-83D5-26EA42EAAB97}" type="sibTrans" cxnId="{43011CF3-F18D-498C-B288-0324DF8DC890}">
      <dgm:prSet/>
      <dgm:spPr/>
      <dgm:t>
        <a:bodyPr/>
        <a:lstStyle/>
        <a:p>
          <a:endParaRPr lang="ru-RU"/>
        </a:p>
      </dgm:t>
    </dgm:pt>
    <dgm:pt modelId="{D0AFBA19-E74A-4843-8A30-FACAA9FA3BFE}" type="pres">
      <dgm:prSet presAssocID="{2D42C910-5303-4EB1-83D7-D77956B5368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855507-A20B-40DE-AF09-9389D2AB4F27}" type="pres">
      <dgm:prSet presAssocID="{A917C7BD-CFE3-4CB2-918B-88812D49B1D8}" presName="horFlow" presStyleCnt="0"/>
      <dgm:spPr/>
    </dgm:pt>
    <dgm:pt modelId="{848DBA8E-73CB-4F62-9EC0-D72D3B81DEB2}" type="pres">
      <dgm:prSet presAssocID="{A917C7BD-CFE3-4CB2-918B-88812D49B1D8}" presName="bigChev" presStyleLbl="node1" presStyleIdx="0" presStyleCnt="1" custScaleX="1187246" custScaleY="367190"/>
      <dgm:spPr/>
      <dgm:t>
        <a:bodyPr/>
        <a:lstStyle/>
        <a:p>
          <a:endParaRPr lang="ru-RU"/>
        </a:p>
      </dgm:t>
    </dgm:pt>
  </dgm:ptLst>
  <dgm:cxnLst>
    <dgm:cxn modelId="{43011CF3-F18D-498C-B288-0324DF8DC890}" srcId="{2D42C910-5303-4EB1-83D7-D77956B53687}" destId="{A917C7BD-CFE3-4CB2-918B-88812D49B1D8}" srcOrd="0" destOrd="0" parTransId="{E381FC7A-7EE9-4F89-A558-4657E24BB59C}" sibTransId="{39C6E151-8AF4-405F-83D5-26EA42EAAB97}"/>
    <dgm:cxn modelId="{08DF956E-50EC-42D4-9D32-B1130943E8DF}" type="presOf" srcId="{A917C7BD-CFE3-4CB2-918B-88812D49B1D8}" destId="{848DBA8E-73CB-4F62-9EC0-D72D3B81DEB2}" srcOrd="0" destOrd="0" presId="urn:microsoft.com/office/officeart/2005/8/layout/lProcess3"/>
    <dgm:cxn modelId="{52B4806D-A813-4E12-A7B1-C3D44F4AC456}" type="presOf" srcId="{2D42C910-5303-4EB1-83D7-D77956B53687}" destId="{D0AFBA19-E74A-4843-8A30-FACAA9FA3BFE}" srcOrd="0" destOrd="0" presId="urn:microsoft.com/office/officeart/2005/8/layout/lProcess3"/>
    <dgm:cxn modelId="{98C3292C-267E-435E-9238-F382ED444E63}" type="presParOf" srcId="{D0AFBA19-E74A-4843-8A30-FACAA9FA3BFE}" destId="{EC855507-A20B-40DE-AF09-9389D2AB4F27}" srcOrd="0" destOrd="0" presId="urn:microsoft.com/office/officeart/2005/8/layout/lProcess3"/>
    <dgm:cxn modelId="{815A1903-40AC-4E3A-B78E-E479A7A53522}" type="presParOf" srcId="{EC855507-A20B-40DE-AF09-9389D2AB4F27}" destId="{848DBA8E-73CB-4F62-9EC0-D72D3B81DEB2}" srcOrd="0" destOrd="0" presId="urn:microsoft.com/office/officeart/2005/8/layout/lProcess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42C910-5303-4EB1-83D7-D77956B5368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039D6F-606B-4564-AA44-BD0F3303672C}">
      <dgm:prSet custT="1"/>
      <dgm:spPr>
        <a:gradFill flip="none" rotWithShape="1">
          <a:gsLst>
            <a:gs pos="100000">
              <a:srgbClr val="FFC000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1"/>
          <a:tileRect/>
        </a:gradFill>
        <a:ln>
          <a:solidFill>
            <a:srgbClr val="FFC000"/>
          </a:solidFill>
        </a:ln>
      </dgm:spPr>
      <dgm:t>
        <a:bodyPr/>
        <a:lstStyle/>
        <a:p>
          <a:pPr algn="l"/>
          <a:r>
            <a:rPr lang="ru-RU" sz="1200" dirty="0" smtClean="0">
              <a:solidFill>
                <a:schemeClr val="tx1"/>
              </a:solidFill>
            </a:rPr>
            <a:t>создание условий для максимального вовлечения населения города Ржева в систематические занятия физической культурой и массовым спортом, дальнейшего развития спорта высших достижений, включая подготовку спортивного резерва</a:t>
          </a:r>
          <a:endParaRPr lang="ru-RU" sz="1200" dirty="0">
            <a:solidFill>
              <a:schemeClr val="tx1"/>
            </a:solidFill>
          </a:endParaRPr>
        </a:p>
      </dgm:t>
    </dgm:pt>
    <dgm:pt modelId="{A84C9DAB-8C33-4422-870E-417720061B65}" type="parTrans" cxnId="{0DB1F9AA-83E8-4FEB-BFB7-54CE7F2B7888}">
      <dgm:prSet/>
      <dgm:spPr/>
      <dgm:t>
        <a:bodyPr/>
        <a:lstStyle/>
        <a:p>
          <a:endParaRPr lang="ru-RU"/>
        </a:p>
      </dgm:t>
    </dgm:pt>
    <dgm:pt modelId="{2D4F69C4-FA82-4CCD-94E8-9A4C3915C930}" type="sibTrans" cxnId="{0DB1F9AA-83E8-4FEB-BFB7-54CE7F2B7888}">
      <dgm:prSet/>
      <dgm:spPr/>
      <dgm:t>
        <a:bodyPr/>
        <a:lstStyle/>
        <a:p>
          <a:endParaRPr lang="ru-RU"/>
        </a:p>
      </dgm:t>
    </dgm:pt>
    <dgm:pt modelId="{D0AFBA19-E74A-4843-8A30-FACAA9FA3BFE}" type="pres">
      <dgm:prSet presAssocID="{2D42C910-5303-4EB1-83D7-D77956B5368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2E25C44-1F94-460E-ADE5-54BE5E7E0FF4}" type="pres">
      <dgm:prSet presAssocID="{5F039D6F-606B-4564-AA44-BD0F3303672C}" presName="horFlow" presStyleCnt="0"/>
      <dgm:spPr/>
    </dgm:pt>
    <dgm:pt modelId="{8B11DBF0-C42D-4D3F-80AD-E0F11C0E2E4D}" type="pres">
      <dgm:prSet presAssocID="{5F039D6F-606B-4564-AA44-BD0F3303672C}" presName="bigChev" presStyleLbl="node1" presStyleIdx="0" presStyleCnt="1" custScaleX="560619" custScaleY="151007" custLinFactNeighborX="601" custLinFactNeighborY="-98"/>
      <dgm:spPr/>
      <dgm:t>
        <a:bodyPr/>
        <a:lstStyle/>
        <a:p>
          <a:endParaRPr lang="ru-RU"/>
        </a:p>
      </dgm:t>
    </dgm:pt>
  </dgm:ptLst>
  <dgm:cxnLst>
    <dgm:cxn modelId="{0DB1F9AA-83E8-4FEB-BFB7-54CE7F2B7888}" srcId="{2D42C910-5303-4EB1-83D7-D77956B53687}" destId="{5F039D6F-606B-4564-AA44-BD0F3303672C}" srcOrd="0" destOrd="0" parTransId="{A84C9DAB-8C33-4422-870E-417720061B65}" sibTransId="{2D4F69C4-FA82-4CCD-94E8-9A4C3915C930}"/>
    <dgm:cxn modelId="{539FB74A-8D0C-4A51-8B6D-AB0AC14933EF}" type="presOf" srcId="{5F039D6F-606B-4564-AA44-BD0F3303672C}" destId="{8B11DBF0-C42D-4D3F-80AD-E0F11C0E2E4D}" srcOrd="0" destOrd="0" presId="urn:microsoft.com/office/officeart/2005/8/layout/lProcess3"/>
    <dgm:cxn modelId="{82B840F5-B820-4D4A-A949-BD40354B1739}" type="presOf" srcId="{2D42C910-5303-4EB1-83D7-D77956B53687}" destId="{D0AFBA19-E74A-4843-8A30-FACAA9FA3BFE}" srcOrd="0" destOrd="0" presId="urn:microsoft.com/office/officeart/2005/8/layout/lProcess3"/>
    <dgm:cxn modelId="{C9562974-EE92-4964-A305-816E32BFBA75}" type="presParOf" srcId="{D0AFBA19-E74A-4843-8A30-FACAA9FA3BFE}" destId="{E2E25C44-1F94-460E-ADE5-54BE5E7E0FF4}" srcOrd="0" destOrd="0" presId="urn:microsoft.com/office/officeart/2005/8/layout/lProcess3"/>
    <dgm:cxn modelId="{9EACA71E-714E-4E9E-B551-599C1DAAFB60}" type="presParOf" srcId="{E2E25C44-1F94-460E-ADE5-54BE5E7E0FF4}" destId="{8B11DBF0-C42D-4D3F-80AD-E0F11C0E2E4D}" srcOrd="0" destOrd="0" presId="urn:microsoft.com/office/officeart/2005/8/layout/lProcess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42C910-5303-4EB1-83D7-D77956B5368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3DC682-BDDF-43E0-BF64-9EC7B678FC9E}">
      <dgm:prSet/>
      <dgm:spPr>
        <a:gradFill rotWithShape="0">
          <a:gsLst>
            <a:gs pos="92000">
              <a:srgbClr val="D6B19C">
                <a:alpha val="62000"/>
              </a:srgb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</a:gradFill>
      </dgm:spPr>
      <dgm:t>
        <a:bodyPr/>
        <a:lstStyle/>
        <a:p>
          <a:pPr algn="l"/>
          <a:r>
            <a:rPr lang="ru-RU" dirty="0" smtClean="0">
              <a:solidFill>
                <a:schemeClr val="tx1"/>
              </a:solidFill>
            </a:rPr>
            <a:t>социальная поддержка и улучшение качества жизни социально-уязвимых категорий граждан, сохранение кадрового потенциала в учреждениях здравоохранения города Ржева путем установления социальных льгот для отдельных категорий работников учреждений здравоохранения</a:t>
          </a:r>
          <a:endParaRPr lang="ru-RU" dirty="0">
            <a:solidFill>
              <a:schemeClr val="tx1"/>
            </a:solidFill>
          </a:endParaRPr>
        </a:p>
      </dgm:t>
    </dgm:pt>
    <dgm:pt modelId="{1C1E4B43-55DB-4ACE-9280-EB531EB65836}" type="parTrans" cxnId="{FBE8A77F-65A6-4701-BB3D-873961C4E0F2}">
      <dgm:prSet/>
      <dgm:spPr/>
      <dgm:t>
        <a:bodyPr/>
        <a:lstStyle/>
        <a:p>
          <a:endParaRPr lang="ru-RU"/>
        </a:p>
      </dgm:t>
    </dgm:pt>
    <dgm:pt modelId="{80435DDB-C15B-486C-AC19-41F5562B6D1E}" type="sibTrans" cxnId="{FBE8A77F-65A6-4701-BB3D-873961C4E0F2}">
      <dgm:prSet/>
      <dgm:spPr/>
      <dgm:t>
        <a:bodyPr/>
        <a:lstStyle/>
        <a:p>
          <a:endParaRPr lang="ru-RU"/>
        </a:p>
      </dgm:t>
    </dgm:pt>
    <dgm:pt modelId="{D0AFBA19-E74A-4843-8A30-FACAA9FA3BFE}" type="pres">
      <dgm:prSet presAssocID="{2D42C910-5303-4EB1-83D7-D77956B5368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BA56F1-642B-4026-92AE-8BF13E6CC5CF}" type="pres">
      <dgm:prSet presAssocID="{833DC682-BDDF-43E0-BF64-9EC7B678FC9E}" presName="horFlow" presStyleCnt="0"/>
      <dgm:spPr/>
    </dgm:pt>
    <dgm:pt modelId="{5B5756B7-6330-473D-B0DE-2C957F74D317}" type="pres">
      <dgm:prSet presAssocID="{833DC682-BDDF-43E0-BF64-9EC7B678FC9E}" presName="bigChev" presStyleLbl="node1" presStyleIdx="0" presStyleCnt="1" custScaleX="613614" custScaleY="164735"/>
      <dgm:spPr/>
      <dgm:t>
        <a:bodyPr/>
        <a:lstStyle/>
        <a:p>
          <a:endParaRPr lang="ru-RU"/>
        </a:p>
      </dgm:t>
    </dgm:pt>
  </dgm:ptLst>
  <dgm:cxnLst>
    <dgm:cxn modelId="{E05DA188-3A1B-47A6-A092-80DCD7E0B07A}" type="presOf" srcId="{2D42C910-5303-4EB1-83D7-D77956B53687}" destId="{D0AFBA19-E74A-4843-8A30-FACAA9FA3BFE}" srcOrd="0" destOrd="0" presId="urn:microsoft.com/office/officeart/2005/8/layout/lProcess3"/>
    <dgm:cxn modelId="{D4DBDB69-2449-46F1-8F62-6047A39FD678}" type="presOf" srcId="{833DC682-BDDF-43E0-BF64-9EC7B678FC9E}" destId="{5B5756B7-6330-473D-B0DE-2C957F74D317}" srcOrd="0" destOrd="0" presId="urn:microsoft.com/office/officeart/2005/8/layout/lProcess3"/>
    <dgm:cxn modelId="{FBE8A77F-65A6-4701-BB3D-873961C4E0F2}" srcId="{2D42C910-5303-4EB1-83D7-D77956B53687}" destId="{833DC682-BDDF-43E0-BF64-9EC7B678FC9E}" srcOrd="0" destOrd="0" parTransId="{1C1E4B43-55DB-4ACE-9280-EB531EB65836}" sibTransId="{80435DDB-C15B-486C-AC19-41F5562B6D1E}"/>
    <dgm:cxn modelId="{6C1EA910-AED1-4EBB-BB96-BAD75309FF00}" type="presParOf" srcId="{D0AFBA19-E74A-4843-8A30-FACAA9FA3BFE}" destId="{00BA56F1-642B-4026-92AE-8BF13E6CC5CF}" srcOrd="0" destOrd="0" presId="urn:microsoft.com/office/officeart/2005/8/layout/lProcess3"/>
    <dgm:cxn modelId="{0A7CC227-BA37-4054-8553-74956D9267ED}" type="presParOf" srcId="{00BA56F1-642B-4026-92AE-8BF13E6CC5CF}" destId="{5B5756B7-6330-473D-B0DE-2C957F74D317}" srcOrd="0" destOrd="0" presId="urn:microsoft.com/office/officeart/2005/8/layout/lProcess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42C910-5303-4EB1-83D7-D77956B5368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060A84-975B-4C70-825B-F88EA8049C10}">
      <dgm:prSet custT="1"/>
      <dgm:spPr>
        <a:gradFill flip="none" rotWithShape="1">
          <a:gsLst>
            <a:gs pos="96000">
              <a:srgbClr val="D6B19C">
                <a:alpha val="73000"/>
              </a:srgb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pPr algn="l"/>
          <a:r>
            <a:rPr lang="ru-RU" sz="1200" dirty="0" smtClean="0">
              <a:solidFill>
                <a:schemeClr val="tx1"/>
              </a:solidFill>
            </a:rPr>
            <a:t>создание условий для гражданского становления, эффективной социализации и самореализации молодых граждан; создание условий для формирования привлекательности города на туристическом рынке</a:t>
          </a:r>
          <a:endParaRPr lang="ru-RU" sz="1200" dirty="0">
            <a:solidFill>
              <a:schemeClr val="tx1"/>
            </a:solidFill>
          </a:endParaRPr>
        </a:p>
      </dgm:t>
    </dgm:pt>
    <dgm:pt modelId="{F9FD5950-21F7-495F-974F-7555F1B45A6C}" type="parTrans" cxnId="{0E388DAF-8AA2-49D6-8513-750162C006D4}">
      <dgm:prSet/>
      <dgm:spPr/>
      <dgm:t>
        <a:bodyPr/>
        <a:lstStyle/>
        <a:p>
          <a:endParaRPr lang="ru-RU"/>
        </a:p>
      </dgm:t>
    </dgm:pt>
    <dgm:pt modelId="{2150C6F5-6AAD-4A47-B613-A57EE60AF21B}" type="sibTrans" cxnId="{0E388DAF-8AA2-49D6-8513-750162C006D4}">
      <dgm:prSet/>
      <dgm:spPr/>
      <dgm:t>
        <a:bodyPr/>
        <a:lstStyle/>
        <a:p>
          <a:endParaRPr lang="ru-RU"/>
        </a:p>
      </dgm:t>
    </dgm:pt>
    <dgm:pt modelId="{D0AFBA19-E74A-4843-8A30-FACAA9FA3BFE}" type="pres">
      <dgm:prSet presAssocID="{2D42C910-5303-4EB1-83D7-D77956B5368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E5C6C7-54DF-439D-B696-103F86E07361}" type="pres">
      <dgm:prSet presAssocID="{27060A84-975B-4C70-825B-F88EA8049C10}" presName="horFlow" presStyleCnt="0"/>
      <dgm:spPr/>
    </dgm:pt>
    <dgm:pt modelId="{2B89294E-4D87-43B1-9E24-31DDCD1EB4EC}" type="pres">
      <dgm:prSet presAssocID="{27060A84-975B-4C70-825B-F88EA8049C10}" presName="bigChev" presStyleLbl="node1" presStyleIdx="0" presStyleCnt="1" custScaleX="520688" custScaleY="134310"/>
      <dgm:spPr/>
      <dgm:t>
        <a:bodyPr/>
        <a:lstStyle/>
        <a:p>
          <a:endParaRPr lang="ru-RU"/>
        </a:p>
      </dgm:t>
    </dgm:pt>
  </dgm:ptLst>
  <dgm:cxnLst>
    <dgm:cxn modelId="{A5838A72-04F9-41FC-B0E5-F4FE2C74BE40}" type="presOf" srcId="{2D42C910-5303-4EB1-83D7-D77956B53687}" destId="{D0AFBA19-E74A-4843-8A30-FACAA9FA3BFE}" srcOrd="0" destOrd="0" presId="urn:microsoft.com/office/officeart/2005/8/layout/lProcess3"/>
    <dgm:cxn modelId="{7CA8F6A8-90D8-4C22-AF35-5EC41C2BDC34}" type="presOf" srcId="{27060A84-975B-4C70-825B-F88EA8049C10}" destId="{2B89294E-4D87-43B1-9E24-31DDCD1EB4EC}" srcOrd="0" destOrd="0" presId="urn:microsoft.com/office/officeart/2005/8/layout/lProcess3"/>
    <dgm:cxn modelId="{0E388DAF-8AA2-49D6-8513-750162C006D4}" srcId="{2D42C910-5303-4EB1-83D7-D77956B53687}" destId="{27060A84-975B-4C70-825B-F88EA8049C10}" srcOrd="0" destOrd="0" parTransId="{F9FD5950-21F7-495F-974F-7555F1B45A6C}" sibTransId="{2150C6F5-6AAD-4A47-B613-A57EE60AF21B}"/>
    <dgm:cxn modelId="{7F9EB59C-B30A-4D9E-8FE1-394E4CB354F4}" type="presParOf" srcId="{D0AFBA19-E74A-4843-8A30-FACAA9FA3BFE}" destId="{E5E5C6C7-54DF-439D-B696-103F86E07361}" srcOrd="0" destOrd="0" presId="urn:microsoft.com/office/officeart/2005/8/layout/lProcess3"/>
    <dgm:cxn modelId="{D3CD5D53-0C6C-4D49-9C31-25085E082F87}" type="presParOf" srcId="{E5E5C6C7-54DF-439D-B696-103F86E07361}" destId="{2B89294E-4D87-43B1-9E24-31DDCD1EB4EC}" srcOrd="0" destOrd="0" presId="urn:microsoft.com/office/officeart/2005/8/layout/lProcess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42C910-5303-4EB1-83D7-D77956B5368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0B1E58-5A0E-45F6-BB23-7EA80BC4C3E2}">
      <dgm:prSet custT="1"/>
      <dgm:spPr>
        <a:gradFill rotWithShape="0">
          <a:gsLst>
            <a:gs pos="100000">
              <a:srgbClr val="D6B19C">
                <a:alpha val="50000"/>
              </a:srgb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0"/>
        </a:gradFill>
        <a:ln>
          <a:solidFill>
            <a:srgbClr val="FFC000"/>
          </a:solidFill>
        </a:ln>
      </dgm:spPr>
      <dgm:t>
        <a:bodyPr/>
        <a:lstStyle/>
        <a:p>
          <a:pPr algn="l"/>
          <a:r>
            <a:rPr lang="ru-RU" sz="1100" dirty="0" smtClean="0">
              <a:solidFill>
                <a:schemeClr val="tx1"/>
              </a:solidFill>
            </a:rPr>
            <a:t>комплексное развитие и благоустройство города Ржева Тверской области, создание максимально благоприятных, комфортных и безопасных условий для проживания и отдыха жителей город</a:t>
          </a:r>
          <a:r>
            <a:rPr lang="ru-RU" sz="900" dirty="0" smtClean="0">
              <a:solidFill>
                <a:schemeClr val="tx1"/>
              </a:solidFill>
            </a:rPr>
            <a:t>а</a:t>
          </a:r>
          <a:endParaRPr lang="ru-RU" sz="900" dirty="0">
            <a:solidFill>
              <a:schemeClr val="tx1"/>
            </a:solidFill>
          </a:endParaRPr>
        </a:p>
      </dgm:t>
    </dgm:pt>
    <dgm:pt modelId="{FE291C1D-EDCB-4552-AA4C-1DFC0EAB96CF}" type="parTrans" cxnId="{5382EBD4-F473-43F4-8E54-4A70AA59C74B}">
      <dgm:prSet/>
      <dgm:spPr/>
      <dgm:t>
        <a:bodyPr/>
        <a:lstStyle/>
        <a:p>
          <a:endParaRPr lang="ru-RU"/>
        </a:p>
      </dgm:t>
    </dgm:pt>
    <dgm:pt modelId="{6FA1FDCB-AFE5-4D5B-9707-CDE0B36B5A4F}" type="sibTrans" cxnId="{5382EBD4-F473-43F4-8E54-4A70AA59C74B}">
      <dgm:prSet/>
      <dgm:spPr/>
      <dgm:t>
        <a:bodyPr/>
        <a:lstStyle/>
        <a:p>
          <a:endParaRPr lang="ru-RU"/>
        </a:p>
      </dgm:t>
    </dgm:pt>
    <dgm:pt modelId="{D0AFBA19-E74A-4843-8A30-FACAA9FA3BFE}" type="pres">
      <dgm:prSet presAssocID="{2D42C910-5303-4EB1-83D7-D77956B5368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7DD6428-4B99-439A-B77A-3D5A2774B3BA}" type="pres">
      <dgm:prSet presAssocID="{B20B1E58-5A0E-45F6-BB23-7EA80BC4C3E2}" presName="horFlow" presStyleCnt="0"/>
      <dgm:spPr/>
    </dgm:pt>
    <dgm:pt modelId="{78F17680-C1B5-4FD8-8C82-03BD1FDD13B0}" type="pres">
      <dgm:prSet presAssocID="{B20B1E58-5A0E-45F6-BB23-7EA80BC4C3E2}" presName="bigChev" presStyleLbl="node1" presStyleIdx="0" presStyleCnt="1" custScaleX="509245" custScaleY="144433"/>
      <dgm:spPr/>
      <dgm:t>
        <a:bodyPr/>
        <a:lstStyle/>
        <a:p>
          <a:endParaRPr lang="ru-RU"/>
        </a:p>
      </dgm:t>
    </dgm:pt>
  </dgm:ptLst>
  <dgm:cxnLst>
    <dgm:cxn modelId="{9F0F41CD-7340-4113-9929-EAD3DA5BF7AD}" type="presOf" srcId="{2D42C910-5303-4EB1-83D7-D77956B53687}" destId="{D0AFBA19-E74A-4843-8A30-FACAA9FA3BFE}" srcOrd="0" destOrd="0" presId="urn:microsoft.com/office/officeart/2005/8/layout/lProcess3"/>
    <dgm:cxn modelId="{5382EBD4-F473-43F4-8E54-4A70AA59C74B}" srcId="{2D42C910-5303-4EB1-83D7-D77956B53687}" destId="{B20B1E58-5A0E-45F6-BB23-7EA80BC4C3E2}" srcOrd="0" destOrd="0" parTransId="{FE291C1D-EDCB-4552-AA4C-1DFC0EAB96CF}" sibTransId="{6FA1FDCB-AFE5-4D5B-9707-CDE0B36B5A4F}"/>
    <dgm:cxn modelId="{B3F866B6-8E16-44A7-865F-714050238BDA}" type="presOf" srcId="{B20B1E58-5A0E-45F6-BB23-7EA80BC4C3E2}" destId="{78F17680-C1B5-4FD8-8C82-03BD1FDD13B0}" srcOrd="0" destOrd="0" presId="urn:microsoft.com/office/officeart/2005/8/layout/lProcess3"/>
    <dgm:cxn modelId="{C9C9E15F-58FE-4B88-9EE3-3DF48D637731}" type="presParOf" srcId="{D0AFBA19-E74A-4843-8A30-FACAA9FA3BFE}" destId="{D7DD6428-4B99-439A-B77A-3D5A2774B3BA}" srcOrd="0" destOrd="0" presId="urn:microsoft.com/office/officeart/2005/8/layout/lProcess3"/>
    <dgm:cxn modelId="{18F27D04-9839-419F-A31E-2E6F5ACF7077}" type="presParOf" srcId="{D7DD6428-4B99-439A-B77A-3D5A2774B3BA}" destId="{78F17680-C1B5-4FD8-8C82-03BD1FDD13B0}" srcOrd="0" destOrd="0" presId="urn:microsoft.com/office/officeart/2005/8/layout/lProcess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42C910-5303-4EB1-83D7-D77956B5368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EDDE35-1A65-43D6-A8FA-7D4DA3695CB5}">
      <dgm:prSet/>
      <dgm:spPr>
        <a:gradFill rotWithShape="0">
          <a:gsLst>
            <a:gs pos="100000">
              <a:srgbClr val="D6B19C">
                <a:alpha val="38000"/>
              </a:srgb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0"/>
        </a:gradFill>
      </dgm:spPr>
      <dgm:t>
        <a:bodyPr/>
        <a:lstStyle/>
        <a:p>
          <a:pPr algn="l"/>
          <a:r>
            <a:rPr lang="ru-RU" dirty="0" smtClean="0">
              <a:solidFill>
                <a:schemeClr val="tx1"/>
              </a:solidFill>
            </a:rPr>
            <a:t>осуществление капитального ремонта автомобильных дорог местного значения и инженерных сооружений на них, повышение комфортных условий в сфере транспортных перевозок пассажиров и повышение безопасности дорожного движения в городе Ржеве Тверской области</a:t>
          </a:r>
          <a:endParaRPr lang="ru-RU" dirty="0">
            <a:solidFill>
              <a:schemeClr val="tx1"/>
            </a:solidFill>
          </a:endParaRPr>
        </a:p>
      </dgm:t>
    </dgm:pt>
    <dgm:pt modelId="{4981C4DE-0022-4C40-8098-EF969197F03B}" type="parTrans" cxnId="{25CDB299-789D-4D1B-AEF3-1577D37DE515}">
      <dgm:prSet/>
      <dgm:spPr/>
      <dgm:t>
        <a:bodyPr/>
        <a:lstStyle/>
        <a:p>
          <a:endParaRPr lang="ru-RU"/>
        </a:p>
      </dgm:t>
    </dgm:pt>
    <dgm:pt modelId="{3A2A047B-0B0E-4CD0-A8F8-0189716EFBA0}" type="sibTrans" cxnId="{25CDB299-789D-4D1B-AEF3-1577D37DE515}">
      <dgm:prSet/>
      <dgm:spPr/>
      <dgm:t>
        <a:bodyPr/>
        <a:lstStyle/>
        <a:p>
          <a:endParaRPr lang="ru-RU"/>
        </a:p>
      </dgm:t>
    </dgm:pt>
    <dgm:pt modelId="{D0AFBA19-E74A-4843-8A30-FACAA9FA3BFE}" type="pres">
      <dgm:prSet presAssocID="{2D42C910-5303-4EB1-83D7-D77956B5368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788430-F996-469A-8D53-70C24443808E}" type="pres">
      <dgm:prSet presAssocID="{ADEDDE35-1A65-43D6-A8FA-7D4DA3695CB5}" presName="horFlow" presStyleCnt="0"/>
      <dgm:spPr/>
    </dgm:pt>
    <dgm:pt modelId="{90B3A5E5-085A-4187-8DF5-65260B422C6C}" type="pres">
      <dgm:prSet presAssocID="{ADEDDE35-1A65-43D6-A8FA-7D4DA3695CB5}" presName="bigChev" presStyleLbl="node1" presStyleIdx="0" presStyleCnt="1" custScaleX="520688" custScaleY="134310"/>
      <dgm:spPr/>
      <dgm:t>
        <a:bodyPr/>
        <a:lstStyle/>
        <a:p>
          <a:endParaRPr lang="ru-RU"/>
        </a:p>
      </dgm:t>
    </dgm:pt>
  </dgm:ptLst>
  <dgm:cxnLst>
    <dgm:cxn modelId="{0A367616-A72A-40D3-9DF2-8A009D3D3760}" type="presOf" srcId="{ADEDDE35-1A65-43D6-A8FA-7D4DA3695CB5}" destId="{90B3A5E5-085A-4187-8DF5-65260B422C6C}" srcOrd="0" destOrd="0" presId="urn:microsoft.com/office/officeart/2005/8/layout/lProcess3"/>
    <dgm:cxn modelId="{25CDB299-789D-4D1B-AEF3-1577D37DE515}" srcId="{2D42C910-5303-4EB1-83D7-D77956B53687}" destId="{ADEDDE35-1A65-43D6-A8FA-7D4DA3695CB5}" srcOrd="0" destOrd="0" parTransId="{4981C4DE-0022-4C40-8098-EF969197F03B}" sibTransId="{3A2A047B-0B0E-4CD0-A8F8-0189716EFBA0}"/>
    <dgm:cxn modelId="{2C4283A4-D6C9-4D0C-9DEB-A550C5437C68}" type="presOf" srcId="{2D42C910-5303-4EB1-83D7-D77956B53687}" destId="{D0AFBA19-E74A-4843-8A30-FACAA9FA3BFE}" srcOrd="0" destOrd="0" presId="urn:microsoft.com/office/officeart/2005/8/layout/lProcess3"/>
    <dgm:cxn modelId="{0A7016CE-24FC-45F7-91DA-1D4A20EE26D2}" type="presParOf" srcId="{D0AFBA19-E74A-4843-8A30-FACAA9FA3BFE}" destId="{82788430-F996-469A-8D53-70C24443808E}" srcOrd="0" destOrd="0" presId="urn:microsoft.com/office/officeart/2005/8/layout/lProcess3"/>
    <dgm:cxn modelId="{CBE9DFBD-3373-4C62-A0BF-30999143B9E6}" type="presParOf" srcId="{82788430-F996-469A-8D53-70C24443808E}" destId="{90B3A5E5-085A-4187-8DF5-65260B422C6C}" srcOrd="0" destOrd="0" presId="urn:microsoft.com/office/officeart/2005/8/layout/lProcess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42C910-5303-4EB1-83D7-D77956B5368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209895-C1AD-47C6-AC7D-03367937B3B1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</dgm:spPr>
      <dgm:t>
        <a:bodyPr/>
        <a:lstStyle/>
        <a:p>
          <a:pPr algn="l"/>
          <a:r>
            <a:rPr lang="ru-RU" dirty="0" smtClean="0">
              <a:solidFill>
                <a:schemeClr val="tx1"/>
              </a:solidFill>
            </a:rPr>
            <a:t>повышение эффективности использования муниципального имущества города Ржева Тверской области на основе рыночных механизмов управления имуществом, повышение эффективности распоряжения и использования земель, находящихся в муниципальной собственности города Ржева Тверской области, а также земель, государственная собственность на которые не разграничена, расположенных на территории города Ржева Тверской области</a:t>
          </a:r>
          <a:endParaRPr lang="ru-RU" dirty="0">
            <a:solidFill>
              <a:schemeClr val="tx1"/>
            </a:solidFill>
          </a:endParaRPr>
        </a:p>
      </dgm:t>
    </dgm:pt>
    <dgm:pt modelId="{38F4A867-6F5B-4E0E-8780-06EA85F518BF}" type="parTrans" cxnId="{3A14FD46-9873-4153-8148-7A22529296B3}">
      <dgm:prSet/>
      <dgm:spPr/>
      <dgm:t>
        <a:bodyPr/>
        <a:lstStyle/>
        <a:p>
          <a:endParaRPr lang="ru-RU"/>
        </a:p>
      </dgm:t>
    </dgm:pt>
    <dgm:pt modelId="{9C53A4F8-56C7-4A2D-930A-5EAFEFA1D66F}" type="sibTrans" cxnId="{3A14FD46-9873-4153-8148-7A22529296B3}">
      <dgm:prSet/>
      <dgm:spPr/>
      <dgm:t>
        <a:bodyPr/>
        <a:lstStyle/>
        <a:p>
          <a:endParaRPr lang="ru-RU"/>
        </a:p>
      </dgm:t>
    </dgm:pt>
    <dgm:pt modelId="{D0AFBA19-E74A-4843-8A30-FACAA9FA3BFE}" type="pres">
      <dgm:prSet presAssocID="{2D42C910-5303-4EB1-83D7-D77956B5368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F7B9985-FDEF-4D3A-A685-E91C6A26BE84}" type="pres">
      <dgm:prSet presAssocID="{54209895-C1AD-47C6-AC7D-03367937B3B1}" presName="horFlow" presStyleCnt="0"/>
      <dgm:spPr/>
    </dgm:pt>
    <dgm:pt modelId="{FCA9980F-0E8C-414D-8A40-AC10296159B5}" type="pres">
      <dgm:prSet presAssocID="{54209895-C1AD-47C6-AC7D-03367937B3B1}" presName="bigChev" presStyleLbl="node1" presStyleIdx="0" presStyleCnt="1" custScaleX="555014" custScaleY="186211"/>
      <dgm:spPr/>
      <dgm:t>
        <a:bodyPr/>
        <a:lstStyle/>
        <a:p>
          <a:endParaRPr lang="ru-RU"/>
        </a:p>
      </dgm:t>
    </dgm:pt>
  </dgm:ptLst>
  <dgm:cxnLst>
    <dgm:cxn modelId="{EC954CA3-A79B-4F98-898E-5959E7790BE8}" type="presOf" srcId="{54209895-C1AD-47C6-AC7D-03367937B3B1}" destId="{FCA9980F-0E8C-414D-8A40-AC10296159B5}" srcOrd="0" destOrd="0" presId="urn:microsoft.com/office/officeart/2005/8/layout/lProcess3"/>
    <dgm:cxn modelId="{D47697A2-3C3E-489B-A688-537ACED71591}" type="presOf" srcId="{2D42C910-5303-4EB1-83D7-D77956B53687}" destId="{D0AFBA19-E74A-4843-8A30-FACAA9FA3BFE}" srcOrd="0" destOrd="0" presId="urn:microsoft.com/office/officeart/2005/8/layout/lProcess3"/>
    <dgm:cxn modelId="{3A14FD46-9873-4153-8148-7A22529296B3}" srcId="{2D42C910-5303-4EB1-83D7-D77956B53687}" destId="{54209895-C1AD-47C6-AC7D-03367937B3B1}" srcOrd="0" destOrd="0" parTransId="{38F4A867-6F5B-4E0E-8780-06EA85F518BF}" sibTransId="{9C53A4F8-56C7-4A2D-930A-5EAFEFA1D66F}"/>
    <dgm:cxn modelId="{08A4E7F6-2B10-44EE-83DB-2DFA89CCE4C3}" type="presParOf" srcId="{D0AFBA19-E74A-4843-8A30-FACAA9FA3BFE}" destId="{3F7B9985-FDEF-4D3A-A685-E91C6A26BE84}" srcOrd="0" destOrd="0" presId="urn:microsoft.com/office/officeart/2005/8/layout/lProcess3"/>
    <dgm:cxn modelId="{C395A4AF-1E42-4F0A-BC22-07CDAF4B35B8}" type="presParOf" srcId="{3F7B9985-FDEF-4D3A-A685-E91C6A26BE84}" destId="{FCA9980F-0E8C-414D-8A40-AC10296159B5}" srcOrd="0" destOrd="0" presId="urn:microsoft.com/office/officeart/2005/8/layout/lProcess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42C910-5303-4EB1-83D7-D77956B5368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184F1A-F347-45C2-9A5A-5E8779D8AD72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</dgm:spPr>
      <dgm:t>
        <a:bodyPr/>
        <a:lstStyle/>
        <a:p>
          <a:pPr algn="l"/>
          <a:r>
            <a:rPr lang="ru-RU" dirty="0" smtClean="0">
              <a:solidFill>
                <a:schemeClr val="tx1"/>
              </a:solidFill>
            </a:rPr>
            <a:t>достижение эффективного управления общественными финансами города Ржева Тверской области в рамках реализации прогноза социально-экономического развития города</a:t>
          </a:r>
          <a:endParaRPr lang="ru-RU" dirty="0">
            <a:solidFill>
              <a:schemeClr val="tx1"/>
            </a:solidFill>
          </a:endParaRPr>
        </a:p>
      </dgm:t>
    </dgm:pt>
    <dgm:pt modelId="{D46D18E8-3526-4A26-8F67-EF538930CFE1}" type="parTrans" cxnId="{2ADA5859-8E9A-4D86-B632-6718E63D9E8F}">
      <dgm:prSet/>
      <dgm:spPr/>
      <dgm:t>
        <a:bodyPr/>
        <a:lstStyle/>
        <a:p>
          <a:endParaRPr lang="ru-RU"/>
        </a:p>
      </dgm:t>
    </dgm:pt>
    <dgm:pt modelId="{DB3BF9E7-5F1C-4A6A-AD29-CB256307A309}" type="sibTrans" cxnId="{2ADA5859-8E9A-4D86-B632-6718E63D9E8F}">
      <dgm:prSet/>
      <dgm:spPr/>
      <dgm:t>
        <a:bodyPr/>
        <a:lstStyle/>
        <a:p>
          <a:endParaRPr lang="ru-RU"/>
        </a:p>
      </dgm:t>
    </dgm:pt>
    <dgm:pt modelId="{D0AFBA19-E74A-4843-8A30-FACAA9FA3BFE}" type="pres">
      <dgm:prSet presAssocID="{2D42C910-5303-4EB1-83D7-D77956B5368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69375DA-9487-456F-B0EB-9CD540490B03}" type="pres">
      <dgm:prSet presAssocID="{FE184F1A-F347-45C2-9A5A-5E8779D8AD72}" presName="horFlow" presStyleCnt="0"/>
      <dgm:spPr/>
    </dgm:pt>
    <dgm:pt modelId="{5805BDC0-7E2B-49EC-A2AF-16FA70B94566}" type="pres">
      <dgm:prSet presAssocID="{FE184F1A-F347-45C2-9A5A-5E8779D8AD72}" presName="bigChev" presStyleLbl="node1" presStyleIdx="0" presStyleCnt="1" custScaleX="555014" custScaleY="128915"/>
      <dgm:spPr/>
      <dgm:t>
        <a:bodyPr/>
        <a:lstStyle/>
        <a:p>
          <a:endParaRPr lang="ru-RU"/>
        </a:p>
      </dgm:t>
    </dgm:pt>
  </dgm:ptLst>
  <dgm:cxnLst>
    <dgm:cxn modelId="{F2352D6E-3713-4737-819F-386A7161FAD2}" type="presOf" srcId="{FE184F1A-F347-45C2-9A5A-5E8779D8AD72}" destId="{5805BDC0-7E2B-49EC-A2AF-16FA70B94566}" srcOrd="0" destOrd="0" presId="urn:microsoft.com/office/officeart/2005/8/layout/lProcess3"/>
    <dgm:cxn modelId="{2ADA5859-8E9A-4D86-B632-6718E63D9E8F}" srcId="{2D42C910-5303-4EB1-83D7-D77956B53687}" destId="{FE184F1A-F347-45C2-9A5A-5E8779D8AD72}" srcOrd="0" destOrd="0" parTransId="{D46D18E8-3526-4A26-8F67-EF538930CFE1}" sibTransId="{DB3BF9E7-5F1C-4A6A-AD29-CB256307A309}"/>
    <dgm:cxn modelId="{68C09BFE-0DE0-4238-9B45-CD3ADABFA0B9}" type="presOf" srcId="{2D42C910-5303-4EB1-83D7-D77956B53687}" destId="{D0AFBA19-E74A-4843-8A30-FACAA9FA3BFE}" srcOrd="0" destOrd="0" presId="urn:microsoft.com/office/officeart/2005/8/layout/lProcess3"/>
    <dgm:cxn modelId="{8B91055F-4C9B-45BA-9298-CCF69141C18D}" type="presParOf" srcId="{D0AFBA19-E74A-4843-8A30-FACAA9FA3BFE}" destId="{B69375DA-9487-456F-B0EB-9CD540490B03}" srcOrd="0" destOrd="0" presId="urn:microsoft.com/office/officeart/2005/8/layout/lProcess3"/>
    <dgm:cxn modelId="{E8B2995A-B048-477B-ACBC-D9EA81790D52}" type="presParOf" srcId="{B69375DA-9487-456F-B0EB-9CD540490B03}" destId="{5805BDC0-7E2B-49EC-A2AF-16FA70B94566}" srcOrd="0" destOrd="0" presId="urn:microsoft.com/office/officeart/2005/8/layout/l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19929" cy="49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1" tIns="45725" rIns="91451" bIns="45725" numCol="1" anchor="t" anchorCtr="0" compatLnSpc="1">
            <a:prstTxWarp prst="textNoShape">
              <a:avLst/>
            </a:prstTxWarp>
          </a:bodyPr>
          <a:lstStyle>
            <a:lvl1pPr defTabSz="90589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14266" y="0"/>
            <a:ext cx="2919928" cy="49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1" tIns="45725" rIns="91451" bIns="45725" numCol="1" anchor="t" anchorCtr="0" compatLnSpc="1">
            <a:prstTxWarp prst="textNoShape">
              <a:avLst/>
            </a:prstTxWarp>
          </a:bodyPr>
          <a:lstStyle>
            <a:lvl1pPr algn="r" defTabSz="90589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EAFBFA8-375C-4312-A866-D91A7EE97757}" type="datetimeFigureOut">
              <a:rPr lang="ru-RU"/>
              <a:pPr>
                <a:defRPr/>
              </a:pPr>
              <a:t>05.12.2016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371659"/>
            <a:ext cx="2919929" cy="4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1" tIns="45725" rIns="91451" bIns="45725" numCol="1" anchor="b" anchorCtr="0" compatLnSpc="1">
            <a:prstTxWarp prst="textNoShape">
              <a:avLst/>
            </a:prstTxWarp>
          </a:bodyPr>
          <a:lstStyle>
            <a:lvl1pPr defTabSz="90589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14266" y="9371659"/>
            <a:ext cx="2919928" cy="4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1" tIns="45725" rIns="91451" bIns="45725" numCol="1" anchor="b" anchorCtr="0" compatLnSpc="1">
            <a:prstTxWarp prst="textNoShape">
              <a:avLst/>
            </a:prstTxWarp>
          </a:bodyPr>
          <a:lstStyle>
            <a:lvl1pPr algn="r" defTabSz="90589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D03DA59-197D-4A4B-9256-F30CD2E185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19929" cy="49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22" tIns="45161" rIns="90322" bIns="45161" numCol="1" anchor="t" anchorCtr="0" compatLnSpc="1">
            <a:prstTxWarp prst="textNoShape">
              <a:avLst/>
            </a:prstTxWarp>
          </a:bodyPr>
          <a:lstStyle>
            <a:lvl1pPr defTabSz="90589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14266" y="0"/>
            <a:ext cx="2919928" cy="49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22" tIns="45161" rIns="90322" bIns="45161" numCol="1" anchor="t" anchorCtr="0" compatLnSpc="1">
            <a:prstTxWarp prst="textNoShape">
              <a:avLst/>
            </a:prstTxWarp>
          </a:bodyPr>
          <a:lstStyle>
            <a:lvl1pPr algn="r" defTabSz="90589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3B796A9-FBE7-432C-A8AA-90D4B6C4B008}" type="datetimeFigureOut">
              <a:rPr lang="ru-RU"/>
              <a:pPr>
                <a:defRPr/>
              </a:pPr>
              <a:t>05.12.2016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472" tIns="44736" rIns="89472" bIns="44736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4675" y="4686617"/>
            <a:ext cx="5386414" cy="444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22" tIns="45161" rIns="90322" bIns="451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371659"/>
            <a:ext cx="2919929" cy="4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22" tIns="45161" rIns="90322" bIns="45161" numCol="1" anchor="b" anchorCtr="0" compatLnSpc="1">
            <a:prstTxWarp prst="textNoShape">
              <a:avLst/>
            </a:prstTxWarp>
          </a:bodyPr>
          <a:lstStyle>
            <a:lvl1pPr defTabSz="90589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14266" y="9371659"/>
            <a:ext cx="2919928" cy="4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22" tIns="45161" rIns="90322" bIns="45161" numCol="1" anchor="b" anchorCtr="0" compatLnSpc="1">
            <a:prstTxWarp prst="textNoShape">
              <a:avLst/>
            </a:prstTxWarp>
          </a:bodyPr>
          <a:lstStyle>
            <a:lvl1pPr algn="r" defTabSz="90589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011BC43-5E5B-4BCB-8E9F-6CA3592BD8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064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2438" algn="l" defTabSz="9064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06463" algn="l" defTabSz="9064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62075" algn="l" defTabSz="9064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16100" algn="l" defTabSz="9064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70145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4174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8203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2231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 txBox="1">
            <a:spLocks noGrp="1" noChangeArrowheads="1"/>
          </p:cNvSpPr>
          <p:nvPr/>
        </p:nvSpPr>
        <p:spPr bwMode="auto">
          <a:xfrm>
            <a:off x="3815834" y="9371659"/>
            <a:ext cx="2918360" cy="4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79" tIns="45990" rIns="91979" bIns="45990" anchor="b"/>
          <a:lstStyle/>
          <a:p>
            <a:pPr algn="r" defTabSz="904324"/>
            <a:fld id="{315E8F69-CD42-4CD2-8718-73F61DD92F4D}" type="slidenum">
              <a:rPr lang="ru-RU" sz="1200">
                <a:latin typeface="Calibri" pitchFamily="34" charset="0"/>
              </a:rPr>
              <a:pPr algn="r" defTabSz="904324"/>
              <a:t>1</a:t>
            </a:fld>
            <a:endParaRPr lang="ru-RU" sz="1200" dirty="0">
              <a:latin typeface="Calibri" pitchFamily="34" charset="0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42950"/>
            <a:ext cx="4929188" cy="3697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75" y="4686617"/>
            <a:ext cx="5387982" cy="4436139"/>
          </a:xfrm>
          <a:noFill/>
          <a:ln/>
        </p:spPr>
        <p:txBody>
          <a:bodyPr lIns="91979" tIns="45990" rIns="91979" bIns="45990"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 txBox="1">
            <a:spLocks noGrp="1" noChangeArrowheads="1"/>
          </p:cNvSpPr>
          <p:nvPr/>
        </p:nvSpPr>
        <p:spPr bwMode="auto">
          <a:xfrm>
            <a:off x="3815834" y="9371659"/>
            <a:ext cx="2918360" cy="4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79" tIns="45990" rIns="91979" bIns="45990" anchor="b"/>
          <a:lstStyle/>
          <a:p>
            <a:pPr algn="r" defTabSz="904324"/>
            <a:fld id="{D826618F-8718-4B31-AB26-491D0749CACE}" type="slidenum">
              <a:rPr lang="ru-RU" sz="1200">
                <a:latin typeface="Calibri" pitchFamily="34" charset="0"/>
              </a:rPr>
              <a:pPr algn="r" defTabSz="904324"/>
              <a:t>14</a:t>
            </a:fld>
            <a:endParaRPr lang="ru-RU" sz="1200" dirty="0">
              <a:latin typeface="Calibri" pitchFamily="34" charset="0"/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42950"/>
            <a:ext cx="4929188" cy="3697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75" y="4686617"/>
            <a:ext cx="5387982" cy="4436139"/>
          </a:xfrm>
          <a:noFill/>
          <a:ln/>
        </p:spPr>
        <p:txBody>
          <a:bodyPr lIns="91979" tIns="45990" rIns="91979" bIns="45990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3288" y="741363"/>
            <a:ext cx="4929187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2" name="Заметки 2"/>
          <p:cNvSpPr>
            <a:spLocks noGrp="1"/>
          </p:cNvSpPr>
          <p:nvPr>
            <p:ph type="body" idx="1"/>
          </p:nvPr>
        </p:nvSpPr>
        <p:spPr>
          <a:xfrm>
            <a:off x="674675" y="4686618"/>
            <a:ext cx="5387982" cy="4437713"/>
          </a:xfrm>
          <a:noFill/>
          <a:ln/>
        </p:spPr>
        <p:txBody>
          <a:bodyPr lIns="92254" tIns="46128" rIns="92254" bIns="46128"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153603" name="Номер слайда 3"/>
          <p:cNvSpPr txBox="1">
            <a:spLocks noGrp="1"/>
          </p:cNvSpPr>
          <p:nvPr/>
        </p:nvSpPr>
        <p:spPr bwMode="auto">
          <a:xfrm>
            <a:off x="3815834" y="9371659"/>
            <a:ext cx="2918360" cy="4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54" tIns="46128" rIns="92254" bIns="46128" anchor="b"/>
          <a:lstStyle/>
          <a:p>
            <a:pPr algn="r" defTabSz="907469"/>
            <a:fld id="{9E4FE4F2-F692-4D42-98B8-FFFEA5848DB9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07469"/>
              <a:t>18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43" name="Номер слайда 3"/>
          <p:cNvSpPr txBox="1">
            <a:spLocks noGrp="1"/>
          </p:cNvSpPr>
          <p:nvPr/>
        </p:nvSpPr>
        <p:spPr bwMode="auto">
          <a:xfrm>
            <a:off x="3814266" y="9371659"/>
            <a:ext cx="2919928" cy="4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22" tIns="45161" rIns="90322" bIns="45161" anchor="b"/>
          <a:lstStyle/>
          <a:p>
            <a:pPr algn="r" defTabSz="905896"/>
            <a:fld id="{E7883EB3-63FD-4BA9-B6EB-F73D7FF133F8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05896"/>
              <a:t>19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 txBox="1">
            <a:spLocks noGrp="1" noChangeArrowheads="1"/>
          </p:cNvSpPr>
          <p:nvPr/>
        </p:nvSpPr>
        <p:spPr bwMode="auto">
          <a:xfrm>
            <a:off x="3815834" y="9371659"/>
            <a:ext cx="2918360" cy="4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79" tIns="45990" rIns="91979" bIns="45990" anchor="b"/>
          <a:lstStyle/>
          <a:p>
            <a:pPr algn="r" defTabSz="904324"/>
            <a:fld id="{D359FB21-7C76-4BED-BA9E-F3C343D922D3}" type="slidenum">
              <a:rPr lang="ru-RU" sz="1200">
                <a:latin typeface="Calibri" pitchFamily="34" charset="0"/>
              </a:rPr>
              <a:pPr algn="r" defTabSz="904324"/>
              <a:t>20</a:t>
            </a:fld>
            <a:endParaRPr lang="ru-RU" sz="1200" dirty="0">
              <a:latin typeface="Calibri" pitchFamily="34" charset="0"/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42950"/>
            <a:ext cx="4929188" cy="3697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75" y="4686617"/>
            <a:ext cx="5387982" cy="4436139"/>
          </a:xfrm>
          <a:noFill/>
          <a:ln/>
        </p:spPr>
        <p:txBody>
          <a:bodyPr lIns="91979" tIns="45990" rIns="91979" bIns="45990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 txBox="1">
            <a:spLocks noGrp="1" noChangeArrowheads="1"/>
          </p:cNvSpPr>
          <p:nvPr/>
        </p:nvSpPr>
        <p:spPr bwMode="auto">
          <a:xfrm>
            <a:off x="3815834" y="9371659"/>
            <a:ext cx="2918360" cy="4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79" tIns="45990" rIns="91979" bIns="45990" anchor="b"/>
          <a:lstStyle/>
          <a:p>
            <a:pPr algn="r" defTabSz="904324"/>
            <a:fld id="{F73937F1-DBF6-40F9-8106-7949B8ED2586}" type="slidenum">
              <a:rPr lang="ru-RU" sz="1200">
                <a:latin typeface="Calibri" pitchFamily="34" charset="0"/>
              </a:rPr>
              <a:pPr algn="r" defTabSz="904324"/>
              <a:t>21</a:t>
            </a:fld>
            <a:endParaRPr lang="ru-RU" sz="1200" dirty="0">
              <a:latin typeface="Calibri" pitchFamily="34" charset="0"/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42950"/>
            <a:ext cx="4929188" cy="3697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75" y="4686617"/>
            <a:ext cx="5387982" cy="4436139"/>
          </a:xfrm>
          <a:noFill/>
          <a:ln/>
        </p:spPr>
        <p:txBody>
          <a:bodyPr lIns="91979" tIns="45990" rIns="91979" bIns="45990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 txBox="1">
            <a:spLocks noGrp="1" noChangeArrowheads="1"/>
          </p:cNvSpPr>
          <p:nvPr/>
        </p:nvSpPr>
        <p:spPr bwMode="auto">
          <a:xfrm>
            <a:off x="3815834" y="9371659"/>
            <a:ext cx="2918360" cy="4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79" tIns="45990" rIns="91979" bIns="45990" anchor="b"/>
          <a:lstStyle/>
          <a:p>
            <a:pPr algn="r" defTabSz="904324"/>
            <a:fld id="{A9FFCDAF-AAE6-4242-BAEE-5664503F84E0}" type="slidenum">
              <a:rPr lang="ru-RU" sz="1200">
                <a:latin typeface="Calibri" pitchFamily="34" charset="0"/>
              </a:rPr>
              <a:pPr algn="r" defTabSz="904324"/>
              <a:t>22</a:t>
            </a:fld>
            <a:endParaRPr lang="ru-RU" sz="1200" dirty="0">
              <a:latin typeface="Calibri" pitchFamily="34" charset="0"/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42950"/>
            <a:ext cx="4929188" cy="3697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75" y="4686617"/>
            <a:ext cx="5387982" cy="4436139"/>
          </a:xfrm>
          <a:noFill/>
          <a:ln/>
        </p:spPr>
        <p:txBody>
          <a:bodyPr lIns="91979" tIns="45990" rIns="91979" bIns="45990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81" name="Rectangle 7"/>
          <p:cNvSpPr txBox="1">
            <a:spLocks noGrp="1" noChangeArrowheads="1"/>
          </p:cNvSpPr>
          <p:nvPr/>
        </p:nvSpPr>
        <p:spPr bwMode="auto">
          <a:xfrm>
            <a:off x="3814266" y="9371659"/>
            <a:ext cx="2919928" cy="4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22" tIns="45161" rIns="90322" bIns="45161" anchor="b"/>
          <a:lstStyle/>
          <a:p>
            <a:pPr algn="r" defTabSz="905896"/>
            <a:fld id="{5C880DDD-C1D9-4130-B483-8CD88BC6BC1D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05896"/>
              <a:t>23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05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3288" y="741363"/>
            <a:ext cx="4929187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283" name="Заметки 2"/>
          <p:cNvSpPr>
            <a:spLocks noGrp="1"/>
          </p:cNvSpPr>
          <p:nvPr>
            <p:ph type="body" idx="1"/>
          </p:nvPr>
        </p:nvSpPr>
        <p:spPr>
          <a:xfrm>
            <a:off x="674675" y="4685042"/>
            <a:ext cx="5387982" cy="4440865"/>
          </a:xfrm>
          <a:noFill/>
          <a:ln/>
        </p:spPr>
        <p:txBody>
          <a:bodyPr lIns="91969" tIns="45985" rIns="91969" bIns="45985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05284" name="Номер слайда 3"/>
          <p:cNvSpPr txBox="1">
            <a:spLocks noGrp="1"/>
          </p:cNvSpPr>
          <p:nvPr/>
        </p:nvSpPr>
        <p:spPr bwMode="auto">
          <a:xfrm>
            <a:off x="3815834" y="9371659"/>
            <a:ext cx="2918360" cy="4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9" tIns="45985" rIns="91969" bIns="45985" anchor="b"/>
          <a:lstStyle/>
          <a:p>
            <a:pPr algn="r" defTabSz="907469"/>
            <a:fld id="{E0DF9E56-4A43-4B7B-AEFA-78EB955A486B}" type="slidenum">
              <a:rPr lang="ru-RU" altLang="ru-RU" sz="1200">
                <a:solidFill>
                  <a:srgbClr val="000000"/>
                </a:solidFill>
              </a:rPr>
              <a:pPr algn="r" defTabSz="907469"/>
              <a:t>23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1" name="Rectangle 7"/>
          <p:cNvSpPr txBox="1">
            <a:spLocks noGrp="1" noChangeArrowheads="1"/>
          </p:cNvSpPr>
          <p:nvPr/>
        </p:nvSpPr>
        <p:spPr bwMode="auto">
          <a:xfrm>
            <a:off x="3814266" y="9371659"/>
            <a:ext cx="2919928" cy="4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22" tIns="45161" rIns="90322" bIns="45161" anchor="b"/>
          <a:lstStyle/>
          <a:p>
            <a:pPr algn="r" defTabSz="905896"/>
            <a:fld id="{6290C148-8927-44AF-A933-D5748F0B2B80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05896"/>
              <a:t>27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1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0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057" name="Rectangle 7"/>
          <p:cNvSpPr txBox="1">
            <a:spLocks noGrp="1" noChangeArrowheads="1"/>
          </p:cNvSpPr>
          <p:nvPr/>
        </p:nvSpPr>
        <p:spPr bwMode="auto">
          <a:xfrm>
            <a:off x="3814266" y="9371659"/>
            <a:ext cx="2919928" cy="4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22" tIns="45161" rIns="90322" bIns="45161" anchor="b"/>
          <a:lstStyle/>
          <a:p>
            <a:pPr algn="r" defTabSz="905896"/>
            <a:fld id="{951B4BC7-82C4-4FD6-8B70-08994B5D0B34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05896"/>
              <a:t>28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21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3288" y="741363"/>
            <a:ext cx="4929187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1059" name="Заметки 2"/>
          <p:cNvSpPr>
            <a:spLocks noGrp="1"/>
          </p:cNvSpPr>
          <p:nvPr>
            <p:ph type="body" idx="1"/>
          </p:nvPr>
        </p:nvSpPr>
        <p:spPr>
          <a:xfrm>
            <a:off x="674675" y="4685042"/>
            <a:ext cx="5387982" cy="4440865"/>
          </a:xfrm>
          <a:noFill/>
          <a:ln/>
        </p:spPr>
        <p:txBody>
          <a:bodyPr lIns="91969" tIns="45985" rIns="91969" bIns="45985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21060" name="Номер слайда 3"/>
          <p:cNvSpPr txBox="1">
            <a:spLocks noGrp="1"/>
          </p:cNvSpPr>
          <p:nvPr/>
        </p:nvSpPr>
        <p:spPr bwMode="auto">
          <a:xfrm>
            <a:off x="3815834" y="9371659"/>
            <a:ext cx="2918360" cy="4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9" tIns="45985" rIns="91969" bIns="45985" anchor="b"/>
          <a:lstStyle/>
          <a:p>
            <a:pPr algn="r" defTabSz="907469"/>
            <a:fld id="{2A4CB44A-CBB6-4D08-94CD-A691C7810053}" type="slidenum">
              <a:rPr lang="ru-RU" altLang="ru-RU" sz="1200">
                <a:solidFill>
                  <a:srgbClr val="000000"/>
                </a:solidFill>
              </a:rPr>
              <a:pPr algn="r" defTabSz="907469"/>
              <a:t>28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105" name="Rectangle 7"/>
          <p:cNvSpPr txBox="1">
            <a:spLocks noGrp="1" noChangeArrowheads="1"/>
          </p:cNvSpPr>
          <p:nvPr/>
        </p:nvSpPr>
        <p:spPr bwMode="auto">
          <a:xfrm>
            <a:off x="3814266" y="9371659"/>
            <a:ext cx="2919928" cy="4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22" tIns="45161" rIns="90322" bIns="45161" anchor="b"/>
          <a:lstStyle/>
          <a:p>
            <a:pPr algn="r" defTabSz="905896"/>
            <a:fld id="{F20A8685-E00E-45AC-BEB4-4D3709393060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 defTabSz="905896"/>
              <a:t>29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23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3107" name="Заметки 2"/>
          <p:cNvSpPr>
            <a:spLocks noGrp="1"/>
          </p:cNvSpPr>
          <p:nvPr>
            <p:ph type="body" idx="1"/>
          </p:nvPr>
        </p:nvSpPr>
        <p:spPr>
          <a:xfrm>
            <a:off x="674675" y="4685042"/>
            <a:ext cx="5387982" cy="4440865"/>
          </a:xfrm>
          <a:noFill/>
          <a:ln/>
        </p:spPr>
        <p:txBody>
          <a:bodyPr lIns="92264" tIns="46133" rIns="92264" bIns="46133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23108" name="Номер слайда 3"/>
          <p:cNvSpPr txBox="1">
            <a:spLocks noGrp="1"/>
          </p:cNvSpPr>
          <p:nvPr/>
        </p:nvSpPr>
        <p:spPr bwMode="auto">
          <a:xfrm>
            <a:off x="3815834" y="9371659"/>
            <a:ext cx="2918360" cy="4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64" tIns="46133" rIns="92264" bIns="46133" anchor="b"/>
          <a:lstStyle/>
          <a:p>
            <a:pPr algn="r" defTabSz="907469"/>
            <a:fld id="{95B76C47-062A-4982-8CBB-4ED02E49D818}" type="slidenum">
              <a:rPr lang="ru-RU" altLang="ru-RU" sz="1200">
                <a:solidFill>
                  <a:srgbClr val="000000"/>
                </a:solidFill>
              </a:rPr>
              <a:pPr algn="r" defTabSz="907469"/>
              <a:t>29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 txBox="1">
            <a:spLocks noGrp="1" noChangeArrowheads="1"/>
          </p:cNvSpPr>
          <p:nvPr/>
        </p:nvSpPr>
        <p:spPr bwMode="auto">
          <a:xfrm>
            <a:off x="3815834" y="9371659"/>
            <a:ext cx="2918360" cy="4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79" tIns="45990" rIns="91979" bIns="45990" anchor="b"/>
          <a:lstStyle/>
          <a:p>
            <a:pPr algn="r" defTabSz="904324"/>
            <a:fld id="{43D6139D-02BD-4887-943D-4A10845CEEDD}" type="slidenum">
              <a:rPr lang="ru-RU" sz="1200">
                <a:latin typeface="Calibri" pitchFamily="34" charset="0"/>
              </a:rPr>
              <a:pPr algn="r" defTabSz="904324"/>
              <a:t>2</a:t>
            </a:fld>
            <a:endParaRPr lang="ru-RU" sz="1200" dirty="0">
              <a:latin typeface="Calibri" pitchFamily="34" charset="0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42950"/>
            <a:ext cx="4929188" cy="3697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75" y="4686617"/>
            <a:ext cx="5387982" cy="4436139"/>
          </a:xfrm>
          <a:noFill/>
          <a:ln/>
        </p:spPr>
        <p:txBody>
          <a:bodyPr lIns="91979" tIns="45990" rIns="91979" bIns="45990"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515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25155" name="Номер слайда 3"/>
          <p:cNvSpPr txBox="1">
            <a:spLocks noGrp="1"/>
          </p:cNvSpPr>
          <p:nvPr/>
        </p:nvSpPr>
        <p:spPr bwMode="auto">
          <a:xfrm>
            <a:off x="3814266" y="9371659"/>
            <a:ext cx="2919928" cy="4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22" tIns="45161" rIns="90322" bIns="45161" anchor="b"/>
          <a:lstStyle/>
          <a:p>
            <a:pPr algn="r" defTabSz="905896"/>
            <a:fld id="{3EA31D81-4658-4FDD-A459-B8F74D1C97E1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05896"/>
              <a:t>30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5" name="Rectangle 7"/>
          <p:cNvSpPr txBox="1">
            <a:spLocks noGrp="1" noChangeArrowheads="1"/>
          </p:cNvSpPr>
          <p:nvPr/>
        </p:nvSpPr>
        <p:spPr bwMode="auto">
          <a:xfrm>
            <a:off x="3815834" y="9371660"/>
            <a:ext cx="2918360" cy="4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71" tIns="45986" rIns="91971" bIns="45986" anchor="b"/>
          <a:lstStyle/>
          <a:p>
            <a:pPr algn="r" defTabSz="904246"/>
            <a:fld id="{E762765A-6128-4221-81A3-3F3815A65FA3}" type="slidenum">
              <a:rPr lang="ru-RU" sz="1200">
                <a:latin typeface="Calibri" pitchFamily="34" charset="0"/>
              </a:rPr>
              <a:pPr algn="r" defTabSz="904246"/>
              <a:t>33</a:t>
            </a:fld>
            <a:endParaRPr lang="ru-RU" sz="1200" dirty="0">
              <a:latin typeface="Calibri" pitchFamily="34" charset="0"/>
            </a:endParaRPr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42950"/>
            <a:ext cx="4929188" cy="3697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75" y="4686618"/>
            <a:ext cx="5387982" cy="4436139"/>
          </a:xfrm>
          <a:noFill/>
          <a:ln/>
        </p:spPr>
        <p:txBody>
          <a:bodyPr lIns="91971" tIns="45986" rIns="91971" bIns="45986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 txBox="1">
            <a:spLocks noGrp="1" noChangeArrowheads="1"/>
          </p:cNvSpPr>
          <p:nvPr/>
        </p:nvSpPr>
        <p:spPr bwMode="auto">
          <a:xfrm>
            <a:off x="3817403" y="9371659"/>
            <a:ext cx="2916790" cy="4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13" tIns="45557" rIns="91113" bIns="45557" anchor="b"/>
          <a:lstStyle/>
          <a:p>
            <a:pPr algn="r" defTabSz="896460"/>
            <a:fld id="{5BE7AB67-4349-4FF2-8E9B-0F8750C99082}" type="slidenum">
              <a:rPr lang="ru-RU" sz="1200">
                <a:latin typeface="Calibri" pitchFamily="34" charset="0"/>
              </a:rPr>
              <a:pPr algn="r" defTabSz="896460"/>
              <a:t>3</a:t>
            </a:fld>
            <a:endParaRPr lang="ru-RU" sz="1200" dirty="0">
              <a:latin typeface="Calibri" pitchFamily="34" charset="0"/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6463" y="742950"/>
            <a:ext cx="4929187" cy="3697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6" y="4686617"/>
            <a:ext cx="5391120" cy="4436139"/>
          </a:xfrm>
          <a:noFill/>
          <a:ln/>
        </p:spPr>
        <p:txBody>
          <a:bodyPr lIns="91113" tIns="45557" rIns="91113" bIns="45557"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 txBox="1">
            <a:spLocks noGrp="1" noChangeArrowheads="1"/>
          </p:cNvSpPr>
          <p:nvPr/>
        </p:nvSpPr>
        <p:spPr bwMode="auto">
          <a:xfrm>
            <a:off x="3817403" y="9371659"/>
            <a:ext cx="2916790" cy="4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13" tIns="45557" rIns="91113" bIns="45557" anchor="b"/>
          <a:lstStyle/>
          <a:p>
            <a:pPr algn="r" defTabSz="896460"/>
            <a:fld id="{014ADDC9-0100-4589-B90B-06B48772BFBF}" type="slidenum">
              <a:rPr lang="ru-RU" sz="1200">
                <a:latin typeface="Calibri" pitchFamily="34" charset="0"/>
              </a:rPr>
              <a:pPr algn="r" defTabSz="896460"/>
              <a:t>4</a:t>
            </a:fld>
            <a:endParaRPr lang="ru-RU" sz="1200" dirty="0">
              <a:latin typeface="Calibri" pitchFamily="34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6463" y="742950"/>
            <a:ext cx="4929187" cy="3697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6" y="4686617"/>
            <a:ext cx="5391120" cy="4436139"/>
          </a:xfrm>
          <a:noFill/>
          <a:ln/>
        </p:spPr>
        <p:txBody>
          <a:bodyPr lIns="91113" tIns="45557" rIns="91113" bIns="45557"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 txBox="1">
            <a:spLocks noGrp="1" noChangeArrowheads="1"/>
          </p:cNvSpPr>
          <p:nvPr/>
        </p:nvSpPr>
        <p:spPr bwMode="auto">
          <a:xfrm>
            <a:off x="3817403" y="9371659"/>
            <a:ext cx="2916790" cy="4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13" tIns="45557" rIns="91113" bIns="45557" anchor="b"/>
          <a:lstStyle/>
          <a:p>
            <a:pPr algn="r" defTabSz="896460"/>
            <a:fld id="{2B9E7CDB-F7E6-4FB3-BF75-1052159B30E2}" type="slidenum">
              <a:rPr lang="ru-RU" sz="1200">
                <a:latin typeface="Calibri" pitchFamily="34" charset="0"/>
              </a:rPr>
              <a:pPr algn="r" defTabSz="896460"/>
              <a:t>5</a:t>
            </a:fld>
            <a:endParaRPr lang="ru-RU" sz="1200" dirty="0">
              <a:latin typeface="Calibri" pitchFamily="34" charset="0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6463" y="742950"/>
            <a:ext cx="4929187" cy="3697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6" y="4686617"/>
            <a:ext cx="5391120" cy="4436139"/>
          </a:xfrm>
          <a:noFill/>
          <a:ln/>
        </p:spPr>
        <p:txBody>
          <a:bodyPr lIns="91113" tIns="45557" rIns="91113" bIns="45557"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 txBox="1">
            <a:spLocks noGrp="1" noChangeArrowheads="1"/>
          </p:cNvSpPr>
          <p:nvPr/>
        </p:nvSpPr>
        <p:spPr bwMode="auto">
          <a:xfrm>
            <a:off x="3817403" y="9371659"/>
            <a:ext cx="2916790" cy="4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13" tIns="45557" rIns="91113" bIns="45557" anchor="b"/>
          <a:lstStyle/>
          <a:p>
            <a:pPr algn="r" defTabSz="896460"/>
            <a:fld id="{E1707A9E-5C19-4A13-8AFC-765852621B14}" type="slidenum">
              <a:rPr lang="ru-RU" sz="1200">
                <a:latin typeface="Calibri" pitchFamily="34" charset="0"/>
              </a:rPr>
              <a:pPr algn="r" defTabSz="896460"/>
              <a:t>6</a:t>
            </a:fld>
            <a:endParaRPr lang="ru-RU" sz="1200" dirty="0">
              <a:latin typeface="Calibri" pitchFamily="34" charset="0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6463" y="742950"/>
            <a:ext cx="4929187" cy="3697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6" y="4686617"/>
            <a:ext cx="5391120" cy="4436139"/>
          </a:xfrm>
          <a:noFill/>
          <a:ln/>
        </p:spPr>
        <p:txBody>
          <a:bodyPr lIns="91113" tIns="45557" rIns="91113" bIns="45557"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 txBox="1">
            <a:spLocks noGrp="1" noChangeArrowheads="1"/>
          </p:cNvSpPr>
          <p:nvPr/>
        </p:nvSpPr>
        <p:spPr bwMode="auto">
          <a:xfrm>
            <a:off x="3817403" y="9371659"/>
            <a:ext cx="2916790" cy="4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13" tIns="45557" rIns="91113" bIns="45557" anchor="b"/>
          <a:lstStyle/>
          <a:p>
            <a:pPr algn="r" defTabSz="896460"/>
            <a:fld id="{AF1BD7B0-7039-45AC-8765-9235A259FECF}" type="slidenum">
              <a:rPr lang="ru-RU" sz="1200">
                <a:latin typeface="Calibri" pitchFamily="34" charset="0"/>
              </a:rPr>
              <a:pPr algn="r" defTabSz="896460"/>
              <a:t>7</a:t>
            </a:fld>
            <a:endParaRPr lang="ru-RU" sz="1200" dirty="0">
              <a:latin typeface="Calibri" pitchFamily="34" charset="0"/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6463" y="742950"/>
            <a:ext cx="4929187" cy="3697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6" y="4686617"/>
            <a:ext cx="5391120" cy="4436139"/>
          </a:xfrm>
          <a:noFill/>
          <a:ln/>
        </p:spPr>
        <p:txBody>
          <a:bodyPr lIns="91113" tIns="45557" rIns="91113" bIns="45557"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 txBox="1">
            <a:spLocks noGrp="1" noChangeArrowheads="1"/>
          </p:cNvSpPr>
          <p:nvPr/>
        </p:nvSpPr>
        <p:spPr bwMode="auto">
          <a:xfrm>
            <a:off x="3815834" y="9371659"/>
            <a:ext cx="2918360" cy="4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79" tIns="45990" rIns="91979" bIns="45990" anchor="b"/>
          <a:lstStyle/>
          <a:p>
            <a:pPr algn="r" defTabSz="904324"/>
            <a:fld id="{317158B9-4B2E-4BFD-B57E-2A8B8D1ABE3C}" type="slidenum">
              <a:rPr lang="ru-RU" sz="1200">
                <a:latin typeface="Calibri" pitchFamily="34" charset="0"/>
              </a:rPr>
              <a:pPr algn="r" defTabSz="904324"/>
              <a:t>8</a:t>
            </a:fld>
            <a:endParaRPr lang="ru-RU" sz="1200" dirty="0">
              <a:latin typeface="Calibri" pitchFamily="34" charset="0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42950"/>
            <a:ext cx="4929188" cy="3697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75" y="4686617"/>
            <a:ext cx="5387982" cy="4436139"/>
          </a:xfrm>
          <a:noFill/>
          <a:ln/>
        </p:spPr>
        <p:txBody>
          <a:bodyPr lIns="91979" tIns="45990" rIns="91979" bIns="45990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 txBox="1">
            <a:spLocks noGrp="1" noChangeArrowheads="1"/>
          </p:cNvSpPr>
          <p:nvPr/>
        </p:nvSpPr>
        <p:spPr bwMode="auto">
          <a:xfrm>
            <a:off x="3815834" y="9371659"/>
            <a:ext cx="2918360" cy="4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79" tIns="45990" rIns="91979" bIns="45990" anchor="b"/>
          <a:lstStyle/>
          <a:p>
            <a:pPr algn="r" defTabSz="904324"/>
            <a:fld id="{DE27F3CB-A6F8-4CA6-9454-C1B2F3048E2A}" type="slidenum">
              <a:rPr lang="ru-RU" sz="1200">
                <a:latin typeface="Calibri" pitchFamily="34" charset="0"/>
              </a:rPr>
              <a:pPr algn="r" defTabSz="904324"/>
              <a:t>13</a:t>
            </a:fld>
            <a:endParaRPr lang="ru-RU" sz="1200" dirty="0">
              <a:latin typeface="Calibri" pitchFamily="34" charset="0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742950"/>
            <a:ext cx="4929188" cy="3697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75" y="4686617"/>
            <a:ext cx="5387982" cy="4436139"/>
          </a:xfrm>
          <a:noFill/>
          <a:ln/>
        </p:spPr>
        <p:txBody>
          <a:bodyPr lIns="91979" tIns="45990" rIns="91979" bIns="45990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A1DF585-5CD1-4C38-804F-7DC2AA71BDFD}" type="datetime1">
              <a:rPr lang="ru-RU"/>
              <a:pPr>
                <a:defRPr/>
              </a:pPr>
              <a:t>05.12.2016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28870AA-8C2A-4692-8BEC-BCFB97AB3A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05.12.2016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59187B8-844D-4D47-B225-5D646DC4B8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05.12.2016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910F30-12CA-437C-8022-F38FBFD838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E4E29AD-60C6-4339-9EE1-53F491782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F073DC-A477-409E-9B97-B1AEFAF27E4F}" type="datetime1">
              <a:rPr lang="ru-RU"/>
              <a:pPr>
                <a:defRPr/>
              </a:pPr>
              <a:t>05.12.2016</a:t>
            </a:fld>
            <a:endParaRPr lang="ru-RU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r" defTabSz="908040">
              <a:defRPr sz="14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74CD0F-6313-4534-963D-3853AAA466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295" r:id="rId2"/>
    <p:sldLayoutId id="2147484296" r:id="rId3"/>
    <p:sldLayoutId id="2147484297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4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80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20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61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5063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908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3113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7165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1187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5213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9248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16.jpeg"/><Relationship Id="rId9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chart" Target="../charts/char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4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18.jpeg"/><Relationship Id="rId7" Type="http://schemas.openxmlformats.org/officeDocument/2006/relationships/image" Target="../media/image5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1.png"/><Relationship Id="rId4" Type="http://schemas.openxmlformats.org/officeDocument/2006/relationships/image" Target="../media/image19.jpeg"/><Relationship Id="rId9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_____Microsoft_Office_Excel_97-20031.xls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18.jpeg"/><Relationship Id="rId7" Type="http://schemas.openxmlformats.org/officeDocument/2006/relationships/image" Target="../media/image60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20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20.png"/><Relationship Id="rId7" Type="http://schemas.openxmlformats.org/officeDocument/2006/relationships/image" Target="../media/image6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10" Type="http://schemas.openxmlformats.org/officeDocument/2006/relationships/image" Target="../media/image66.jpeg"/><Relationship Id="rId4" Type="http://schemas.openxmlformats.org/officeDocument/2006/relationships/image" Target="../media/image62.jpeg"/><Relationship Id="rId9" Type="http://schemas.openxmlformats.org/officeDocument/2006/relationships/image" Target="../media/image65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20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20.png"/><Relationship Id="rId7" Type="http://schemas.openxmlformats.org/officeDocument/2006/relationships/image" Target="../media/image6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20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61.jpeg"/><Relationship Id="rId4" Type="http://schemas.openxmlformats.org/officeDocument/2006/relationships/diagramData" Target="../diagrams/data4.xml"/><Relationship Id="rId9" Type="http://schemas.openxmlformats.org/officeDocument/2006/relationships/image" Target="../media/image6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20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20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18.jpeg"/><Relationship Id="rId7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74.jpeg"/><Relationship Id="rId4" Type="http://schemas.openxmlformats.org/officeDocument/2006/relationships/image" Target="../media/image20.png"/><Relationship Id="rId9" Type="http://schemas.openxmlformats.org/officeDocument/2006/relationships/image" Target="../media/image73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20.png"/><Relationship Id="rId7" Type="http://schemas.openxmlformats.org/officeDocument/2006/relationships/diagramColors" Target="../diagrams/colors7.xml"/><Relationship Id="rId12" Type="http://schemas.openxmlformats.org/officeDocument/2006/relationships/image" Target="../media/image7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77.jpeg"/><Relationship Id="rId5" Type="http://schemas.openxmlformats.org/officeDocument/2006/relationships/diagramLayout" Target="../diagrams/layout7.xml"/><Relationship Id="rId10" Type="http://schemas.openxmlformats.org/officeDocument/2006/relationships/image" Target="../media/image76.jpeg"/><Relationship Id="rId4" Type="http://schemas.openxmlformats.org/officeDocument/2006/relationships/diagramData" Target="../diagrams/data7.xml"/><Relationship Id="rId9" Type="http://schemas.openxmlformats.org/officeDocument/2006/relationships/image" Target="../media/image7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20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20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20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20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20.png"/><Relationship Id="rId7" Type="http://schemas.openxmlformats.org/officeDocument/2006/relationships/diagramColors" Target="../diagrams/colors12.xml"/><Relationship Id="rId12" Type="http://schemas.openxmlformats.org/officeDocument/2006/relationships/image" Target="../media/image8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2.xml"/><Relationship Id="rId11" Type="http://schemas.openxmlformats.org/officeDocument/2006/relationships/image" Target="../media/image81.jpeg"/><Relationship Id="rId5" Type="http://schemas.openxmlformats.org/officeDocument/2006/relationships/diagramLayout" Target="../diagrams/layout12.xml"/><Relationship Id="rId10" Type="http://schemas.openxmlformats.org/officeDocument/2006/relationships/image" Target="../media/image80.jpeg"/><Relationship Id="rId4" Type="http://schemas.openxmlformats.org/officeDocument/2006/relationships/diagramData" Target="../diagrams/data12.xml"/><Relationship Id="rId9" Type="http://schemas.openxmlformats.org/officeDocument/2006/relationships/image" Target="../media/image79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WordArt 10"/>
          <p:cNvSpPr>
            <a:spLocks noChangeArrowheads="1" noChangeShapeType="1" noTextEdit="1"/>
          </p:cNvSpPr>
          <p:nvPr/>
        </p:nvSpPr>
        <p:spPr bwMode="auto">
          <a:xfrm>
            <a:off x="1763713" y="765175"/>
            <a:ext cx="6624637" cy="187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Бюджет для граждан 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на 2017-2019 годы</a:t>
            </a:r>
          </a:p>
        </p:txBody>
      </p:sp>
      <p:sp>
        <p:nvSpPr>
          <p:cNvPr id="131074" name="WordArt 10"/>
          <p:cNvSpPr>
            <a:spLocks noChangeArrowheads="1" noChangeShapeType="1" noTextEdit="1"/>
          </p:cNvSpPr>
          <p:nvPr/>
        </p:nvSpPr>
        <p:spPr bwMode="auto">
          <a:xfrm>
            <a:off x="900113" y="5734050"/>
            <a:ext cx="73437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 dirty="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к проекту решения Ржевской городской Думы</a:t>
            </a:r>
          </a:p>
          <a:p>
            <a:pPr algn="ctr"/>
            <a:r>
              <a:rPr lang="ru-RU" sz="1600" kern="10" dirty="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"О бюджете муниципального образования Тверской области города Ржев </a:t>
            </a:r>
          </a:p>
          <a:p>
            <a:pPr algn="ctr"/>
            <a:r>
              <a:rPr lang="ru-RU" sz="1600" kern="10" dirty="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на 2017 год и на плановый период 2018 и 2019 годов"</a:t>
            </a:r>
          </a:p>
        </p:txBody>
      </p:sp>
      <p:pic>
        <p:nvPicPr>
          <p:cNvPr id="131075" name="Picture 10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539750" y="260350"/>
            <a:ext cx="790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6" name="Picture 7" descr="5121752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2852738"/>
            <a:ext cx="89281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112713"/>
            <a:ext cx="8229600" cy="773112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40" tIns="45720" rIns="91440" bIns="45720">
            <a:normAutofit/>
          </a:bodyPr>
          <a:lstStyle/>
          <a:p>
            <a:pPr>
              <a:defRPr/>
            </a:pPr>
            <a:endParaRPr lang="ru-RU" sz="2200" b="1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CCE96E02-0E71-4179-AAFF-987D15A471F1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10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grpSp>
        <p:nvGrpSpPr>
          <p:cNvPr id="3" name="Группа 24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1145872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5873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5874" name="Picture 13" descr="log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45870" name="Rectangle 38"/>
          <p:cNvSpPr>
            <a:spLocks noChangeArrowheads="1"/>
          </p:cNvSpPr>
          <p:nvPr/>
        </p:nvSpPr>
        <p:spPr bwMode="auto">
          <a:xfrm>
            <a:off x="1289050" y="-23813"/>
            <a:ext cx="7243763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000" b="1">
                <a:solidFill>
                  <a:schemeClr val="bg1"/>
                </a:solidFill>
              </a:rPr>
              <a:t>Основные показатели развития экономики города Ржева Тверской области</a:t>
            </a:r>
            <a:endParaRPr lang="ru-RU" sz="2000" b="1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145871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0"/>
            <a:ext cx="7921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/>
          <p:nvPr/>
        </p:nvGraphicFramePr>
        <p:xfrm>
          <a:off x="928662" y="1000108"/>
          <a:ext cx="7500989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112713"/>
            <a:ext cx="8229600" cy="773112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40" tIns="45720" rIns="91440" bIns="45720">
            <a:normAutofit/>
          </a:bodyPr>
          <a:lstStyle/>
          <a:p>
            <a:pPr>
              <a:defRPr/>
            </a:pPr>
            <a:endParaRPr lang="ru-RU" sz="2200" b="1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A46FEE56-6FD3-4EF3-8DF5-A6CF05CA9962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11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grpSp>
        <p:nvGrpSpPr>
          <p:cNvPr id="3" name="Группа 24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1147911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7912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7913" name="Picture 13" descr="log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47908" name="Rectangle 38"/>
          <p:cNvSpPr>
            <a:spLocks noChangeArrowheads="1"/>
          </p:cNvSpPr>
          <p:nvPr/>
        </p:nvSpPr>
        <p:spPr bwMode="auto">
          <a:xfrm>
            <a:off x="1289050" y="-23813"/>
            <a:ext cx="7243763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000" b="1">
                <a:solidFill>
                  <a:schemeClr val="bg1"/>
                </a:solidFill>
              </a:rPr>
              <a:t>Основные показатели развития экономики города Ржева Тверской области</a:t>
            </a:r>
            <a:endParaRPr lang="ru-RU" sz="2000" b="1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147909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0"/>
            <a:ext cx="7921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910" name="Rectangle 1"/>
          <p:cNvSpPr>
            <a:spLocks noChangeArrowheads="1"/>
          </p:cNvSpPr>
          <p:nvPr/>
        </p:nvSpPr>
        <p:spPr bwMode="auto">
          <a:xfrm>
            <a:off x="500063" y="1142984"/>
            <a:ext cx="8072437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Потребительский рынок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данным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Тверьстата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оборот по крупным и средним за 2015 год составил  14 012,3 млн.руб., за 9 месяцев 2016 года 7 895,9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млн.руб., что составило 91,7 % к соответствующему периоду прошлого года.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Оборот розничной торговли крупных и средних предприятий за 9 месяцев 2016 года составил 1 767,0 млн.руб., к соответствующему периоду прошлого года он вырос на 3%.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Оборот общественного питания крупных и средних предприятий за 9 месяцев увеличился на 1,5% по сравнению с аналогичным периодов прошлого года и составил 35,0 млн.руб.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Объем платных услуг населению по крупным и средним предприятиям за 9 месяцев 2016 года составил 392,4 млн. руб., темп роста  к аналогичному периоду составляет 78,7%. В тоже время необходимо отметить рост объема по бытовым услугам, парикмахерским и косметическим услугам, транспортным, ветеринарным услугам, а также услугам гостиниц и аналогичных мест размещения.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112713"/>
            <a:ext cx="8229600" cy="773112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40" tIns="45720" rIns="91440" bIns="45720">
            <a:normAutofit/>
          </a:bodyPr>
          <a:lstStyle/>
          <a:p>
            <a:pPr>
              <a:defRPr/>
            </a:pPr>
            <a:endParaRPr lang="ru-RU" sz="2200" b="1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854CD9A3-E9E8-41C9-BA66-DA7415297108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12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grpSp>
        <p:nvGrpSpPr>
          <p:cNvPr id="3" name="Группа 24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1148936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8937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8938" name="Picture 13" descr="log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48932" name="Rectangle 38"/>
          <p:cNvSpPr>
            <a:spLocks noChangeArrowheads="1"/>
          </p:cNvSpPr>
          <p:nvPr/>
        </p:nvSpPr>
        <p:spPr bwMode="auto">
          <a:xfrm>
            <a:off x="1289050" y="-23813"/>
            <a:ext cx="7243763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000" b="1">
                <a:solidFill>
                  <a:schemeClr val="bg1"/>
                </a:solidFill>
              </a:rPr>
              <a:t>Основные показатели развития экономики города Ржева Тверской области</a:t>
            </a:r>
            <a:endParaRPr lang="ru-RU" sz="2000" b="1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148933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0"/>
            <a:ext cx="7921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8934" name="Rectangle 1"/>
          <p:cNvSpPr>
            <a:spLocks noChangeArrowheads="1"/>
          </p:cNvSpPr>
          <p:nvPr/>
        </p:nvSpPr>
        <p:spPr bwMode="auto">
          <a:xfrm>
            <a:off x="571472" y="1000125"/>
            <a:ext cx="821537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</a:t>
            </a:r>
            <a:r>
              <a:rPr lang="ru-RU" b="1" u="sng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Демографическая ситуация</a:t>
            </a:r>
          </a:p>
          <a:p>
            <a:pPr algn="ctr"/>
            <a:endParaRPr lang="ru-RU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Ежегодно численность населения по городу Ржеву сокращается в связи с тем, что смертность превышает рождаемость. По данным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Тверьстата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численность населения на 01.01.2016 составила 60039 человека. За 2015 год умерло 1032 человек, родилось 635 человека, убыль населения составила 397 человек. Прибыло в город Ржев 1751 человека, убыло - 1637 человек, миграционный прирост составил 114 человек. За 9 месяцев 2016 года родилось 466 человек, умерло 783 человека, естественная убыль – 317 человек, миграционный прирост за 9 месяцев 2016 года составил 106 человек (прибыло 1236, выбыло 1130).</a:t>
            </a:r>
          </a:p>
          <a:p>
            <a:pPr algn="just"/>
            <a:endParaRPr lang="ru-RU" sz="1400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357290" y="3357562"/>
          <a:ext cx="6786610" cy="35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12" descr="RT_1844912157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250825" y="981075"/>
            <a:ext cx="31718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1" name="WordArt 8"/>
          <p:cNvSpPr>
            <a:spLocks noChangeArrowheads="1" noChangeShapeType="1" noTextEdit="1"/>
          </p:cNvSpPr>
          <p:nvPr/>
        </p:nvSpPr>
        <p:spPr bwMode="auto">
          <a:xfrm>
            <a:off x="611188" y="2852738"/>
            <a:ext cx="7848600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 dirty="0">
                <a:ln w="63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>
                    <a:alpha val="7686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Общие характеристики </a:t>
            </a:r>
          </a:p>
          <a:p>
            <a:pPr algn="ctr"/>
            <a:r>
              <a:rPr lang="ru-RU" sz="4400" b="1" kern="10" dirty="0">
                <a:ln w="63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>
                    <a:alpha val="7686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бюджета города Ржева на 2017 год </a:t>
            </a:r>
          </a:p>
          <a:p>
            <a:pPr algn="ctr"/>
            <a:r>
              <a:rPr lang="ru-RU" sz="4400" b="1" kern="10" dirty="0">
                <a:ln w="63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>
                    <a:alpha val="7686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и на плановый период 2018 и 2019 годов</a:t>
            </a:r>
          </a:p>
        </p:txBody>
      </p:sp>
      <p:pic>
        <p:nvPicPr>
          <p:cNvPr id="145412" name="Picture 9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3" name="Picture 8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684213" y="0"/>
            <a:ext cx="7191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4" name="Picture 10" descr="byudzhet_tomska_2014_goda_popolnilsya_na_2_8_mlrd_rubley_thumb_mai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4868863"/>
            <a:ext cx="309721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32" name="Прямоугольник 12"/>
          <p:cNvSpPr>
            <a:spLocks noChangeArrowheads="1"/>
          </p:cNvSpPr>
          <p:nvPr/>
        </p:nvSpPr>
        <p:spPr bwMode="auto">
          <a:xfrm>
            <a:off x="2987675" y="2060574"/>
            <a:ext cx="2447925" cy="1815296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CC0000"/>
                </a:solidFill>
                <a:latin typeface="Georgia" pitchFamily="18" charset="0"/>
              </a:rPr>
              <a:t>выплачиваемые </a:t>
            </a:r>
          </a:p>
          <a:p>
            <a:pPr algn="ctr">
              <a:defRPr/>
            </a:pPr>
            <a:r>
              <a:rPr lang="ru-RU" sz="1400" b="1">
                <a:solidFill>
                  <a:srgbClr val="CC0000"/>
                </a:solidFill>
                <a:latin typeface="Georgia" pitchFamily="18" charset="0"/>
              </a:rPr>
              <a:t>из бюджета  </a:t>
            </a:r>
          </a:p>
          <a:p>
            <a:pPr algn="ctr">
              <a:defRPr/>
            </a:pPr>
            <a:r>
              <a:rPr lang="ru-RU" sz="1400" b="1">
                <a:solidFill>
                  <a:srgbClr val="CC0000"/>
                </a:solidFill>
                <a:latin typeface="Georgia" pitchFamily="18" charset="0"/>
              </a:rPr>
              <a:t>денежные средства,</a:t>
            </a:r>
            <a:r>
              <a:rPr lang="ru-RU" sz="1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</a:p>
          <a:p>
            <a:pPr algn="ctr"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за исключением средств, являющихся источниками финансирования дефицита бюджета</a:t>
            </a:r>
          </a:p>
        </p:txBody>
      </p:sp>
      <p:sp>
        <p:nvSpPr>
          <p:cNvPr id="538633" name="Прямоугольник 12"/>
          <p:cNvSpPr>
            <a:spLocks noChangeArrowheads="1"/>
          </p:cNvSpPr>
          <p:nvPr/>
        </p:nvSpPr>
        <p:spPr bwMode="auto">
          <a:xfrm>
            <a:off x="323850" y="2060574"/>
            <a:ext cx="2519363" cy="1599852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7372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rgbClr val="003399"/>
                </a:solidFill>
                <a:latin typeface="Georgia" pitchFamily="18" charset="0"/>
              </a:rPr>
              <a:t>поступающие </a:t>
            </a:r>
          </a:p>
          <a:p>
            <a:pPr algn="ctr" eaLnBrk="0" hangingPunct="0">
              <a:defRPr/>
            </a:pPr>
            <a:r>
              <a:rPr lang="ru-RU" sz="1400" b="1" dirty="0">
                <a:solidFill>
                  <a:srgbClr val="003399"/>
                </a:solidFill>
                <a:latin typeface="Georgia" pitchFamily="18" charset="0"/>
              </a:rPr>
              <a:t>в бюджет </a:t>
            </a:r>
          </a:p>
          <a:p>
            <a:pPr algn="ctr" eaLnBrk="0" hangingPunct="0">
              <a:defRPr/>
            </a:pPr>
            <a:r>
              <a:rPr lang="ru-RU" sz="1400" b="1" dirty="0">
                <a:solidFill>
                  <a:srgbClr val="003399"/>
                </a:solidFill>
                <a:latin typeface="Georgia" pitchFamily="18" charset="0"/>
              </a:rPr>
              <a:t>денежные средства,</a:t>
            </a: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ru-RU" sz="1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за исключением средств, являющихся источниками финансирования дефицита бюджета</a:t>
            </a:r>
          </a:p>
        </p:txBody>
      </p:sp>
      <p:sp>
        <p:nvSpPr>
          <p:cNvPr id="538634" name="Прямоугольник 12"/>
          <p:cNvSpPr>
            <a:spLocks noChangeArrowheads="1"/>
          </p:cNvSpPr>
          <p:nvPr/>
        </p:nvSpPr>
        <p:spPr bwMode="auto">
          <a:xfrm>
            <a:off x="5651500" y="2276475"/>
            <a:ext cx="1512888" cy="11557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75686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CC0000"/>
                </a:solidFill>
                <a:latin typeface="Georgia" pitchFamily="18" charset="0"/>
              </a:rPr>
              <a:t>превышение расходов</a:t>
            </a:r>
            <a:r>
              <a:rPr lang="ru-RU" sz="1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бюджета</a:t>
            </a:r>
            <a:r>
              <a:rPr lang="ru-RU" sz="1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</a:p>
          <a:p>
            <a:pPr algn="ctr">
              <a:defRPr/>
            </a:pPr>
            <a:r>
              <a:rPr lang="ru-RU" sz="1400" b="1">
                <a:solidFill>
                  <a:srgbClr val="003399"/>
                </a:solidFill>
                <a:latin typeface="Georgia" pitchFamily="18" charset="0"/>
              </a:rPr>
              <a:t>над</a:t>
            </a:r>
            <a:r>
              <a:rPr lang="ru-RU" sz="1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его</a:t>
            </a:r>
            <a:r>
              <a:rPr lang="ru-RU" sz="1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sz="1400" b="1">
                <a:solidFill>
                  <a:srgbClr val="003399"/>
                </a:solidFill>
                <a:latin typeface="Georgia" pitchFamily="18" charset="0"/>
              </a:rPr>
              <a:t>доходами</a:t>
            </a:r>
          </a:p>
        </p:txBody>
      </p:sp>
      <p:sp>
        <p:nvSpPr>
          <p:cNvPr id="147461" name="Line 32"/>
          <p:cNvSpPr>
            <a:spLocks noChangeShapeType="1"/>
          </p:cNvSpPr>
          <p:nvPr/>
        </p:nvSpPr>
        <p:spPr bwMode="auto">
          <a:xfrm>
            <a:off x="5795963" y="1773238"/>
            <a:ext cx="576262" cy="4318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7462" name="Line 32"/>
          <p:cNvSpPr>
            <a:spLocks noChangeShapeType="1"/>
          </p:cNvSpPr>
          <p:nvPr/>
        </p:nvSpPr>
        <p:spPr bwMode="auto">
          <a:xfrm>
            <a:off x="3708400" y="1773238"/>
            <a:ext cx="358775" cy="287337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7463" name="Line 32"/>
          <p:cNvSpPr>
            <a:spLocks noChangeShapeType="1"/>
          </p:cNvSpPr>
          <p:nvPr/>
        </p:nvSpPr>
        <p:spPr bwMode="auto">
          <a:xfrm flipH="1">
            <a:off x="1619250" y="1773238"/>
            <a:ext cx="215900" cy="287337"/>
          </a:xfrm>
          <a:prstGeom prst="line">
            <a:avLst/>
          </a:prstGeom>
          <a:noFill/>
          <a:ln w="47625">
            <a:solidFill>
              <a:srgbClr val="00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7464" name="Line 32"/>
          <p:cNvSpPr>
            <a:spLocks noChangeShapeType="1"/>
          </p:cNvSpPr>
          <p:nvPr/>
        </p:nvSpPr>
        <p:spPr bwMode="auto">
          <a:xfrm>
            <a:off x="7380288" y="1773238"/>
            <a:ext cx="720725" cy="503237"/>
          </a:xfrm>
          <a:prstGeom prst="line">
            <a:avLst/>
          </a:prstGeom>
          <a:noFill/>
          <a:ln w="47625">
            <a:solidFill>
              <a:srgbClr val="00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2"/>
          <p:cNvSpPr>
            <a:spLocks noChangeArrowheads="1"/>
          </p:cNvSpPr>
          <p:nvPr/>
        </p:nvSpPr>
        <p:spPr bwMode="auto">
          <a:xfrm>
            <a:off x="7308850" y="2276475"/>
            <a:ext cx="1511300" cy="1155700"/>
          </a:xfrm>
          <a:prstGeom prst="rect">
            <a:avLst/>
          </a:prstGeom>
          <a:gradFill rotWithShape="1">
            <a:gsLst>
              <a:gs pos="0">
                <a:srgbClr val="FFCC99">
                  <a:alpha val="69000"/>
                </a:srgbClr>
              </a:gs>
              <a:gs pos="100000">
                <a:srgbClr val="FFCC99">
                  <a:gamma/>
                  <a:shade val="8274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003399"/>
                </a:solidFill>
                <a:latin typeface="Georgia" pitchFamily="18" charset="0"/>
              </a:rPr>
              <a:t>превышение доходов</a:t>
            </a:r>
            <a:r>
              <a:rPr lang="ru-RU" sz="1400" b="1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бюджета</a:t>
            </a:r>
            <a:r>
              <a:rPr lang="ru-RU" sz="1400" b="1">
                <a:solidFill>
                  <a:srgbClr val="0000FF"/>
                </a:solidFill>
                <a:latin typeface="Georgia" pitchFamily="18" charset="0"/>
              </a:rPr>
              <a:t> </a:t>
            </a:r>
          </a:p>
          <a:p>
            <a:pPr algn="ctr">
              <a:defRPr/>
            </a:pPr>
            <a:r>
              <a:rPr lang="ru-RU" sz="1400" b="1">
                <a:solidFill>
                  <a:srgbClr val="CC0000"/>
                </a:solidFill>
                <a:latin typeface="Georgia" pitchFamily="18" charset="0"/>
              </a:rPr>
              <a:t>над</a:t>
            </a:r>
            <a:r>
              <a:rPr lang="ru-RU" sz="1400" b="1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его</a:t>
            </a:r>
            <a:r>
              <a:rPr lang="ru-RU" sz="1400" b="1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1400" b="1">
                <a:solidFill>
                  <a:srgbClr val="CC0000"/>
                </a:solidFill>
                <a:latin typeface="Georgia" pitchFamily="18" charset="0"/>
              </a:rPr>
              <a:t>расходами</a:t>
            </a:r>
          </a:p>
        </p:txBody>
      </p:sp>
      <p:sp>
        <p:nvSpPr>
          <p:cNvPr id="145429" name="Прямоугольник 1"/>
          <p:cNvSpPr>
            <a:spLocks noChangeArrowheads="1"/>
          </p:cNvSpPr>
          <p:nvPr/>
        </p:nvSpPr>
        <p:spPr bwMode="auto">
          <a:xfrm>
            <a:off x="971550" y="1268413"/>
            <a:ext cx="7129463" cy="466725"/>
          </a:xfrm>
          <a:prstGeom prst="rect">
            <a:avLst/>
          </a:prstGeom>
          <a:solidFill>
            <a:srgbClr val="FFCC99">
              <a:alpha val="48000"/>
            </a:srgbClr>
          </a:solidFill>
          <a:ln w="9525">
            <a:solidFill>
              <a:srgbClr val="FF9966"/>
            </a:solidFill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altLang="ru-RU" sz="24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Доходы</a:t>
            </a:r>
            <a:r>
              <a:rPr lang="ru-RU" altLang="ru-RU" sz="24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alt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– Расходы</a:t>
            </a:r>
            <a:r>
              <a:rPr lang="ru-RU" altLang="ru-RU" sz="24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altLang="ru-RU" sz="24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=</a:t>
            </a:r>
            <a:r>
              <a:rPr lang="ru-RU" altLang="ru-RU" sz="24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alt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Дефицит</a:t>
            </a:r>
            <a:r>
              <a:rPr lang="ru-RU" altLang="ru-RU" sz="24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altLang="ru-RU" sz="24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(Профицит)</a:t>
            </a:r>
          </a:p>
        </p:txBody>
      </p:sp>
      <p:sp>
        <p:nvSpPr>
          <p:cNvPr id="147467" name="WordArt 10"/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7813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B45A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БЮДЖЕТ — ЭТО ПЛАН ДОХОДОВ И РАСХОДОВ</a:t>
            </a:r>
          </a:p>
          <a:p>
            <a:pPr algn="ctr"/>
            <a:r>
              <a:rPr lang="ru-RU" sz="2800" b="1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B45A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НА ОПРЕДЕЛЕННЫЙ ПЕРИОД</a:t>
            </a:r>
          </a:p>
        </p:txBody>
      </p:sp>
      <p:pic>
        <p:nvPicPr>
          <p:cNvPr id="147468" name="Picture 15" descr="get_img?ImageId=17610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2268538" y="4005263"/>
            <a:ext cx="43910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6" name="Группа 24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9144000" cy="863632"/>
          </a:xfrm>
        </p:grpSpPr>
        <p:pic>
          <p:nvPicPr>
            <p:cNvPr id="149515" name="Picture 15" descr="2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9516" name="Picture 15" descr="222"/>
            <p:cNvPicPr>
              <a:picLocks noChangeAspect="1" noChangeArrowheads="1"/>
            </p:cNvPicPr>
            <p:nvPr/>
          </p:nvPicPr>
          <p:blipFill>
            <a:blip r:embed="rId3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9517" name="Picture 13" descr="logo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9507" name="Rectangle 38"/>
          <p:cNvSpPr>
            <a:spLocks noChangeArrowheads="1"/>
          </p:cNvSpPr>
          <p:nvPr/>
        </p:nvSpPr>
        <p:spPr bwMode="auto">
          <a:xfrm>
            <a:off x="1042988" y="0"/>
            <a:ext cx="73453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700" b="1">
                <a:solidFill>
                  <a:schemeClr val="bg1"/>
                </a:solidFill>
                <a:latin typeface="Georgia" pitchFamily="18" charset="0"/>
              </a:rPr>
              <a:t>Составление проекта бюджета города Ржева на 2017 год </a:t>
            </a:r>
          </a:p>
          <a:p>
            <a:pPr algn="ctr" defTabSz="914400"/>
            <a:r>
              <a:rPr lang="ru-RU" sz="1700" b="1">
                <a:solidFill>
                  <a:schemeClr val="bg1"/>
                </a:solidFill>
                <a:latin typeface="Georgia" pitchFamily="18" charset="0"/>
              </a:rPr>
              <a:t>и на плановый период 2018 и 2019 годов основано  на:</a:t>
            </a:r>
          </a:p>
        </p:txBody>
      </p:sp>
      <p:pic>
        <p:nvPicPr>
          <p:cNvPr id="149508" name="Picture 39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4629" name="Documents"/>
          <p:cNvSpPr>
            <a:spLocks noEditPoints="1" noChangeArrowheads="1"/>
          </p:cNvSpPr>
          <p:nvPr/>
        </p:nvSpPr>
        <p:spPr bwMode="auto">
          <a:xfrm rot="-5400000">
            <a:off x="6299995" y="3933031"/>
            <a:ext cx="1439862" cy="2447925"/>
          </a:xfrm>
          <a:custGeom>
            <a:avLst/>
            <a:gdLst>
              <a:gd name="T0" fmla="*/ 0 w 21600"/>
              <a:gd name="T1" fmla="*/ 317324 h 21600"/>
              <a:gd name="T2" fmla="*/ 231178 w 21600"/>
              <a:gd name="T3" fmla="*/ 0 h 21600"/>
              <a:gd name="T4" fmla="*/ 1443395 w 21600"/>
              <a:gd name="T5" fmla="*/ 2133775 h 21600"/>
              <a:gd name="T6" fmla="*/ 1330139 w 21600"/>
              <a:gd name="T7" fmla="*/ 2290850 h 21600"/>
              <a:gd name="T8" fmla="*/ 1216950 w 21600"/>
              <a:gd name="T9" fmla="*/ 2451098 h 21600"/>
              <a:gd name="T10" fmla="*/ 1330139 w 21600"/>
              <a:gd name="T11" fmla="*/ 161835 h 21600"/>
              <a:gd name="T12" fmla="*/ 1216950 w 21600"/>
              <a:gd name="T13" fmla="*/ 317324 h 21600"/>
              <a:gd name="T14" fmla="*/ 109656 w 21600"/>
              <a:gd name="T15" fmla="*/ 161835 h 21600"/>
              <a:gd name="T16" fmla="*/ 1439862 w 21600"/>
              <a:gd name="T17" fmla="*/ 0 h 21600"/>
              <a:gd name="T18" fmla="*/ 719931 w 21600"/>
              <a:gd name="T19" fmla="*/ 0 h 21600"/>
              <a:gd name="T20" fmla="*/ 0 w 21600"/>
              <a:gd name="T21" fmla="*/ 1223963 h 21600"/>
              <a:gd name="T22" fmla="*/ 1439862 w 21600"/>
              <a:gd name="T23" fmla="*/ 1223963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645 w 21600"/>
              <a:gd name="T37" fmla="*/ 4171 h 21600"/>
              <a:gd name="T38" fmla="*/ 16522 w 21600"/>
              <a:gd name="T39" fmla="*/ 17314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ADADA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eaVert" anchor="ctr"/>
          <a:lstStyle/>
          <a:p>
            <a:pPr algn="ctr" defTabSz="914400">
              <a:defRPr/>
            </a:pPr>
            <a:r>
              <a:rPr lang="ru-RU" sz="1300" b="1">
                <a:solidFill>
                  <a:srgbClr val="000099"/>
                </a:solidFill>
              </a:rPr>
              <a:t>Муниципальных программах города Ржева</a:t>
            </a:r>
          </a:p>
        </p:txBody>
      </p:sp>
      <p:sp>
        <p:nvSpPr>
          <p:cNvPr id="1134628" name="Documents"/>
          <p:cNvSpPr>
            <a:spLocks noEditPoints="1" noChangeArrowheads="1"/>
          </p:cNvSpPr>
          <p:nvPr/>
        </p:nvSpPr>
        <p:spPr bwMode="auto">
          <a:xfrm rot="16200000">
            <a:off x="3960018" y="3177382"/>
            <a:ext cx="1585913" cy="2952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eaVert" anchor="ctr"/>
          <a:lstStyle/>
          <a:p>
            <a:pPr algn="ctr" defTabSz="914400">
              <a:defRPr/>
            </a:pPr>
            <a:r>
              <a:rPr lang="ru-RU" sz="1300" b="1">
                <a:solidFill>
                  <a:srgbClr val="000099"/>
                </a:solidFill>
              </a:rPr>
              <a:t>Основных направлениях бюджетной и налоговой политики города Ржева на 2017-2019 годы</a:t>
            </a:r>
          </a:p>
        </p:txBody>
      </p:sp>
      <p:sp>
        <p:nvSpPr>
          <p:cNvPr id="1134627" name="Documents"/>
          <p:cNvSpPr>
            <a:spLocks noEditPoints="1" noChangeArrowheads="1"/>
          </p:cNvSpPr>
          <p:nvPr/>
        </p:nvSpPr>
        <p:spPr bwMode="auto">
          <a:xfrm rot="-5400000">
            <a:off x="1547813" y="2636838"/>
            <a:ext cx="1584325" cy="3025775"/>
          </a:xfrm>
          <a:custGeom>
            <a:avLst/>
            <a:gdLst>
              <a:gd name="T0" fmla="*/ 0 w 21600"/>
              <a:gd name="T1" fmla="*/ 392230 h 21600"/>
              <a:gd name="T2" fmla="*/ 254372 w 21600"/>
              <a:gd name="T3" fmla="*/ 0 h 21600"/>
              <a:gd name="T4" fmla="*/ 1588212 w 21600"/>
              <a:gd name="T5" fmla="*/ 2637467 h 21600"/>
              <a:gd name="T6" fmla="*/ 1463594 w 21600"/>
              <a:gd name="T7" fmla="*/ 2831621 h 21600"/>
              <a:gd name="T8" fmla="*/ 1339048 w 21600"/>
              <a:gd name="T9" fmla="*/ 3029697 h 21600"/>
              <a:gd name="T10" fmla="*/ 1463594 w 21600"/>
              <a:gd name="T11" fmla="*/ 200037 h 21600"/>
              <a:gd name="T12" fmla="*/ 1339048 w 21600"/>
              <a:gd name="T13" fmla="*/ 392230 h 21600"/>
              <a:gd name="T14" fmla="*/ 120658 w 21600"/>
              <a:gd name="T15" fmla="*/ 200037 h 21600"/>
              <a:gd name="T16" fmla="*/ 1584325 w 21600"/>
              <a:gd name="T17" fmla="*/ 0 h 21600"/>
              <a:gd name="T18" fmla="*/ 792163 w 21600"/>
              <a:gd name="T19" fmla="*/ 0 h 21600"/>
              <a:gd name="T20" fmla="*/ 0 w 21600"/>
              <a:gd name="T21" fmla="*/ 1512888 h 21600"/>
              <a:gd name="T22" fmla="*/ 1584325 w 21600"/>
              <a:gd name="T23" fmla="*/ 1512888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645 w 21600"/>
              <a:gd name="T37" fmla="*/ 4171 h 21600"/>
              <a:gd name="T38" fmla="*/ 16522 w 21600"/>
              <a:gd name="T39" fmla="*/ 17314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1D1D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eaVert" anchor="ctr"/>
          <a:lstStyle/>
          <a:p>
            <a:pPr algn="ctr" defTabSz="914400">
              <a:defRPr/>
            </a:pPr>
            <a:r>
              <a:rPr lang="ru-RU" sz="1300" b="1">
                <a:solidFill>
                  <a:srgbClr val="000099"/>
                </a:solidFill>
              </a:rPr>
              <a:t>Прогнозе социально-экономического развития города Ржева на 2017 год и на период до 2019 года</a:t>
            </a:r>
          </a:p>
        </p:txBody>
      </p:sp>
      <p:sp>
        <p:nvSpPr>
          <p:cNvPr id="1134626" name="Documents"/>
          <p:cNvSpPr>
            <a:spLocks noEditPoints="1" noChangeArrowheads="1"/>
          </p:cNvSpPr>
          <p:nvPr/>
        </p:nvSpPr>
        <p:spPr bwMode="auto">
          <a:xfrm rot="-5400000">
            <a:off x="6480175" y="1160463"/>
            <a:ext cx="1657350" cy="3168650"/>
          </a:xfrm>
          <a:custGeom>
            <a:avLst/>
            <a:gdLst>
              <a:gd name="T0" fmla="*/ 0 w 21600"/>
              <a:gd name="T1" fmla="*/ 429272 h 21600"/>
              <a:gd name="T2" fmla="*/ 266097 w 21600"/>
              <a:gd name="T3" fmla="*/ 0 h 21600"/>
              <a:gd name="T4" fmla="*/ 1661417 w 21600"/>
              <a:gd name="T5" fmla="*/ 2886546 h 21600"/>
              <a:gd name="T6" fmla="*/ 1531054 w 21600"/>
              <a:gd name="T7" fmla="*/ 3099036 h 21600"/>
              <a:gd name="T8" fmla="*/ 1400768 w 21600"/>
              <a:gd name="T9" fmla="*/ 3315818 h 21600"/>
              <a:gd name="T10" fmla="*/ 1531054 w 21600"/>
              <a:gd name="T11" fmla="*/ 218929 h 21600"/>
              <a:gd name="T12" fmla="*/ 1400768 w 21600"/>
              <a:gd name="T13" fmla="*/ 429272 h 21600"/>
              <a:gd name="T14" fmla="*/ 126219 w 21600"/>
              <a:gd name="T15" fmla="*/ 218929 h 21600"/>
              <a:gd name="T16" fmla="*/ 1657350 w 21600"/>
              <a:gd name="T17" fmla="*/ 0 h 21600"/>
              <a:gd name="T18" fmla="*/ 828675 w 21600"/>
              <a:gd name="T19" fmla="*/ 0 h 21600"/>
              <a:gd name="T20" fmla="*/ 0 w 21600"/>
              <a:gd name="T21" fmla="*/ 1655763 h 21600"/>
              <a:gd name="T22" fmla="*/ 1657350 w 21600"/>
              <a:gd name="T23" fmla="*/ 1655763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645 w 21600"/>
              <a:gd name="T37" fmla="*/ 4171 h 21600"/>
              <a:gd name="T38" fmla="*/ 16522 w 21600"/>
              <a:gd name="T39" fmla="*/ 17314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eaVert" anchor="ctr"/>
          <a:lstStyle/>
          <a:p>
            <a:pPr algn="ctr" defTabSz="914400">
              <a:defRPr/>
            </a:pPr>
            <a:r>
              <a:rPr lang="ru-RU" sz="1300" b="1">
                <a:solidFill>
                  <a:srgbClr val="660033"/>
                </a:solidFill>
              </a:rPr>
              <a:t>Проекте закона Тверской области «Об областном бюджете Тверской области на 2017 год и на плановый период 2018 и 2019 годов»</a:t>
            </a:r>
          </a:p>
        </p:txBody>
      </p:sp>
      <p:sp>
        <p:nvSpPr>
          <p:cNvPr id="1134625" name="Documents"/>
          <p:cNvSpPr>
            <a:spLocks noEditPoints="1" noChangeArrowheads="1"/>
          </p:cNvSpPr>
          <p:nvPr/>
        </p:nvSpPr>
        <p:spPr bwMode="auto">
          <a:xfrm rot="-5400000">
            <a:off x="3709194" y="475457"/>
            <a:ext cx="1582737" cy="3600450"/>
          </a:xfrm>
          <a:custGeom>
            <a:avLst/>
            <a:gdLst>
              <a:gd name="T0" fmla="*/ 0 w 21600"/>
              <a:gd name="T1" fmla="*/ 336050 h 21600"/>
              <a:gd name="T2" fmla="*/ 242648 w 21600"/>
              <a:gd name="T3" fmla="*/ 0 h 21600"/>
              <a:gd name="T4" fmla="*/ 1515008 w 21600"/>
              <a:gd name="T5" fmla="*/ 2259698 h 21600"/>
              <a:gd name="T6" fmla="*/ 1396133 w 21600"/>
              <a:gd name="T7" fmla="*/ 2426043 h 21600"/>
              <a:gd name="T8" fmla="*/ 1277328 w 21600"/>
              <a:gd name="T9" fmla="*/ 2595749 h 21600"/>
              <a:gd name="T10" fmla="*/ 1396133 w 21600"/>
              <a:gd name="T11" fmla="*/ 171386 h 21600"/>
              <a:gd name="T12" fmla="*/ 1277328 w 21600"/>
              <a:gd name="T13" fmla="*/ 336050 h 21600"/>
              <a:gd name="T14" fmla="*/ 115097 w 21600"/>
              <a:gd name="T15" fmla="*/ 171386 h 21600"/>
              <a:gd name="T16" fmla="*/ 1511300 w 21600"/>
              <a:gd name="T17" fmla="*/ 0 h 21600"/>
              <a:gd name="T18" fmla="*/ 755650 w 21600"/>
              <a:gd name="T19" fmla="*/ 0 h 21600"/>
              <a:gd name="T20" fmla="*/ 0 w 21600"/>
              <a:gd name="T21" fmla="*/ 1296194 h 21600"/>
              <a:gd name="T22" fmla="*/ 1511300 w 21600"/>
              <a:gd name="T23" fmla="*/ 1296194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645 w 21600"/>
              <a:gd name="T37" fmla="*/ 4171 h 21600"/>
              <a:gd name="T38" fmla="*/ 16522 w 21600"/>
              <a:gd name="T39" fmla="*/ 17314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eaVert" anchor="ctr"/>
          <a:lstStyle/>
          <a:p>
            <a:pPr algn="ctr" defTabSz="914400">
              <a:defRPr/>
            </a:pPr>
            <a:r>
              <a:rPr lang="ru-RU" sz="1300" b="1">
                <a:solidFill>
                  <a:srgbClr val="660033"/>
                </a:solidFill>
              </a:rPr>
              <a:t>Основных направлениях бюджетной политики Российской Федерации на 2017 год и плановый период 2018 и 2019 годов</a:t>
            </a:r>
            <a:r>
              <a:rPr lang="ru-RU"/>
              <a:t> </a:t>
            </a:r>
          </a:p>
        </p:txBody>
      </p:sp>
      <p:sp>
        <p:nvSpPr>
          <p:cNvPr id="1134624" name="Documents"/>
          <p:cNvSpPr>
            <a:spLocks noEditPoints="1" noChangeArrowheads="1"/>
          </p:cNvSpPr>
          <p:nvPr/>
        </p:nvSpPr>
        <p:spPr bwMode="auto">
          <a:xfrm rot="16200000">
            <a:off x="937418" y="294481"/>
            <a:ext cx="1662107" cy="3178168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eaVert" anchor="ctr"/>
          <a:lstStyle/>
          <a:p>
            <a:pPr algn="ctr" defTabSz="914400">
              <a:defRPr/>
            </a:pPr>
            <a:r>
              <a:rPr lang="ru-RU" sz="1300" b="1" dirty="0">
                <a:solidFill>
                  <a:srgbClr val="660033"/>
                </a:solidFill>
              </a:rPr>
              <a:t>Бюджетном </a:t>
            </a:r>
            <a:r>
              <a:rPr lang="ru-RU" sz="1300" b="1" dirty="0" smtClean="0">
                <a:solidFill>
                  <a:srgbClr val="660033"/>
                </a:solidFill>
              </a:rPr>
              <a:t>послании </a:t>
            </a:r>
            <a:r>
              <a:rPr lang="ru-RU" sz="1300" b="1" dirty="0">
                <a:solidFill>
                  <a:srgbClr val="660033"/>
                </a:solidFill>
              </a:rPr>
              <a:t>Президента </a:t>
            </a:r>
            <a:r>
              <a:rPr lang="ru-RU" sz="1300" b="1" dirty="0" smtClean="0">
                <a:solidFill>
                  <a:srgbClr val="660033"/>
                </a:solidFill>
              </a:rPr>
              <a:t>Российской </a:t>
            </a:r>
            <a:r>
              <a:rPr lang="ru-RU" sz="1300" b="1" dirty="0">
                <a:solidFill>
                  <a:srgbClr val="660033"/>
                </a:solidFill>
              </a:rPr>
              <a:t>Федерации о бюджетной политике в 2017 – 2019 годах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BE3C609D-F460-4A85-927F-0C1D97BCD993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16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graphicFrame>
        <p:nvGraphicFramePr>
          <p:cNvPr id="146471" name="Group 39"/>
          <p:cNvGraphicFramePr>
            <a:graphicFrameLocks noGrp="1"/>
          </p:cNvGraphicFramePr>
          <p:nvPr/>
        </p:nvGraphicFramePr>
        <p:xfrm>
          <a:off x="179388" y="1125538"/>
          <a:ext cx="8785225" cy="5272218"/>
        </p:xfrm>
        <a:graphic>
          <a:graphicData uri="http://schemas.openxmlformats.org/drawingml/2006/table">
            <a:tbl>
              <a:tblPr/>
              <a:tblGrid>
                <a:gridCol w="288925"/>
                <a:gridCol w="8496300"/>
              </a:tblGrid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20032"/>
                        </a:solidFill>
                        <a:effectLst/>
                        <a:latin typeface="Georgia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Обеспечение сбалансированности и долгосрочной устойчивости бюджета города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915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32003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Проведение политики сдерживания роста бюджетных расходов при безусловном исполнении действующих расходных обязательств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192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32003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Концентрация финансовых ресурсов на приоритетных направлениях расходования бюджетных средств, в том числе в рамках исполнения указов Президента РФ и адресного решения социальных проблем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1190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32003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Повышение эффективности расходования бюджетных средств, сокращение неэффективных расходов, в том числе в сфере муниципального управления, выявление и использование резервов для достижения планируемых результатов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32003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Повышение качества и доступности предоставляемых муниципальных услуг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V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32003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Развитие программно-целевого планирования, повышение качества муниципальных программ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grpSp>
        <p:nvGrpSpPr>
          <p:cNvPr id="3" name="Группа 24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9144000" cy="863632"/>
          </a:xfrm>
        </p:grpSpPr>
        <p:pic>
          <p:nvPicPr>
            <p:cNvPr id="1187869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7870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7871" name="Picture 13" descr="log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87867" name="Rectangle 38"/>
          <p:cNvSpPr>
            <a:spLocks noChangeArrowheads="1"/>
          </p:cNvSpPr>
          <p:nvPr/>
        </p:nvSpPr>
        <p:spPr bwMode="auto">
          <a:xfrm>
            <a:off x="1142977" y="0"/>
            <a:ext cx="785818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900" b="1" dirty="0" smtClean="0">
                <a:solidFill>
                  <a:schemeClr val="bg1"/>
                </a:solidFill>
                <a:latin typeface="Georgia" pitchFamily="18" charset="0"/>
              </a:rPr>
              <a:t>Основные приоритеты бюджетной политики города Ржева на 2017 год и на плановый период 2018 и 2019 годов</a:t>
            </a:r>
            <a:endParaRPr lang="ru-RU" sz="19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187868" name="Picture 39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68C5CE7B-46D7-4A8C-97FE-EC6716BF523B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17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grpSp>
        <p:nvGrpSpPr>
          <p:cNvPr id="151555" name="Группа 24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9144000" cy="863632"/>
          </a:xfrm>
        </p:grpSpPr>
        <p:pic>
          <p:nvPicPr>
            <p:cNvPr id="151576" name="Picture 15" descr="2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1577" name="Picture 15" descr="222"/>
            <p:cNvPicPr>
              <a:picLocks noChangeAspect="1" noChangeArrowheads="1"/>
            </p:cNvPicPr>
            <p:nvPr/>
          </p:nvPicPr>
          <p:blipFill>
            <a:blip r:embed="rId3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1578" name="Picture 13" descr="logo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1556" name="Rectangle 38"/>
          <p:cNvSpPr>
            <a:spLocks noChangeArrowheads="1"/>
          </p:cNvSpPr>
          <p:nvPr/>
        </p:nvSpPr>
        <p:spPr bwMode="auto">
          <a:xfrm>
            <a:off x="1042988" y="0"/>
            <a:ext cx="810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700" b="1" dirty="0">
                <a:solidFill>
                  <a:schemeClr val="bg1"/>
                </a:solidFill>
                <a:latin typeface="Georgia" pitchFamily="18" charset="0"/>
              </a:rPr>
              <a:t>Основные направления деятельности Администрации города Ржева </a:t>
            </a:r>
            <a:r>
              <a:rPr lang="ru-RU" sz="1700" b="1" dirty="0" smtClean="0">
                <a:solidFill>
                  <a:schemeClr val="bg1"/>
                </a:solidFill>
                <a:latin typeface="Georgia" pitchFamily="18" charset="0"/>
              </a:rPr>
              <a:t>по </a:t>
            </a:r>
            <a:r>
              <a:rPr lang="ru-RU" sz="1700" b="1" dirty="0">
                <a:solidFill>
                  <a:schemeClr val="bg1"/>
                </a:solidFill>
                <a:latin typeface="Georgia" pitchFamily="18" charset="0"/>
              </a:rPr>
              <a:t>повышению доходов бюджета города Ржева </a:t>
            </a:r>
          </a:p>
        </p:txBody>
      </p:sp>
      <p:pic>
        <p:nvPicPr>
          <p:cNvPr id="151557" name="Picture 39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1596" name="Group 44"/>
          <p:cNvGraphicFramePr>
            <a:graphicFrameLocks noGrp="1"/>
          </p:cNvGraphicFramePr>
          <p:nvPr/>
        </p:nvGraphicFramePr>
        <p:xfrm>
          <a:off x="107950" y="908050"/>
          <a:ext cx="8928100" cy="5612939"/>
        </p:xfrm>
        <a:graphic>
          <a:graphicData uri="http://schemas.openxmlformats.org/drawingml/2006/table">
            <a:tbl>
              <a:tblPr/>
              <a:tblGrid>
                <a:gridCol w="892810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Проведение работы по увеличению налоговой базы и снижению задолженности по платежам в бюджет: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252000" marR="252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Создание эффективной и стабильно функционирующей системы местных налогов, обеспечивающей рост налогооблагаемой базы в среднесрочной и долгосрочной перспективе;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252000" marR="25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</a:tr>
              <a:tr h="1312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Принятие мер, направленных на  повышение собираемости земельного налога и налога на имущество физических лиц, в том числе за счет: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1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продолжения работы комиссии по укреплению налоговой дисциплины; 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1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совершенствования информационного взаимодействия с федеральной налоговой службой, органами, осуществляющими деятельность в сфере регистрации объектов налогообложения недвижимости;  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1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проведения муниципального земельного контроля;</a:t>
                      </a:r>
                    </a:p>
                  </a:txBody>
                  <a:tcPr marL="252000" marR="25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Обеспечение оптимальных условий для ведения бизнеса на территории города Ржева;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252000" marR="25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Активация работы по распространению патентной системы налогообложения;</a:t>
                      </a:r>
                    </a:p>
                  </a:txBody>
                  <a:tcPr marL="252000" marR="25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Увеличение доходов от использования и продажи имущества, за счет повышения эффективности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управления муниципальной собственностью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принятия мер по повышению эффективности работы муниципальных предприятий; 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активизации работы по организации и проведению торгов по предоставлению права на заключение договоров аренды муниципального имущества;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усиления проверочной работы по выявлению нецелевого, незаконно используемого имущества  и земельных участков, а также неиспользуемых или неэффективно используемых объектов муниципальной собственности; </a:t>
                      </a:r>
                    </a:p>
                    <a:p>
                      <a:pPr marL="4540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проведения претензионно-исковой работы;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252000" marR="252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Повышение эффективности налоговой политики: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Продолжение работы по оптимизации налоговых льгот и освобождений.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252000" marR="252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258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3" name="Прямоугольник 12"/>
          <p:cNvSpPr>
            <a:spLocks noChangeArrowheads="1"/>
          </p:cNvSpPr>
          <p:nvPr/>
        </p:nvSpPr>
        <p:spPr bwMode="auto">
          <a:xfrm>
            <a:off x="1258888" y="1"/>
            <a:ext cx="7742268" cy="70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9F9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Основные параметры бюджета города </a:t>
            </a:r>
            <a:r>
              <a:rPr lang="ru-RU" sz="2000" b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Ржева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9F9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в 2015-2016 годах и на 2017-2019 годы</a:t>
            </a:r>
            <a:endParaRPr lang="ru-RU" sz="2000" b="1" dirty="0">
              <a:solidFill>
                <a:srgbClr val="F9F9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49533" name="TextBox 556042"/>
          <p:cNvSpPr txBox="1">
            <a:spLocks noChangeArrowheads="1"/>
          </p:cNvSpPr>
          <p:nvPr/>
        </p:nvSpPr>
        <p:spPr bwMode="auto">
          <a:xfrm>
            <a:off x="7143768" y="785794"/>
            <a:ext cx="176052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7777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(тыс. руб.)</a:t>
            </a:r>
          </a:p>
        </p:txBody>
      </p:sp>
      <p:pic>
        <p:nvPicPr>
          <p:cNvPr id="152580" name="Picture 39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2730" name="Group 154"/>
          <p:cNvGraphicFramePr>
            <a:graphicFrameLocks noGrp="1"/>
          </p:cNvGraphicFramePr>
          <p:nvPr/>
        </p:nvGraphicFramePr>
        <p:xfrm>
          <a:off x="215900" y="1142984"/>
          <a:ext cx="8713819" cy="5204779"/>
        </p:xfrm>
        <a:graphic>
          <a:graphicData uri="http://schemas.openxmlformats.org/drawingml/2006/table">
            <a:tbl>
              <a:tblPr/>
              <a:tblGrid>
                <a:gridCol w="2669614"/>
                <a:gridCol w="914145"/>
                <a:gridCol w="1194586"/>
                <a:gridCol w="983869"/>
                <a:gridCol w="983868"/>
                <a:gridCol w="983869"/>
                <a:gridCol w="983868"/>
              </a:tblGrid>
              <a:tr h="36036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50195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 2015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50195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Утвержденный план на 2016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(решение Ржевской городской Думы № 79 от 25.12.2015)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50195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Уточненный план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2016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(в ред. от 29.09.2016)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50195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Основные прогнозные параметры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7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2017 год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2018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2019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50195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всего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854 899,5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790 752,7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1 057 057,4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848 116,3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813 387,0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803 630,8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Налоговые и неналоговые доходы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370 190,9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372 143,0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373 055,3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458 974,0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434 003,0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424 246,0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Налоговые и неналоговые доходы без доп. норматива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320 304,3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323 168,8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324 081,1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316 983,0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304 584,0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308 944,0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Безвозмездные поступления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484 708,6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418 609,7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684 002,1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389 142,3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379 384,0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379 384,8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Дотации (и субсидии на выравнивание)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40 845,2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65 256,0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62 256,0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9 758,0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Целевые средства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443 124,3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351 953,7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619 406,3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378 131,3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378 131,0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378 131,8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Доходы от иной деятельности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739,1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1 400,0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2 339,8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1 253,0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1 253,0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1 253,0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Расходы всего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845 188,7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798 468,9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1 071 302,0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865 594,3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813 387,0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803 630,8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 счет средств  обл. бюджета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436 906,6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348 345,4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616 449,1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376 431,8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376 431,8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376 431,8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 счет средств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федер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бюджета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19 103,2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3 608,3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5 495,7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1 699,5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1 699,2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1 700,0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 счет средств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местн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бюджета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385 389,6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441 768,2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443 590,4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482 624,0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430 410,0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420 649,0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 счет средств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предпр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деят-ти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3 789,3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4 747,0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5 766,8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4 839,0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4 846,0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4 850,0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Дефицит (-)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Профицит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(+)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9 710,8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-7 716,2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-14 244,6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-17 478,0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454025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72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F028A-B1A8-460C-8049-2088407ED104}" type="slidenum">
              <a:rPr lang="ru-RU"/>
              <a:pPr>
                <a:defRPr/>
              </a:pPr>
              <a:t>19</a:t>
            </a:fld>
            <a:endParaRPr lang="ru-RU"/>
          </a:p>
        </p:txBody>
      </p:sp>
      <p:pic>
        <p:nvPicPr>
          <p:cNvPr id="162822" name="Picture 12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3" name="TextBox 18"/>
          <p:cNvSpPr txBox="1">
            <a:spLocks noChangeArrowheads="1"/>
          </p:cNvSpPr>
          <p:nvPr/>
        </p:nvSpPr>
        <p:spPr bwMode="auto">
          <a:xfrm>
            <a:off x="1619250" y="0"/>
            <a:ext cx="6837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b="1">
                <a:solidFill>
                  <a:srgbClr val="FFFFFF"/>
                </a:solidFill>
                <a:latin typeface="Georgia" pitchFamily="18" charset="0"/>
              </a:rPr>
              <a:t>Основные параметры бюджета города Ржева </a:t>
            </a:r>
          </a:p>
          <a:p>
            <a:pPr algn="ctr" defTabSz="914400"/>
            <a:r>
              <a:rPr lang="ru-RU" b="1">
                <a:solidFill>
                  <a:srgbClr val="FFFFFF"/>
                </a:solidFill>
                <a:latin typeface="Georgia" pitchFamily="18" charset="0"/>
              </a:rPr>
              <a:t>2015-2019 годы</a:t>
            </a: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95250" y="857232"/>
          <a:ext cx="9048750" cy="57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9533" name="TextBox 556042"/>
          <p:cNvSpPr txBox="1">
            <a:spLocks noChangeArrowheads="1"/>
          </p:cNvSpPr>
          <p:nvPr/>
        </p:nvSpPr>
        <p:spPr bwMode="auto">
          <a:xfrm>
            <a:off x="7596188" y="549275"/>
            <a:ext cx="1379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>
                <a:solidFill>
                  <a:srgbClr val="7777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(тыс. руб.)</a:t>
            </a:r>
          </a:p>
        </p:txBody>
      </p:sp>
      <p:pic>
        <p:nvPicPr>
          <p:cNvPr id="162825" name="Picture 10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468313" y="0"/>
            <a:ext cx="7191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Picture 16" descr="image_image_745957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6011863" y="3500438"/>
            <a:ext cx="313213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8" name="Picture 11" descr="540px-Могила_генерала_Куприянова_(Ржев)"/>
          <p:cNvPicPr>
            <a:picLocks noChangeAspect="1" noChangeArrowheads="1"/>
          </p:cNvPicPr>
          <p:nvPr/>
        </p:nvPicPr>
        <p:blipFill>
          <a:blip r:embed="rId4">
            <a:lum contrast="-12000"/>
          </a:blip>
          <a:srcRect/>
          <a:stretch>
            <a:fillRect/>
          </a:stretch>
        </p:blipFill>
        <p:spPr bwMode="auto">
          <a:xfrm>
            <a:off x="2916238" y="5157788"/>
            <a:ext cx="309562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9" name="Picture 9" descr="3f5f6895b14e"/>
          <p:cNvPicPr>
            <a:picLocks noChangeAspect="1" noChangeArrowheads="1"/>
          </p:cNvPicPr>
          <p:nvPr/>
        </p:nvPicPr>
        <p:blipFill>
          <a:blip r:embed="rId5">
            <a:lum bright="30000" contrast="24000"/>
          </a:blip>
          <a:srcRect/>
          <a:stretch>
            <a:fillRect/>
          </a:stretch>
        </p:blipFill>
        <p:spPr bwMode="auto">
          <a:xfrm>
            <a:off x="0" y="3429000"/>
            <a:ext cx="2916238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0" name="Picture 15" descr="fotosmall"/>
          <p:cNvPicPr>
            <a:picLocks noChangeAspect="1" noChangeArrowheads="1"/>
          </p:cNvPicPr>
          <p:nvPr/>
        </p:nvPicPr>
        <p:blipFill>
          <a:blip r:embed="rId6">
            <a:lum bright="30000" contrast="12000"/>
          </a:blip>
          <a:srcRect/>
          <a:stretch>
            <a:fillRect/>
          </a:stretch>
        </p:blipFill>
        <p:spPr bwMode="auto">
          <a:xfrm>
            <a:off x="2843213" y="2420938"/>
            <a:ext cx="31686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1" name="Picture 19" descr="information_items_147545"/>
          <p:cNvPicPr>
            <a:picLocks noChangeAspect="1" noChangeArrowheads="1"/>
          </p:cNvPicPr>
          <p:nvPr/>
        </p:nvPicPr>
        <p:blipFill>
          <a:blip r:embed="rId7">
            <a:lum bright="24000" contrast="24000"/>
          </a:blip>
          <a:srcRect/>
          <a:stretch>
            <a:fillRect/>
          </a:stretch>
        </p:blipFill>
        <p:spPr bwMode="auto">
          <a:xfrm>
            <a:off x="0" y="5129213"/>
            <a:ext cx="298767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2" name="Picture 12" descr="11172_1"/>
          <p:cNvPicPr>
            <a:picLocks noChangeAspect="1" noChangeArrowheads="1"/>
          </p:cNvPicPr>
          <p:nvPr/>
        </p:nvPicPr>
        <p:blipFill>
          <a:blip r:embed="rId8">
            <a:lum bright="12000" contrast="-18000"/>
          </a:blip>
          <a:srcRect/>
          <a:stretch>
            <a:fillRect/>
          </a:stretch>
        </p:blipFill>
        <p:spPr bwMode="auto">
          <a:xfrm>
            <a:off x="3132138" y="0"/>
            <a:ext cx="29876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3" name="Picture 8" descr="0_ba046_fdd69ee8_XXL"/>
          <p:cNvPicPr>
            <a:picLocks noChangeAspect="1" noChangeArrowheads="1"/>
          </p:cNvPicPr>
          <p:nvPr/>
        </p:nvPicPr>
        <p:blipFill>
          <a:blip r:embed="rId9">
            <a:lum bright="24000"/>
          </a:blip>
          <a:srcRect/>
          <a:stretch>
            <a:fillRect/>
          </a:stretch>
        </p:blipFill>
        <p:spPr bwMode="auto">
          <a:xfrm>
            <a:off x="5975350" y="1773238"/>
            <a:ext cx="31686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4" name="Picture 14" descr="dobro-pozhalovat-v-mdou-detskij-sad-4-goroda-rzheva-tverskoj-oblasti-1-mladshaya-gruppa-kolobok-1-640x426"/>
          <p:cNvPicPr>
            <a:picLocks noChangeAspect="1" noChangeArrowheads="1"/>
          </p:cNvPicPr>
          <p:nvPr/>
        </p:nvPicPr>
        <p:blipFill>
          <a:blip r:embed="rId10">
            <a:lum contrast="12000"/>
          </a:blip>
          <a:srcRect/>
          <a:stretch>
            <a:fillRect/>
          </a:stretch>
        </p:blipFill>
        <p:spPr bwMode="auto">
          <a:xfrm>
            <a:off x="5940425" y="5157788"/>
            <a:ext cx="320357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5" name="Picture 18" descr="xw_1101263"/>
          <p:cNvPicPr>
            <a:picLocks noChangeAspect="1" noChangeArrowheads="1"/>
          </p:cNvPicPr>
          <p:nvPr/>
        </p:nvPicPr>
        <p:blipFill>
          <a:blip r:embed="rId11">
            <a:lum bright="18000" contrast="12000"/>
          </a:blip>
          <a:srcRect/>
          <a:stretch>
            <a:fillRect/>
          </a:stretch>
        </p:blipFill>
        <p:spPr bwMode="auto">
          <a:xfrm>
            <a:off x="0" y="1773238"/>
            <a:ext cx="30972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6" name="Picture 13" descr="8728903woa"/>
          <p:cNvPicPr>
            <a:picLocks noChangeAspect="1" noChangeArrowheads="1"/>
          </p:cNvPicPr>
          <p:nvPr/>
        </p:nvPicPr>
        <p:blipFill>
          <a:blip r:embed="rId12">
            <a:lum bright="6000" contrast="-6000"/>
          </a:blip>
          <a:srcRect/>
          <a:stretch>
            <a:fillRect/>
          </a:stretch>
        </p:blipFill>
        <p:spPr bwMode="auto">
          <a:xfrm>
            <a:off x="6084888" y="0"/>
            <a:ext cx="3059112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D38B499E-FC12-49E3-B729-BAC4273DF8B7}" type="slidenum">
              <a:rPr lang="ru-RU" sz="1400">
                <a:latin typeface="+mn-lt"/>
                <a:cs typeface="+mn-cs"/>
              </a:rPr>
              <a:pPr algn="r">
                <a:defRPr/>
              </a:pPr>
              <a:t>2</a:t>
            </a:fld>
            <a:endParaRPr lang="ru-RU" sz="1400" dirty="0">
              <a:latin typeface="+mn-lt"/>
              <a:cs typeface="+mn-cs"/>
            </a:endParaRPr>
          </a:p>
        </p:txBody>
      </p:sp>
      <p:sp>
        <p:nvSpPr>
          <p:cNvPr id="137228" name="WordArt 10"/>
          <p:cNvSpPr>
            <a:spLocks noChangeArrowheads="1" noChangeShapeType="1" noTextEdit="1"/>
          </p:cNvSpPr>
          <p:nvPr/>
        </p:nvSpPr>
        <p:spPr bwMode="auto">
          <a:xfrm>
            <a:off x="1187450" y="2276475"/>
            <a:ext cx="6985000" cy="295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27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33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Бюджет для граждан — </a:t>
            </a:r>
          </a:p>
          <a:p>
            <a:pPr algn="ctr"/>
            <a:endParaRPr lang="ru-RU" sz="2800" b="1" kern="10" dirty="0">
              <a:ln w="12700">
                <a:solidFill>
                  <a:srgbClr val="003366"/>
                </a:solidFill>
                <a:round/>
                <a:headEnd/>
                <a:tailEnd/>
              </a:ln>
              <a:solidFill>
                <a:srgbClr val="333333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2800" b="1" kern="10" dirty="0">
                <a:ln w="127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33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аналитический документ, </a:t>
            </a:r>
          </a:p>
          <a:p>
            <a:pPr algn="ctr"/>
            <a:r>
              <a:rPr lang="ru-RU" sz="2800" b="1" kern="10" dirty="0">
                <a:ln w="127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33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содержащий основные положения решения </a:t>
            </a:r>
          </a:p>
          <a:p>
            <a:pPr algn="ctr"/>
            <a:r>
              <a:rPr lang="ru-RU" sz="2800" b="1" kern="10" dirty="0">
                <a:ln w="127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33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 бюджете города Ржева на </a:t>
            </a:r>
            <a:r>
              <a:rPr lang="ru-RU" sz="2800" b="1" kern="10" dirty="0" smtClean="0">
                <a:ln w="127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33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201</a:t>
            </a:r>
            <a:r>
              <a:rPr lang="en-US" sz="2800" b="1" kern="10" dirty="0" smtClean="0">
                <a:ln w="127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33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7</a:t>
            </a:r>
            <a:r>
              <a:rPr lang="ru-RU" sz="2800" b="1" kern="10" dirty="0" smtClean="0">
                <a:ln w="127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33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год и на плановый </a:t>
            </a:r>
            <a:endParaRPr lang="ru-RU" sz="2800" b="1" kern="10" dirty="0">
              <a:ln w="12700">
                <a:solidFill>
                  <a:srgbClr val="003366"/>
                </a:solidFill>
                <a:round/>
                <a:headEnd/>
                <a:tailEnd/>
              </a:ln>
              <a:solidFill>
                <a:srgbClr val="333333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2800" b="1" kern="10" dirty="0" smtClean="0">
                <a:ln w="127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33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период 2018 и 2019 годов</a:t>
            </a:r>
          </a:p>
          <a:p>
            <a:pPr algn="ctr"/>
            <a:r>
              <a:rPr lang="ru-RU" sz="2800" b="1" kern="10" dirty="0" smtClean="0">
                <a:ln w="127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33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в </a:t>
            </a:r>
            <a:r>
              <a:rPr lang="ru-RU" sz="2800" b="1" kern="10" dirty="0">
                <a:ln w="127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33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доступной для широкого круга</a:t>
            </a:r>
          </a:p>
          <a:p>
            <a:pPr algn="ctr"/>
            <a:r>
              <a:rPr lang="ru-RU" sz="2800" b="1" kern="10" dirty="0">
                <a:ln w="127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333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заинтересованных пользователей форме</a:t>
            </a:r>
          </a:p>
          <a:p>
            <a:pPr algn="ctr"/>
            <a:endParaRPr lang="ru-RU" sz="2800" b="1" kern="10" dirty="0">
              <a:ln w="12700">
                <a:solidFill>
                  <a:srgbClr val="003366"/>
                </a:solidFill>
                <a:round/>
                <a:headEnd/>
                <a:tailEnd/>
              </a:ln>
              <a:solidFill>
                <a:srgbClr val="333333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7229" name="Picture 17" descr="OlgaNovikova"/>
          <p:cNvPicPr>
            <a:picLocks noChangeAspect="1" noChangeArrowheads="1"/>
          </p:cNvPicPr>
          <p:nvPr/>
        </p:nvPicPr>
        <p:blipFill>
          <a:blip r:embed="rId13">
            <a:lum bright="12000" contrast="-24000"/>
          </a:blip>
          <a:srcRect/>
          <a:stretch>
            <a:fillRect/>
          </a:stretch>
        </p:blipFill>
        <p:spPr bwMode="auto">
          <a:xfrm>
            <a:off x="0" y="0"/>
            <a:ext cx="32035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12" descr="dohod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25538"/>
            <a:ext cx="85693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7" name="Picture 8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8" name="WordArt 8"/>
          <p:cNvSpPr>
            <a:spLocks noChangeArrowheads="1" noChangeShapeType="1" noTextEdit="1"/>
          </p:cNvSpPr>
          <p:nvPr/>
        </p:nvSpPr>
        <p:spPr bwMode="auto">
          <a:xfrm>
            <a:off x="1403350" y="1268413"/>
            <a:ext cx="6408738" cy="2087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2"/>
              </a:avLst>
            </a:prstTxWarp>
          </a:bodyPr>
          <a:lstStyle/>
          <a:p>
            <a:pPr algn="ctr"/>
            <a:r>
              <a:rPr lang="ru-RU" sz="4000" b="1" kern="10" spc="800" dirty="0">
                <a:ln w="12700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Georgia"/>
              </a:rPr>
              <a:t>Доходы </a:t>
            </a:r>
          </a:p>
          <a:p>
            <a:pPr algn="ctr"/>
            <a:r>
              <a:rPr lang="ru-RU" sz="4000" b="1" kern="10" spc="800" dirty="0">
                <a:ln w="12700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Georgia"/>
              </a:rPr>
              <a:t>бюджета города Ржева </a:t>
            </a:r>
          </a:p>
          <a:p>
            <a:pPr algn="ctr"/>
            <a:r>
              <a:rPr lang="ru-RU" sz="4000" b="1" kern="10" spc="800" dirty="0">
                <a:ln w="12700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Georgia"/>
              </a:rPr>
              <a:t>на 2017-2019 годы</a:t>
            </a:r>
          </a:p>
        </p:txBody>
      </p:sp>
      <p:pic>
        <p:nvPicPr>
          <p:cNvPr id="164869" name="Picture 8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684213" y="0"/>
            <a:ext cx="7191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Прямоугольник 12"/>
          <p:cNvSpPr>
            <a:spLocks noChangeArrowheads="1"/>
          </p:cNvSpPr>
          <p:nvPr/>
        </p:nvSpPr>
        <p:spPr bwMode="auto">
          <a:xfrm>
            <a:off x="1692275" y="1052513"/>
            <a:ext cx="5543550" cy="436562"/>
          </a:xfrm>
          <a:prstGeom prst="rect">
            <a:avLst/>
          </a:prstGeom>
          <a:solidFill>
            <a:srgbClr val="99CCFF">
              <a:alpha val="36862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lIns="90802" tIns="45430" rIns="90802" bIns="45430" anchor="ctr" anchorCtr="1">
            <a:spAutoFit/>
          </a:bodyPr>
          <a:lstStyle/>
          <a:p>
            <a:pPr algn="ctr"/>
            <a:r>
              <a:rPr lang="ru-RU" sz="2200" b="1">
                <a:solidFill>
                  <a:srgbClr val="3333CC"/>
                </a:solidFill>
                <a:latin typeface="Georgia" pitchFamily="18" charset="0"/>
              </a:rPr>
              <a:t>Доходы бюджета города Ржева</a:t>
            </a:r>
          </a:p>
        </p:txBody>
      </p:sp>
      <p:sp>
        <p:nvSpPr>
          <p:cNvPr id="166915" name="Line 32"/>
          <p:cNvSpPr>
            <a:spLocks noChangeShapeType="1"/>
          </p:cNvSpPr>
          <p:nvPr/>
        </p:nvSpPr>
        <p:spPr bwMode="auto">
          <a:xfrm>
            <a:off x="6372225" y="1989138"/>
            <a:ext cx="433388" cy="2159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6916" name="Line 32"/>
          <p:cNvSpPr>
            <a:spLocks noChangeShapeType="1"/>
          </p:cNvSpPr>
          <p:nvPr/>
        </p:nvSpPr>
        <p:spPr bwMode="auto">
          <a:xfrm>
            <a:off x="4427538" y="1916113"/>
            <a:ext cx="0" cy="35877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6917" name="Line 32"/>
          <p:cNvSpPr>
            <a:spLocks noChangeShapeType="1"/>
          </p:cNvSpPr>
          <p:nvPr/>
        </p:nvSpPr>
        <p:spPr bwMode="auto">
          <a:xfrm flipH="1">
            <a:off x="1835150" y="1989138"/>
            <a:ext cx="360363" cy="2159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6918" name="Прямоугольник 12"/>
          <p:cNvSpPr>
            <a:spLocks noChangeArrowheads="1"/>
          </p:cNvSpPr>
          <p:nvPr/>
        </p:nvSpPr>
        <p:spPr bwMode="auto">
          <a:xfrm>
            <a:off x="2124075" y="1557338"/>
            <a:ext cx="4608513" cy="373062"/>
          </a:xfrm>
          <a:prstGeom prst="rect">
            <a:avLst/>
          </a:prstGeom>
          <a:solidFill>
            <a:srgbClr val="CCFFCC">
              <a:alpha val="36862"/>
            </a:srgbClr>
          </a:solidFill>
          <a:ln w="6350">
            <a:solidFill>
              <a:schemeClr val="tx2"/>
            </a:solidFill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 eaLnBrk="0" hangingPunct="0"/>
            <a:r>
              <a:rPr lang="ru-RU">
                <a:solidFill>
                  <a:schemeClr val="hlink"/>
                </a:solidFill>
                <a:latin typeface="Georgia" pitchFamily="18" charset="0"/>
              </a:rPr>
              <a:t>формируются в соответствии</a:t>
            </a:r>
            <a:r>
              <a:rPr lang="ru-RU">
                <a:solidFill>
                  <a:srgbClr val="663300"/>
                </a:solidFill>
                <a:latin typeface="Georgia" pitchFamily="18" charset="0"/>
              </a:rPr>
              <a:t> </a:t>
            </a:r>
            <a:r>
              <a:rPr lang="ru-RU">
                <a:solidFill>
                  <a:schemeClr val="hlink"/>
                </a:solidFill>
                <a:latin typeface="Georgia" pitchFamily="18" charset="0"/>
              </a:rPr>
              <a:t>с</a:t>
            </a:r>
            <a:endParaRPr lang="ru-RU" sz="2400">
              <a:solidFill>
                <a:schemeClr val="hlink"/>
              </a:solidFill>
              <a:latin typeface="Georgia" pitchFamily="18" charset="0"/>
            </a:endParaRPr>
          </a:p>
        </p:txBody>
      </p:sp>
      <p:sp>
        <p:nvSpPr>
          <p:cNvPr id="166919" name="Прямоугольник 12"/>
          <p:cNvSpPr>
            <a:spLocks noChangeArrowheads="1"/>
          </p:cNvSpPr>
          <p:nvPr/>
        </p:nvSpPr>
        <p:spPr bwMode="auto">
          <a:xfrm>
            <a:off x="2843213" y="4581525"/>
            <a:ext cx="3241675" cy="373063"/>
          </a:xfrm>
          <a:prstGeom prst="rect">
            <a:avLst/>
          </a:prstGeom>
          <a:solidFill>
            <a:srgbClr val="C0C0C0"/>
          </a:solidFill>
          <a:ln w="6350">
            <a:solidFill>
              <a:srgbClr val="808080"/>
            </a:solidFill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 eaLnBrk="0" hangingPunct="0"/>
            <a:r>
              <a:rPr lang="ru-RU">
                <a:solidFill>
                  <a:schemeClr val="hlink"/>
                </a:solidFill>
                <a:latin typeface="Georgia" pitchFamily="18" charset="0"/>
              </a:rPr>
              <a:t>на основе</a:t>
            </a:r>
            <a:endParaRPr lang="ru-RU" sz="2000">
              <a:solidFill>
                <a:schemeClr val="hlink"/>
              </a:solidFill>
              <a:latin typeface="Georgia" pitchFamily="18" charset="0"/>
            </a:endParaRPr>
          </a:p>
        </p:txBody>
      </p:sp>
      <p:sp>
        <p:nvSpPr>
          <p:cNvPr id="166920" name="Line 32"/>
          <p:cNvSpPr>
            <a:spLocks noChangeShapeType="1"/>
          </p:cNvSpPr>
          <p:nvPr/>
        </p:nvSpPr>
        <p:spPr bwMode="auto">
          <a:xfrm flipH="1">
            <a:off x="1547813" y="4941888"/>
            <a:ext cx="1295400" cy="360362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6921" name="Line 32"/>
          <p:cNvSpPr>
            <a:spLocks noChangeShapeType="1"/>
          </p:cNvSpPr>
          <p:nvPr/>
        </p:nvSpPr>
        <p:spPr bwMode="auto">
          <a:xfrm>
            <a:off x="4500563" y="5013325"/>
            <a:ext cx="0" cy="360363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6922" name="Line 32"/>
          <p:cNvSpPr>
            <a:spLocks noChangeShapeType="1"/>
          </p:cNvSpPr>
          <p:nvPr/>
        </p:nvSpPr>
        <p:spPr bwMode="auto">
          <a:xfrm>
            <a:off x="6084888" y="4941888"/>
            <a:ext cx="1439862" cy="360362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6923" name="AutoShape 18"/>
          <p:cNvSpPr>
            <a:spLocks noChangeArrowheads="1"/>
          </p:cNvSpPr>
          <p:nvPr/>
        </p:nvSpPr>
        <p:spPr bwMode="auto">
          <a:xfrm>
            <a:off x="250825" y="2276475"/>
            <a:ext cx="2738438" cy="503238"/>
          </a:xfrm>
          <a:prstGeom prst="roundRect">
            <a:avLst>
              <a:gd name="adj" fmla="val 16667"/>
            </a:avLst>
          </a:prstGeom>
          <a:solidFill>
            <a:srgbClr val="CCFFCC">
              <a:alpha val="47058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sz="1200">
                <a:latin typeface="Georgia" pitchFamily="18" charset="0"/>
              </a:rPr>
              <a:t>Бюджетным законодательством </a:t>
            </a:r>
          </a:p>
          <a:p>
            <a:pPr algn="ctr" defTabSz="914400"/>
            <a:r>
              <a:rPr lang="ru-RU" sz="1200">
                <a:latin typeface="Georgia" pitchFamily="18" charset="0"/>
              </a:rPr>
              <a:t>Российской Федерации</a:t>
            </a:r>
            <a:r>
              <a:rPr lang="ru-RU" sz="1200" b="1">
                <a:latin typeface="Georgia" pitchFamily="18" charset="0"/>
              </a:rPr>
              <a:t> </a:t>
            </a:r>
          </a:p>
        </p:txBody>
      </p:sp>
      <p:sp>
        <p:nvSpPr>
          <p:cNvPr id="166924" name="AutoShape 19"/>
          <p:cNvSpPr>
            <a:spLocks noChangeArrowheads="1"/>
          </p:cNvSpPr>
          <p:nvPr/>
        </p:nvSpPr>
        <p:spPr bwMode="auto">
          <a:xfrm>
            <a:off x="3132138" y="2276475"/>
            <a:ext cx="2736850" cy="504825"/>
          </a:xfrm>
          <a:prstGeom prst="roundRect">
            <a:avLst>
              <a:gd name="adj" fmla="val 16667"/>
            </a:avLst>
          </a:prstGeom>
          <a:solidFill>
            <a:srgbClr val="CCFFCC">
              <a:alpha val="47058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 defTabSz="914400"/>
            <a:r>
              <a:rPr lang="ru-RU" sz="1200">
                <a:latin typeface="Georgia" pitchFamily="18" charset="0"/>
              </a:rPr>
              <a:t>Законодательством </a:t>
            </a:r>
          </a:p>
          <a:p>
            <a:pPr algn="ctr" defTabSz="914400"/>
            <a:r>
              <a:rPr lang="ru-RU" sz="1200">
                <a:latin typeface="Georgia" pitchFamily="18" charset="0"/>
              </a:rPr>
              <a:t>о налогах и сборах</a:t>
            </a:r>
            <a:r>
              <a:rPr lang="ru-RU" sz="1200" b="1">
                <a:latin typeface="Georgia" pitchFamily="18" charset="0"/>
              </a:rPr>
              <a:t> </a:t>
            </a:r>
          </a:p>
        </p:txBody>
      </p:sp>
      <p:sp>
        <p:nvSpPr>
          <p:cNvPr id="166925" name="AutoShape 20"/>
          <p:cNvSpPr>
            <a:spLocks noChangeArrowheads="1"/>
          </p:cNvSpPr>
          <p:nvPr/>
        </p:nvSpPr>
        <p:spPr bwMode="auto">
          <a:xfrm>
            <a:off x="6011863" y="2276475"/>
            <a:ext cx="2879725" cy="504825"/>
          </a:xfrm>
          <a:prstGeom prst="roundRect">
            <a:avLst>
              <a:gd name="adj" fmla="val 16667"/>
            </a:avLst>
          </a:prstGeom>
          <a:solidFill>
            <a:srgbClr val="CCFFCC">
              <a:alpha val="47058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 defTabSz="914400"/>
            <a:r>
              <a:rPr lang="ru-RU" sz="1200">
                <a:latin typeface="Georgia" pitchFamily="18" charset="0"/>
              </a:rPr>
              <a:t>Законодательством об иных </a:t>
            </a:r>
          </a:p>
          <a:p>
            <a:pPr algn="ctr" defTabSz="914400"/>
            <a:r>
              <a:rPr lang="ru-RU" sz="1200">
                <a:latin typeface="Georgia" pitchFamily="18" charset="0"/>
              </a:rPr>
              <a:t>обязательных платежах</a:t>
            </a:r>
            <a:r>
              <a:rPr lang="ru-RU" sz="1200" b="1">
                <a:latin typeface="Georgia" pitchFamily="18" charset="0"/>
              </a:rPr>
              <a:t> </a:t>
            </a:r>
          </a:p>
        </p:txBody>
      </p:sp>
      <p:sp>
        <p:nvSpPr>
          <p:cNvPr id="166926" name="AutoShape 21"/>
          <p:cNvSpPr>
            <a:spLocks noChangeArrowheads="1"/>
          </p:cNvSpPr>
          <p:nvPr/>
        </p:nvSpPr>
        <p:spPr bwMode="auto">
          <a:xfrm>
            <a:off x="179388" y="5373688"/>
            <a:ext cx="2879725" cy="719137"/>
          </a:xfrm>
          <a:prstGeom prst="roundRect">
            <a:avLst>
              <a:gd name="adj" fmla="val 16667"/>
            </a:avLst>
          </a:prstGeom>
          <a:solidFill>
            <a:srgbClr val="969696">
              <a:alpha val="47058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sz="1200" i="1"/>
              <a:t>Показателей  прогноза </a:t>
            </a:r>
          </a:p>
          <a:p>
            <a:pPr algn="ctr" defTabSz="914400"/>
            <a:r>
              <a:rPr lang="ru-RU" sz="1200" i="1"/>
              <a:t>социально-экономического </a:t>
            </a:r>
          </a:p>
          <a:p>
            <a:pPr algn="ctr" defTabSz="914400"/>
            <a:r>
              <a:rPr lang="ru-RU" sz="1200" i="1"/>
              <a:t>развития города Ржева</a:t>
            </a:r>
          </a:p>
        </p:txBody>
      </p:sp>
      <p:sp>
        <p:nvSpPr>
          <p:cNvPr id="166927" name="AutoShape 22"/>
          <p:cNvSpPr>
            <a:spLocks noChangeArrowheads="1"/>
          </p:cNvSpPr>
          <p:nvPr/>
        </p:nvSpPr>
        <p:spPr bwMode="auto">
          <a:xfrm>
            <a:off x="3203575" y="5373688"/>
            <a:ext cx="2881313" cy="719137"/>
          </a:xfrm>
          <a:prstGeom prst="roundRect">
            <a:avLst>
              <a:gd name="adj" fmla="val 16667"/>
            </a:avLst>
          </a:prstGeom>
          <a:solidFill>
            <a:srgbClr val="969696">
              <a:alpha val="47058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sz="1200" i="1"/>
              <a:t>Прогнозных расчетов, </a:t>
            </a:r>
          </a:p>
          <a:p>
            <a:pPr algn="ctr" defTabSz="914400"/>
            <a:r>
              <a:rPr lang="ru-RU" sz="1200" i="1"/>
              <a:t>предоставленных главными </a:t>
            </a:r>
          </a:p>
          <a:p>
            <a:pPr algn="ctr" defTabSz="914400"/>
            <a:r>
              <a:rPr lang="ru-RU" sz="1200" i="1"/>
              <a:t>администраторами доходов </a:t>
            </a:r>
          </a:p>
          <a:p>
            <a:pPr algn="ctr" defTabSz="914400"/>
            <a:r>
              <a:rPr lang="ru-RU" sz="1200" i="1"/>
              <a:t>бюджета города Ржева</a:t>
            </a:r>
          </a:p>
        </p:txBody>
      </p:sp>
      <p:sp>
        <p:nvSpPr>
          <p:cNvPr id="166928" name="AutoShape 23"/>
          <p:cNvSpPr>
            <a:spLocks noChangeArrowheads="1"/>
          </p:cNvSpPr>
          <p:nvPr/>
        </p:nvSpPr>
        <p:spPr bwMode="auto">
          <a:xfrm>
            <a:off x="6227763" y="5373688"/>
            <a:ext cx="2627312" cy="719137"/>
          </a:xfrm>
          <a:prstGeom prst="roundRect">
            <a:avLst>
              <a:gd name="adj" fmla="val 16667"/>
            </a:avLst>
          </a:prstGeom>
          <a:solidFill>
            <a:srgbClr val="969696">
              <a:alpha val="47058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sz="1200" i="1"/>
              <a:t>Показателей статистической </a:t>
            </a:r>
          </a:p>
          <a:p>
            <a:pPr algn="ctr" defTabSz="914400"/>
            <a:r>
              <a:rPr lang="ru-RU" sz="1200" i="1"/>
              <a:t>и налоговой отчетности </a:t>
            </a:r>
          </a:p>
          <a:p>
            <a:pPr algn="ctr" defTabSz="914400"/>
            <a:r>
              <a:rPr lang="ru-RU" sz="1200" i="1"/>
              <a:t>по городу Ржеву</a:t>
            </a:r>
          </a:p>
        </p:txBody>
      </p:sp>
      <p:pic>
        <p:nvPicPr>
          <p:cNvPr id="166929" name="Picture 18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30" name="Picture 8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684213" y="0"/>
            <a:ext cx="7191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31" name="Picture 20" descr="13093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997200"/>
            <a:ext cx="27368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32" name="Picture 25" descr="aSANT4GJpN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068638"/>
            <a:ext cx="23749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33" name="Picture 26" descr="21967_227x2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2852738"/>
            <a:ext cx="25209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1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8633" name="Прямоугольник 12"/>
          <p:cNvSpPr>
            <a:spLocks noChangeArrowheads="1"/>
          </p:cNvSpPr>
          <p:nvPr/>
        </p:nvSpPr>
        <p:spPr bwMode="auto">
          <a:xfrm>
            <a:off x="107950" y="981075"/>
            <a:ext cx="4356100" cy="517525"/>
          </a:xfrm>
          <a:prstGeom prst="rect">
            <a:avLst/>
          </a:prstGeom>
          <a:gradFill rotWithShape="1">
            <a:gsLst>
              <a:gs pos="0">
                <a:srgbClr val="669900">
                  <a:gamma/>
                  <a:tint val="20784"/>
                  <a:invGamma/>
                </a:srgbClr>
              </a:gs>
              <a:gs pos="100000">
                <a:srgbClr val="669900">
                  <a:alpha val="71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Налоговые доходы</a:t>
            </a:r>
          </a:p>
          <a:p>
            <a:pPr algn="ctr">
              <a:defRPr/>
            </a:pPr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ru-RU" sz="1400" b="1" i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(ст.61.2 БК РФ)</a:t>
            </a:r>
          </a:p>
        </p:txBody>
      </p:sp>
      <p:sp>
        <p:nvSpPr>
          <p:cNvPr id="538630" name="Прямоугольник 12"/>
          <p:cNvSpPr>
            <a:spLocks noChangeArrowheads="1"/>
          </p:cNvSpPr>
          <p:nvPr/>
        </p:nvSpPr>
        <p:spPr bwMode="auto">
          <a:xfrm>
            <a:off x="1403350" y="260350"/>
            <a:ext cx="6840538" cy="3508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 eaLnBrk="0" hangingPunct="0">
              <a:defRPr/>
            </a:pPr>
            <a:r>
              <a:rPr lang="ru-RU" sz="16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Доходные источники бюджета города Ржева в 2016-2019 годах</a:t>
            </a:r>
            <a:r>
              <a:rPr lang="ru-RU" sz="17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</a:p>
        </p:txBody>
      </p:sp>
      <p:sp>
        <p:nvSpPr>
          <p:cNvPr id="2" name="Прямоугольник 12"/>
          <p:cNvSpPr>
            <a:spLocks noChangeArrowheads="1"/>
          </p:cNvSpPr>
          <p:nvPr/>
        </p:nvSpPr>
        <p:spPr bwMode="auto">
          <a:xfrm>
            <a:off x="107950" y="1628774"/>
            <a:ext cx="3203575" cy="5154672"/>
          </a:xfrm>
          <a:prstGeom prst="rect">
            <a:avLst/>
          </a:prstGeom>
          <a:gradFill rotWithShape="1">
            <a:gsLst>
              <a:gs pos="0">
                <a:srgbClr val="CCFF99">
                  <a:alpha val="28999"/>
                </a:srgbClr>
              </a:gs>
              <a:gs pos="100000">
                <a:srgbClr val="A0C878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800000"/>
                </a:solidFill>
                <a:latin typeface="Georgia" pitchFamily="18" charset="0"/>
              </a:rPr>
              <a:t>Доходы в виде отчислений</a:t>
            </a:r>
            <a:r>
              <a:rPr lang="ru-RU" sz="1200" b="1" dirty="0">
                <a:latin typeface="Georgia" pitchFamily="18" charset="0"/>
              </a:rPr>
              <a:t> </a:t>
            </a: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от федеральных и региональных налогов и сборов</a:t>
            </a:r>
            <a:r>
              <a:rPr lang="ru-RU" sz="1200" b="1" dirty="0">
                <a:latin typeface="Georgia" pitchFamily="18" charset="0"/>
              </a:rPr>
              <a:t> </a:t>
            </a:r>
            <a:r>
              <a:rPr lang="ru-RU" sz="1200" b="1" dirty="0">
                <a:solidFill>
                  <a:srgbClr val="800000"/>
                </a:solidFill>
                <a:latin typeface="Georgia" pitchFamily="18" charset="0"/>
              </a:rPr>
              <a:t>по нормативам, установленным в соответствии с бюджетным законодательством</a:t>
            </a:r>
            <a:r>
              <a:rPr lang="ru-RU" sz="1200" b="1" dirty="0">
                <a:latin typeface="Georgia" pitchFamily="18" charset="0"/>
              </a:rPr>
              <a:t>:</a:t>
            </a:r>
          </a:p>
          <a:p>
            <a:pPr algn="ctr">
              <a:defRPr/>
            </a:pPr>
            <a:endParaRPr lang="ru-RU" sz="500" b="1" dirty="0">
              <a:latin typeface="Georgia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100" i="1" dirty="0">
                <a:latin typeface="Georgia" pitchFamily="18" charset="0"/>
              </a:rPr>
              <a:t> Налога на доходы физических лиц </a:t>
            </a:r>
          </a:p>
          <a:p>
            <a:pPr eaLnBrk="0" hangingPunct="0">
              <a:defRPr/>
            </a:pPr>
            <a:r>
              <a:rPr lang="ru-RU" sz="1100" dirty="0">
                <a:solidFill>
                  <a:srgbClr val="800000"/>
                </a:solidFill>
                <a:latin typeface="Georgia" pitchFamily="18" charset="0"/>
              </a:rPr>
              <a:t>(2016г. - по нормативу 21,55%, </a:t>
            </a:r>
          </a:p>
          <a:p>
            <a:pPr eaLnBrk="0" hangingPunct="0">
              <a:defRPr/>
            </a:pPr>
            <a:r>
              <a:rPr lang="ru-RU" sz="1100" dirty="0">
                <a:solidFill>
                  <a:srgbClr val="800000"/>
                </a:solidFill>
                <a:latin typeface="Georgia" pitchFamily="18" charset="0"/>
              </a:rPr>
              <a:t>2017г. – 36,1%, </a:t>
            </a:r>
          </a:p>
          <a:p>
            <a:pPr eaLnBrk="0" hangingPunct="0">
              <a:defRPr/>
            </a:pPr>
            <a:r>
              <a:rPr lang="ru-RU" sz="1100" dirty="0">
                <a:solidFill>
                  <a:srgbClr val="800000"/>
                </a:solidFill>
                <a:latin typeface="Georgia" pitchFamily="18" charset="0"/>
              </a:rPr>
              <a:t>2018г. – 34,0%, </a:t>
            </a:r>
          </a:p>
          <a:p>
            <a:pPr eaLnBrk="0" hangingPunct="0">
              <a:defRPr/>
            </a:pPr>
            <a:r>
              <a:rPr lang="ru-RU" sz="1100" dirty="0">
                <a:solidFill>
                  <a:srgbClr val="800000"/>
                </a:solidFill>
                <a:latin typeface="Georgia" pitchFamily="18" charset="0"/>
              </a:rPr>
              <a:t>2019г.- 31,6%);</a:t>
            </a:r>
          </a:p>
          <a:p>
            <a:pPr eaLnBrk="0" hangingPunct="0">
              <a:defRPr/>
            </a:pPr>
            <a:endParaRPr lang="ru-RU" sz="1100" dirty="0">
              <a:solidFill>
                <a:srgbClr val="800000"/>
              </a:solidFill>
              <a:latin typeface="Georgia" pitchFamily="18" charset="0"/>
            </a:endParaRPr>
          </a:p>
          <a:p>
            <a:pPr eaLnBrk="0" hangingPunct="0">
              <a:defRPr/>
            </a:pPr>
            <a:r>
              <a:rPr lang="ru-RU" sz="1100" dirty="0">
                <a:solidFill>
                  <a:srgbClr val="800000"/>
                </a:solidFill>
              </a:rPr>
              <a:t>По нормативу — </a:t>
            </a:r>
            <a:r>
              <a:rPr lang="ru-RU" sz="1100" dirty="0">
                <a:solidFill>
                  <a:srgbClr val="800000"/>
                </a:solidFill>
                <a:latin typeface="Georgia" pitchFamily="18" charset="0"/>
              </a:rPr>
              <a:t>0,088%:</a:t>
            </a:r>
            <a:endParaRPr lang="ru-RU" sz="1100" i="1" dirty="0">
              <a:solidFill>
                <a:srgbClr val="800000"/>
              </a:solidFill>
              <a:latin typeface="Georgia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100" i="1" dirty="0">
                <a:latin typeface="Georgia" pitchFamily="18" charset="0"/>
              </a:rPr>
              <a:t> Доходов от уплаты акцизов на дизельное топливо, </a:t>
            </a:r>
            <a:r>
              <a:rPr lang="ru-RU" sz="1100" i="1" dirty="0" err="1">
                <a:latin typeface="Georgia" pitchFamily="18" charset="0"/>
              </a:rPr>
              <a:t>маторные</a:t>
            </a:r>
            <a:r>
              <a:rPr lang="ru-RU" sz="1100" i="1" dirty="0">
                <a:latin typeface="Georgia" pitchFamily="18" charset="0"/>
              </a:rPr>
              <a:t> масла, автомобильный и прямогонный бензин;</a:t>
            </a:r>
          </a:p>
          <a:p>
            <a:pPr eaLnBrk="0" hangingPunct="0">
              <a:defRPr/>
            </a:pPr>
            <a:endParaRPr lang="ru-RU" sz="500" i="1" dirty="0">
              <a:solidFill>
                <a:srgbClr val="800000"/>
              </a:solidFill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ru-RU" sz="1100" dirty="0">
                <a:solidFill>
                  <a:srgbClr val="800000"/>
                </a:solidFill>
                <a:latin typeface="Georgia" pitchFamily="18" charset="0"/>
              </a:rPr>
              <a:t>По нормативу — 100%:</a:t>
            </a:r>
          </a:p>
          <a:p>
            <a:pPr eaLnBrk="0" hangingPunct="0">
              <a:buFontTx/>
              <a:buChar char="•"/>
              <a:defRPr/>
            </a:pPr>
            <a:r>
              <a:rPr lang="ru-RU" sz="1100" i="1" dirty="0">
                <a:latin typeface="Georgia" pitchFamily="18" charset="0"/>
              </a:rPr>
              <a:t> Единого налога на вмененный доход для отдельных видов деятельности;</a:t>
            </a:r>
          </a:p>
          <a:p>
            <a:pPr eaLnBrk="0" hangingPunct="0">
              <a:buFontTx/>
              <a:buChar char="•"/>
              <a:defRPr/>
            </a:pPr>
            <a:r>
              <a:rPr lang="ru-RU" sz="1100" i="1" dirty="0">
                <a:latin typeface="Georgia" pitchFamily="18" charset="0"/>
              </a:rPr>
              <a:t> Единого сельскохозяйственного налога;</a:t>
            </a:r>
          </a:p>
          <a:p>
            <a:pPr eaLnBrk="0" hangingPunct="0">
              <a:buFontTx/>
              <a:buChar char="•"/>
              <a:defRPr/>
            </a:pPr>
            <a:r>
              <a:rPr lang="ru-RU" sz="1100" i="1" dirty="0">
                <a:latin typeface="Georgia" pitchFamily="18" charset="0"/>
              </a:rPr>
              <a:t> Налога, взимаемого в связи с применением патентной системы налогообложения;</a:t>
            </a:r>
          </a:p>
          <a:p>
            <a:pPr eaLnBrk="0" hangingPunct="0">
              <a:buFontTx/>
              <a:buChar char="•"/>
              <a:defRPr/>
            </a:pPr>
            <a:r>
              <a:rPr lang="ru-RU" sz="1100" i="1" dirty="0">
                <a:latin typeface="Georgia" pitchFamily="18" charset="0"/>
              </a:rPr>
              <a:t> Государственной пошлины;</a:t>
            </a:r>
          </a:p>
          <a:p>
            <a:pPr eaLnBrk="0" hangingPunct="0">
              <a:buFontTx/>
              <a:buChar char="•"/>
              <a:defRPr/>
            </a:pPr>
            <a:endParaRPr lang="ru-RU" sz="500" i="1" dirty="0">
              <a:latin typeface="Georgia" pitchFamily="18" charset="0"/>
            </a:endParaRPr>
          </a:p>
          <a:p>
            <a:pPr>
              <a:defRPr/>
            </a:pPr>
            <a:r>
              <a:rPr lang="ru-RU" sz="1100" dirty="0">
                <a:solidFill>
                  <a:srgbClr val="800000"/>
                </a:solidFill>
                <a:latin typeface="Georgia" pitchFamily="18" charset="0"/>
              </a:rPr>
              <a:t>По нормативу — 90%:</a:t>
            </a:r>
          </a:p>
          <a:p>
            <a:pPr>
              <a:buFontTx/>
              <a:buChar char="•"/>
              <a:defRPr/>
            </a:pPr>
            <a:r>
              <a:rPr lang="ru-RU" sz="1100" i="1" dirty="0"/>
              <a:t> Единого налога на вмененный доход для отдельных видов деятельности (за налоговые периоды, истекшие до 1 января 2011 года)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124075" y="836613"/>
            <a:ext cx="61198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124075" y="836613"/>
            <a:ext cx="0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716463" y="620713"/>
            <a:ext cx="0" cy="215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12"/>
          <p:cNvSpPr>
            <a:spLocks noChangeArrowheads="1"/>
          </p:cNvSpPr>
          <p:nvPr/>
        </p:nvSpPr>
        <p:spPr bwMode="auto">
          <a:xfrm>
            <a:off x="4572000" y="981075"/>
            <a:ext cx="2736850" cy="51752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4706"/>
                  <a:invGamma/>
                </a:schemeClr>
              </a:gs>
              <a:gs pos="100000">
                <a:schemeClr val="accent1">
                  <a:alpha val="7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sz="140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ru-RU" sz="1400" b="1" i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(ст.62 БК РФ)</a:t>
            </a:r>
          </a:p>
        </p:txBody>
      </p:sp>
      <p:sp>
        <p:nvSpPr>
          <p:cNvPr id="4" name="Прямоугольник 12"/>
          <p:cNvSpPr>
            <a:spLocks noChangeArrowheads="1"/>
          </p:cNvSpPr>
          <p:nvPr/>
        </p:nvSpPr>
        <p:spPr bwMode="auto">
          <a:xfrm>
            <a:off x="7343775" y="981075"/>
            <a:ext cx="1692275" cy="671513"/>
          </a:xfrm>
          <a:prstGeom prst="rect">
            <a:avLst/>
          </a:prstGeom>
          <a:gradFill rotWithShape="1">
            <a:gsLst>
              <a:gs pos="0">
                <a:srgbClr val="FFFF66">
                  <a:alpha val="0"/>
                </a:srgbClr>
              </a:gs>
              <a:gs pos="100000">
                <a:srgbClr val="FFFF66">
                  <a:gamma/>
                  <a:shade val="5725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3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200" b="1" i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(ст.41 БК РФ</a:t>
            </a:r>
            <a:r>
              <a:rPr lang="ru-RU" sz="1200" b="1" i="1">
                <a:latin typeface="Georgia" pitchFamily="18" charset="0"/>
              </a:rPr>
              <a:t>)</a:t>
            </a:r>
          </a:p>
        </p:txBody>
      </p:sp>
      <p:sp>
        <p:nvSpPr>
          <p:cNvPr id="5" name="Прямоугольник 12"/>
          <p:cNvSpPr>
            <a:spLocks noChangeArrowheads="1"/>
          </p:cNvSpPr>
          <p:nvPr/>
        </p:nvSpPr>
        <p:spPr bwMode="auto">
          <a:xfrm>
            <a:off x="3348038" y="1628775"/>
            <a:ext cx="1223962" cy="2276961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25098"/>
                  <a:invGamma/>
                </a:srgbClr>
              </a:gs>
              <a:gs pos="100000">
                <a:srgbClr val="99CC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Местные налоги</a:t>
            </a:r>
            <a:r>
              <a:rPr lang="ru-RU" sz="1100" b="1" dirty="0">
                <a:latin typeface="Georgia" pitchFamily="18" charset="0"/>
              </a:rPr>
              <a:t>,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800000"/>
                </a:solidFill>
                <a:latin typeface="Georgia" pitchFamily="18" charset="0"/>
              </a:rPr>
              <a:t>полностью зачисляемые</a:t>
            </a:r>
            <a:r>
              <a:rPr lang="ru-RU" sz="1100" dirty="0">
                <a:solidFill>
                  <a:srgbClr val="800000"/>
                </a:solidFill>
                <a:latin typeface="Georgia" pitchFamily="18" charset="0"/>
              </a:rPr>
              <a:t> 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800000"/>
                </a:solidFill>
                <a:latin typeface="Georgia" pitchFamily="18" charset="0"/>
              </a:rPr>
              <a:t>в бюджет города</a:t>
            </a:r>
            <a:r>
              <a:rPr lang="ru-RU" sz="1100" b="1" dirty="0">
                <a:latin typeface="Georgia" pitchFamily="18" charset="0"/>
              </a:rPr>
              <a:t>:</a:t>
            </a:r>
          </a:p>
          <a:p>
            <a:pPr algn="ctr">
              <a:defRPr/>
            </a:pPr>
            <a:endParaRPr lang="ru-RU" sz="500" b="1" dirty="0">
              <a:latin typeface="Georgia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100" dirty="0">
                <a:latin typeface="Georgia" pitchFamily="18" charset="0"/>
              </a:rPr>
              <a:t> </a:t>
            </a:r>
            <a:r>
              <a:rPr lang="ru-RU" sz="1100" i="1" dirty="0">
                <a:latin typeface="Georgia" pitchFamily="18" charset="0"/>
              </a:rPr>
              <a:t>Налог на имущество физических лиц;</a:t>
            </a:r>
          </a:p>
          <a:p>
            <a:pPr eaLnBrk="0" hangingPunct="0">
              <a:buFontTx/>
              <a:buChar char="•"/>
              <a:defRPr/>
            </a:pPr>
            <a:endParaRPr lang="ru-RU" sz="500" i="1" dirty="0">
              <a:latin typeface="Georgia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100" i="1" dirty="0">
                <a:latin typeface="Georgia" pitchFamily="18" charset="0"/>
              </a:rPr>
              <a:t> Земельный налог</a:t>
            </a:r>
          </a:p>
        </p:txBody>
      </p:sp>
      <p:cxnSp>
        <p:nvCxnSpPr>
          <p:cNvPr id="6" name="Прямая соединительная линия 17"/>
          <p:cNvCxnSpPr/>
          <p:nvPr/>
        </p:nvCxnSpPr>
        <p:spPr>
          <a:xfrm>
            <a:off x="1692275" y="1484313"/>
            <a:ext cx="0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17"/>
          <p:cNvCxnSpPr/>
          <p:nvPr/>
        </p:nvCxnSpPr>
        <p:spPr>
          <a:xfrm>
            <a:off x="3851275" y="1484313"/>
            <a:ext cx="0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5"/>
          <p:cNvCxnSpPr/>
          <p:nvPr/>
        </p:nvCxnSpPr>
        <p:spPr>
          <a:xfrm flipV="1">
            <a:off x="8243888" y="836613"/>
            <a:ext cx="0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2463" name="Прямоугольник 12"/>
          <p:cNvSpPr>
            <a:spLocks noChangeArrowheads="1"/>
          </p:cNvSpPr>
          <p:nvPr/>
        </p:nvSpPr>
        <p:spPr bwMode="auto">
          <a:xfrm>
            <a:off x="4643438" y="1643063"/>
            <a:ext cx="2665412" cy="507772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3725"/>
                  <a:invGamma/>
                </a:schemeClr>
              </a:gs>
              <a:gs pos="100000">
                <a:schemeClr val="accent1">
                  <a:alpha val="41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 нормативу — 55%:</a:t>
            </a:r>
          </a:p>
          <a:p>
            <a:pPr>
              <a:buFontTx/>
              <a:buChar char="•"/>
              <a:defRPr/>
            </a:pP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Плата за негативное воздействие на окружающую среду;</a:t>
            </a:r>
          </a:p>
          <a:p>
            <a:pPr>
              <a:defRPr/>
            </a:pPr>
            <a:r>
              <a:rPr lang="ru-RU" sz="11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1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нормативу — 50%:</a:t>
            </a:r>
          </a:p>
          <a:p>
            <a:pPr>
              <a:defRPr/>
            </a:pP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Штрафы за нарушение </a:t>
            </a:r>
            <a:r>
              <a:rPr lang="ru-RU" sz="1100" i="1" dirty="0">
                <a:latin typeface="Georgia" pitchFamily="18" charset="0"/>
              </a:rPr>
              <a:t>законодательства о налогах и сборах и административные правонарушения в области налогов и сборов; </a:t>
            </a:r>
          </a:p>
          <a:p>
            <a:pPr>
              <a:defRPr/>
            </a:pPr>
            <a:endParaRPr lang="ru-RU" sz="500" i="1" dirty="0">
              <a:solidFill>
                <a:srgbClr val="800000"/>
              </a:solidFill>
              <a:latin typeface="Georgia" pitchFamily="18" charset="0"/>
            </a:endParaRPr>
          </a:p>
          <a:p>
            <a:pPr>
              <a:defRPr/>
            </a:pPr>
            <a:r>
              <a:rPr lang="ru-RU" sz="1100" dirty="0">
                <a:solidFill>
                  <a:srgbClr val="800000"/>
                </a:solidFill>
                <a:latin typeface="Georgia" pitchFamily="18" charset="0"/>
              </a:rPr>
              <a:t>По нормативу — 100%:</a:t>
            </a:r>
            <a:endParaRPr lang="ru-RU" sz="1100" dirty="0">
              <a:latin typeface="Georgia" pitchFamily="18" charset="0"/>
            </a:endParaRPr>
          </a:p>
          <a:p>
            <a:pPr>
              <a:buFontTx/>
              <a:buChar char="•"/>
              <a:defRPr/>
            </a:pPr>
            <a:r>
              <a:rPr lang="ru-RU" sz="1100" i="1" dirty="0">
                <a:latin typeface="Georgia" pitchFamily="18" charset="0"/>
              </a:rPr>
              <a:t> </a:t>
            </a:r>
            <a:r>
              <a:rPr lang="ru-RU" sz="1100" i="1" dirty="0"/>
              <a:t>Доходы в виде арендной платы за землю;</a:t>
            </a:r>
          </a:p>
          <a:p>
            <a:pPr>
              <a:buFontTx/>
              <a:buChar char="•"/>
              <a:defRPr/>
            </a:pPr>
            <a:r>
              <a:rPr lang="ru-RU" sz="1100" i="1" dirty="0"/>
              <a:t> Доходы от сдачи в аренду имущества в муниципальной собственности;</a:t>
            </a:r>
          </a:p>
          <a:p>
            <a:pPr>
              <a:buFontTx/>
              <a:buChar char="•"/>
              <a:defRPr/>
            </a:pPr>
            <a:r>
              <a:rPr lang="ru-RU" sz="1100" i="1" dirty="0"/>
              <a:t> Доходы от перечисления части прибыли муниципальных унитарных предприятий; </a:t>
            </a:r>
          </a:p>
          <a:p>
            <a:pPr>
              <a:buFontTx/>
              <a:buChar char="•"/>
              <a:defRPr/>
            </a:pPr>
            <a:r>
              <a:rPr lang="ru-RU" sz="1100" i="1" dirty="0"/>
              <a:t> Доходы от оказания платных услуг казенными учреждениями и компенсаций затрат бюджета городского округа;</a:t>
            </a:r>
          </a:p>
          <a:p>
            <a:pPr>
              <a:buFontTx/>
              <a:buChar char="•"/>
              <a:defRPr/>
            </a:pPr>
            <a:r>
              <a:rPr lang="ru-RU" sz="1100" i="1" dirty="0"/>
              <a:t> Доходы от продажи муниципального имущества;</a:t>
            </a:r>
          </a:p>
          <a:p>
            <a:pPr>
              <a:buFontTx/>
              <a:buChar char="•"/>
              <a:defRPr/>
            </a:pPr>
            <a:r>
              <a:rPr lang="ru-RU" sz="1100" i="1" dirty="0"/>
              <a:t> Доходы от продажи земли;</a:t>
            </a:r>
          </a:p>
          <a:p>
            <a:pPr>
              <a:buFontTx/>
              <a:buChar char="•"/>
              <a:defRPr/>
            </a:pPr>
            <a:r>
              <a:rPr lang="ru-RU" sz="1100" i="1" dirty="0"/>
              <a:t> Прочие штрафы, санкции, возмещение ущерба;</a:t>
            </a:r>
          </a:p>
          <a:p>
            <a:pPr>
              <a:buFontTx/>
              <a:buChar char="•"/>
              <a:defRPr/>
            </a:pPr>
            <a:r>
              <a:rPr lang="ru-RU" sz="1100" i="1" dirty="0"/>
              <a:t> Прочие неналоговые доходы</a:t>
            </a:r>
          </a:p>
        </p:txBody>
      </p:sp>
      <p:cxnSp>
        <p:nvCxnSpPr>
          <p:cNvPr id="10" name="Прямая соединительная линия 17"/>
          <p:cNvCxnSpPr/>
          <p:nvPr/>
        </p:nvCxnSpPr>
        <p:spPr>
          <a:xfrm>
            <a:off x="5795963" y="1484313"/>
            <a:ext cx="0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7380288" y="1773238"/>
            <a:ext cx="1655762" cy="2792412"/>
          </a:xfrm>
          <a:prstGeom prst="rect">
            <a:avLst/>
          </a:prstGeom>
          <a:gradFill rotWithShape="1">
            <a:gsLst>
              <a:gs pos="0">
                <a:srgbClr val="B8B400">
                  <a:gamma/>
                  <a:tint val="20784"/>
                  <a:invGamma/>
                </a:srgbClr>
              </a:gs>
              <a:gs pos="100000">
                <a:srgbClr val="B8B4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>
              <a:buFontTx/>
              <a:buChar char="•"/>
              <a:defRPr/>
            </a:pPr>
            <a:r>
              <a:rPr lang="ru-RU" sz="1100" b="1"/>
              <a:t> </a:t>
            </a:r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Межбюджетные трансферты  (МБТ):</a:t>
            </a:r>
          </a:p>
          <a:p>
            <a:pPr>
              <a:defRPr/>
            </a:pPr>
            <a:r>
              <a:rPr lang="ru-RU" sz="1100">
                <a:latin typeface="Georgia" pitchFamily="18" charset="0"/>
              </a:rPr>
              <a:t>— </a:t>
            </a:r>
            <a:r>
              <a:rPr lang="ru-RU" sz="1100" i="1">
                <a:latin typeface="Georgia" pitchFamily="18" charset="0"/>
              </a:rPr>
              <a:t>дотации,</a:t>
            </a:r>
          </a:p>
          <a:p>
            <a:pPr>
              <a:defRPr/>
            </a:pPr>
            <a:r>
              <a:rPr lang="ru-RU" sz="1100" i="1">
                <a:latin typeface="Georgia" pitchFamily="18" charset="0"/>
              </a:rPr>
              <a:t>— субсидии,</a:t>
            </a:r>
          </a:p>
          <a:p>
            <a:pPr>
              <a:defRPr/>
            </a:pPr>
            <a:r>
              <a:rPr lang="ru-RU" sz="1100" i="1">
                <a:latin typeface="Georgia" pitchFamily="18" charset="0"/>
              </a:rPr>
              <a:t>— субвенции,</a:t>
            </a:r>
          </a:p>
          <a:p>
            <a:pPr>
              <a:defRPr/>
            </a:pPr>
            <a:r>
              <a:rPr lang="ru-RU" sz="1100" i="1">
                <a:latin typeface="Georgia" pitchFamily="18" charset="0"/>
              </a:rPr>
              <a:t>— иные межбюджетные трансферты;</a:t>
            </a:r>
          </a:p>
          <a:p>
            <a:pPr>
              <a:defRPr/>
            </a:pPr>
            <a:endParaRPr lang="ru-RU" sz="500" i="1">
              <a:latin typeface="Georgia" pitchFamily="18" charset="0"/>
            </a:endParaRPr>
          </a:p>
          <a:p>
            <a:pPr>
              <a:buFontTx/>
              <a:buChar char="•"/>
              <a:defRPr/>
            </a:pPr>
            <a:r>
              <a:rPr lang="ru-RU" sz="1100" b="1">
                <a:latin typeface="Georgia" pitchFamily="18" charset="0"/>
              </a:rPr>
              <a:t> </a:t>
            </a:r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Безвозмездные поступления от физических и юридических лиц</a:t>
            </a:r>
            <a:r>
              <a:rPr lang="ru-RU" sz="1100" b="1">
                <a:latin typeface="Georgia" pitchFamily="18" charset="0"/>
              </a:rPr>
              <a:t> </a:t>
            </a:r>
            <a:r>
              <a:rPr lang="ru-RU" sz="1100" i="1">
                <a:latin typeface="Georgia" pitchFamily="18" charset="0"/>
              </a:rPr>
              <a:t>(добровольные пожертвования)</a:t>
            </a:r>
            <a:endParaRPr lang="ru-RU" sz="1100" i="1"/>
          </a:p>
        </p:txBody>
      </p:sp>
      <p:cxnSp>
        <p:nvCxnSpPr>
          <p:cNvPr id="12" name="Прямая соединительная линия 17"/>
          <p:cNvCxnSpPr/>
          <p:nvPr/>
        </p:nvCxnSpPr>
        <p:spPr>
          <a:xfrm>
            <a:off x="8243888" y="1628775"/>
            <a:ext cx="0" cy="142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15"/>
          <p:cNvCxnSpPr/>
          <p:nvPr/>
        </p:nvCxnSpPr>
        <p:spPr>
          <a:xfrm flipV="1">
            <a:off x="5795963" y="836613"/>
            <a:ext cx="0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8980" name="Picture 8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4269" name="Picture 25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15281309-6166-40F1-908D-190FA9FC8530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2" name="TextBox 556042"/>
          <p:cNvSpPr txBox="1">
            <a:spLocks noChangeArrowheads="1"/>
          </p:cNvSpPr>
          <p:nvPr/>
        </p:nvSpPr>
        <p:spPr bwMode="auto">
          <a:xfrm>
            <a:off x="7667625" y="549275"/>
            <a:ext cx="1258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(тыс. руб.)</a:t>
            </a:r>
          </a:p>
        </p:txBody>
      </p:sp>
      <p:sp>
        <p:nvSpPr>
          <p:cNvPr id="1504272" name="TextBox 18"/>
          <p:cNvSpPr txBox="1">
            <a:spLocks noChangeArrowheads="1"/>
          </p:cNvSpPr>
          <p:nvPr/>
        </p:nvSpPr>
        <p:spPr bwMode="auto">
          <a:xfrm>
            <a:off x="1835150" y="0"/>
            <a:ext cx="568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b="1">
                <a:solidFill>
                  <a:srgbClr val="FFFFFF"/>
                </a:solidFill>
                <a:latin typeface="Georgia" pitchFamily="18" charset="0"/>
              </a:rPr>
              <a:t>Доходы бюджета города Ржева</a:t>
            </a:r>
          </a:p>
          <a:p>
            <a:pPr algn="ctr" defTabSz="914400"/>
            <a:r>
              <a:rPr lang="ru-RU" b="1">
                <a:solidFill>
                  <a:srgbClr val="FFFFFF"/>
                </a:solidFill>
                <a:latin typeface="Georgia" pitchFamily="18" charset="0"/>
              </a:rPr>
              <a:t>2015-2019 годы</a:t>
            </a:r>
          </a:p>
        </p:txBody>
      </p:sp>
      <p:sp>
        <p:nvSpPr>
          <p:cNvPr id="1504273" name="Rectangle 2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04274" name="Rectangle 12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04275" name="Rectangle 17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" name="Object 12" descr="_70"/>
          <p:cNvGraphicFramePr>
            <a:graphicFrameLocks noChangeAspect="1"/>
          </p:cNvGraphicFramePr>
          <p:nvPr/>
        </p:nvGraphicFramePr>
        <p:xfrm>
          <a:off x="0" y="836613"/>
          <a:ext cx="9144000" cy="602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04276" name="Picture 46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611188" y="0"/>
            <a:ext cx="7191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6305" name="Группа 24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1506403" name="Picture 15" descr="222"/>
            <p:cNvPicPr>
              <a:picLocks noChangeAspect="1" noChangeArrowheads="1"/>
            </p:cNvPicPr>
            <p:nvPr/>
          </p:nvPicPr>
          <p:blipFill>
            <a:blip r:embed="rId2">
              <a:lum bright="6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6404" name="Picture 15" descr="222"/>
            <p:cNvPicPr>
              <a:picLocks noChangeAspect="1" noChangeArrowheads="1"/>
            </p:cNvPicPr>
            <p:nvPr/>
          </p:nvPicPr>
          <p:blipFill>
            <a:blip r:embed="rId2">
              <a:lum bright="6000"/>
            </a:blip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6405" name="Picture 13" descr="log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506407" name="Group 103"/>
          <p:cNvGraphicFramePr>
            <a:graphicFrameLocks noGrp="1"/>
          </p:cNvGraphicFramePr>
          <p:nvPr>
            <p:ph idx="4294967295"/>
          </p:nvPr>
        </p:nvGraphicFramePr>
        <p:xfrm>
          <a:off x="0" y="836613"/>
          <a:ext cx="9109075" cy="6021386"/>
        </p:xfrm>
        <a:graphic>
          <a:graphicData uri="http://schemas.openxmlformats.org/drawingml/2006/table">
            <a:tbl>
              <a:tblPr/>
              <a:tblGrid>
                <a:gridCol w="357188"/>
                <a:gridCol w="1550987"/>
                <a:gridCol w="806437"/>
                <a:gridCol w="1071570"/>
                <a:gridCol w="785818"/>
                <a:gridCol w="863600"/>
                <a:gridCol w="865188"/>
                <a:gridCol w="2808287"/>
              </a:tblGrid>
              <a:tr h="922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№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Налоговые доходы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2015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Назначения по бюджету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(в ред. от 29.09.16)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2016 год </a:t>
                      </a: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Прогноз  2017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Прогноз  2018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Прогноз  2019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Основные причины роста (снижения) прогнозных назначений к плановым назначениям 2016 г.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  <a:tr h="529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Налог на доходы физических лиц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153 385,8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161 129,0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243 144,0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231 584,0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219 505,0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дополнительного норматива отчислений в бюджет города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95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от уплаты акцизов на ГСМ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3 244,9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3 383,0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5 328,0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5 641,0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6 051,0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ставок акцизов на дизельное топливо и автомобильный бензин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  <a:tr h="743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Налоги на совокупный доход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37 940,0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41 928,0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41 989,0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44 298,0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46 416,0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 корректирующего коэффициента, учитывающего изменение потребительских цен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95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Налог на имущество физических лиц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5 914,1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5 318,0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7 225,0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7 225,0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7 225,0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 налога от кадастровой стоимости имущества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  <a:tr h="692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Земельный налог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89 700,3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88 943,0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77 595,0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77 595,0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77 595,0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начислений по налогу с организаций с переоценкой кадастровой стоимости участков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95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Государственная пошлина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3 159,0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2 832,0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3 273,0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3 273,0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3 273,0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уровне фактических поступлений за 2015 год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  <a:tr h="118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E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E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E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60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E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Итого налоговые доходы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293 346,3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303 533,0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378 554,0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369 616,0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360 065,0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E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9796634F-F8E4-4AEB-B8CD-EEE44AF9155C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24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pic>
        <p:nvPicPr>
          <p:cNvPr id="1506399" name="Picture 15" descr="222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6400" name="Picture 8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75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258888" y="0"/>
            <a:ext cx="6769100" cy="620713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Налоговые доходы бюджета города Ржева </a:t>
            </a:r>
            <a:br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 2015—2019 годах</a:t>
            </a:r>
          </a:p>
        </p:txBody>
      </p:sp>
      <p:sp>
        <p:nvSpPr>
          <p:cNvPr id="149533" name="TextBox 556042"/>
          <p:cNvSpPr txBox="1">
            <a:spLocks noChangeArrowheads="1"/>
          </p:cNvSpPr>
          <p:nvPr/>
        </p:nvSpPr>
        <p:spPr bwMode="auto">
          <a:xfrm>
            <a:off x="7667625" y="549275"/>
            <a:ext cx="1379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(тыс. руб.)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09EC3486-29D1-4717-914C-1B17AB2CC766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25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graphicFrame>
        <p:nvGraphicFramePr>
          <p:cNvPr id="1507448" name="Group 120"/>
          <p:cNvGraphicFramePr>
            <a:graphicFrameLocks noGrp="1"/>
          </p:cNvGraphicFramePr>
          <p:nvPr/>
        </p:nvGraphicFramePr>
        <p:xfrm>
          <a:off x="34925" y="836613"/>
          <a:ext cx="9109075" cy="5923408"/>
        </p:xfrm>
        <a:graphic>
          <a:graphicData uri="http://schemas.openxmlformats.org/drawingml/2006/table">
            <a:tbl>
              <a:tblPr/>
              <a:tblGrid>
                <a:gridCol w="215900"/>
                <a:gridCol w="2089150"/>
                <a:gridCol w="719138"/>
                <a:gridCol w="936625"/>
                <a:gridCol w="720725"/>
                <a:gridCol w="719137"/>
                <a:gridCol w="720725"/>
                <a:gridCol w="2987675"/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№</a:t>
                      </a:r>
                    </a:p>
                  </a:txBody>
                  <a:tcPr marL="90000" marR="9000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Неналоговые доходы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2015 год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Назначения по бюджету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(в ред. от 29.09.16)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2016 год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Прогноз 2017 год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Прогноз 2018 год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Прогноз 2019 год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Основные причины роста (снижения) прогнозных назначений к плановым назначениям 2016 г.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в виде арендной платы за землю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20 727,2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20 923,0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20 716,0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20 496,0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20 496,0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сдаваемой в аренду площади земли с учетом предполагаемого выкупа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от сдачи в аренду муниципального имущества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26 712,2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24 545,0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25 585,0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25 995,0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26 265,0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 коэффициента инфляции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от перечисления части прибыли муниципальных унитарных предприятий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868,1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прибыли МУПов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658,8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1 229,0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1 229,0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1 229,0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сроков уплаты доходного источника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от оказания платных услуг казенных учреждений и компенсаций затрат бюджета городского округа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5 237,9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5 554,3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4 893,0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4 904,0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Включение назначения по компенсации затрат бюджета ГО по содержанию штатных единиц ЕДДС МУ «Управление ГОЧС г. Ржева» из средств районного бюджета после принятия решения о бюджете Ржевского района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от продажи муниципального имущества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8 603,7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8 650,0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8 062,0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1 970,0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1 401,0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Включение в прогнозный План приватизации муниципального имущества на 2017 год объекта с большой оценочной стоимостью земельного участка. Принятие Плана приватизации на один финансовый год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EC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от продажи земельных участков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5 530,0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4 200,0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12 291,0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1 895,0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1 805,0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Штрафы, санкции, возмещение ущерба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7 255,9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5 123,0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7 270,0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7 528,0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7 707,0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штрафов, взимаемых МВД РФ и Федеральной службой по защите прав потребителей и благополучия человека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Прочие неналоговые доходы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1 250,8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1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1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36000" marB="360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E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Итого неналоговые доходы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76 844,6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69 522,3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80 420,0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64 387,0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64 181,0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3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36000" marB="360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507439" name="Группа 24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1507443" name="Picture 15" descr="222"/>
            <p:cNvPicPr>
              <a:picLocks noChangeAspect="1" noChangeArrowheads="1"/>
            </p:cNvPicPr>
            <p:nvPr/>
          </p:nvPicPr>
          <p:blipFill>
            <a:blip r:embed="rId2">
              <a:lum bright="6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7444" name="Picture 15" descr="222"/>
            <p:cNvPicPr>
              <a:picLocks noChangeAspect="1" noChangeArrowheads="1"/>
            </p:cNvPicPr>
            <p:nvPr/>
          </p:nvPicPr>
          <p:blipFill>
            <a:blip r:embed="rId2">
              <a:lum bright="6000"/>
            </a:blip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7445" name="Picture 13" descr="log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07440" name="Picture 8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250825" y="0"/>
            <a:ext cx="7207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331913" y="115888"/>
            <a:ext cx="7056437" cy="476250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Неналоговые доходы бюджета города Ржева </a:t>
            </a:r>
            <a:br>
              <a:rPr lang="ru-RU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 2015—2019 годах</a:t>
            </a:r>
          </a:p>
        </p:txBody>
      </p:sp>
      <p:sp>
        <p:nvSpPr>
          <p:cNvPr id="149533" name="TextBox 556042"/>
          <p:cNvSpPr txBox="1">
            <a:spLocks noChangeArrowheads="1"/>
          </p:cNvSpPr>
          <p:nvPr/>
        </p:nvSpPr>
        <p:spPr bwMode="auto">
          <a:xfrm>
            <a:off x="7764463" y="549275"/>
            <a:ext cx="1379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>
                <a:solidFill>
                  <a:srgbClr val="193B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(тыс. руб.)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881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0485D362-4A0E-4A7B-8417-D1FA1FFBCB66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26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grpSp>
        <p:nvGrpSpPr>
          <p:cNvPr id="1508354" name="Группа 24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1508465" name="Picture 15" descr="222"/>
            <p:cNvPicPr>
              <a:picLocks noChangeAspect="1" noChangeArrowheads="1"/>
            </p:cNvPicPr>
            <p:nvPr/>
          </p:nvPicPr>
          <p:blipFill>
            <a:blip r:embed="rId2">
              <a:lum bright="6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8466" name="Picture 15" descr="222"/>
            <p:cNvPicPr>
              <a:picLocks noChangeAspect="1" noChangeArrowheads="1"/>
            </p:cNvPicPr>
            <p:nvPr/>
          </p:nvPicPr>
          <p:blipFill>
            <a:blip r:embed="rId2">
              <a:lum bright="6000"/>
            </a:blip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8467" name="Picture 13" descr="log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08355" name="Picture 8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250825" y="0"/>
            <a:ext cx="7207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116013" y="0"/>
            <a:ext cx="7200900" cy="620713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Безвозмездные поступления в</a:t>
            </a:r>
            <a:r>
              <a:rPr lang="ru-RU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бюджет города Ржева в 2015—2019 годах</a:t>
            </a:r>
          </a:p>
        </p:txBody>
      </p:sp>
      <p:sp>
        <p:nvSpPr>
          <p:cNvPr id="149533" name="TextBox 556042"/>
          <p:cNvSpPr txBox="1">
            <a:spLocks noChangeArrowheads="1"/>
          </p:cNvSpPr>
          <p:nvPr/>
        </p:nvSpPr>
        <p:spPr bwMode="auto">
          <a:xfrm>
            <a:off x="7764463" y="549275"/>
            <a:ext cx="1230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i="1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(тыс. руб.)</a:t>
            </a:r>
          </a:p>
        </p:txBody>
      </p:sp>
      <p:graphicFrame>
        <p:nvGraphicFramePr>
          <p:cNvPr id="1508493" name="Group 141"/>
          <p:cNvGraphicFramePr>
            <a:graphicFrameLocks noGrp="1"/>
          </p:cNvGraphicFramePr>
          <p:nvPr/>
        </p:nvGraphicFramePr>
        <p:xfrm>
          <a:off x="179388" y="908050"/>
          <a:ext cx="8785225" cy="5158750"/>
        </p:xfrm>
        <a:graphic>
          <a:graphicData uri="http://schemas.openxmlformats.org/drawingml/2006/table">
            <a:tbl>
              <a:tblPr/>
              <a:tblGrid>
                <a:gridCol w="425450"/>
                <a:gridCol w="3541712"/>
                <a:gridCol w="920750"/>
                <a:gridCol w="1066800"/>
                <a:gridCol w="917575"/>
                <a:gridCol w="920750"/>
                <a:gridCol w="992188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Безвозмездные поступления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2015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Назначения по бюджету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(в ред. от 29.09.16)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2016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2017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2018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2019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>
                        <a:alpha val="50195"/>
                      </a:srgb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Межбюджетные трансферты (МБТ)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— 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485 637,7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681 662,3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387 889,3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378 131,0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378 131,8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1.1</a:t>
                      </a: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Дотации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40 845,2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65 256,0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9 758,0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1.2</a:t>
                      </a: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Субсидии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76 767,2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11 825,2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1.3</a:t>
                      </a: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Субвенции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359 172,8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355 930,7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378 131,8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378 131,0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378 131,8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</a:t>
                      </a: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Иные межбюджетные трансферты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8 852,5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248 650,4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Безвозмездные поступления от физических и юридических лиц </a:t>
                      </a: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(денежные пожертвования)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2E17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739,1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2 339,8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1 253,0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1 253,0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1 253,0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2.1</a:t>
                      </a: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 негосударственных организаций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587,6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1 639,8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2.2</a:t>
                      </a: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 физических лиц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151,5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553,0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553,0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553,0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от возврата бюджетными учреждениями остатков субсидий прошлых лет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136,6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0000" marR="90000" marT="46800" marB="468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Возврат остатков субсидий, субвенций и иных МБТ, имеющих целевое назначение, прошлых лет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-1 804,8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>
                        <a:alpha val="50195"/>
                      </a:srgb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2E17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Итого безвозмездные поступления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484 708,6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684 002,1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389 142,3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379 384,0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17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379 384,8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508464" name="TextBox 18"/>
          <p:cNvSpPr txBox="1">
            <a:spLocks noChangeArrowheads="1"/>
          </p:cNvSpPr>
          <p:nvPr/>
        </p:nvSpPr>
        <p:spPr bwMode="auto">
          <a:xfrm>
            <a:off x="971550" y="6165850"/>
            <a:ext cx="7129463" cy="553998"/>
          </a:xfrm>
          <a:prstGeom prst="rect">
            <a:avLst/>
          </a:prstGeom>
          <a:solidFill>
            <a:srgbClr val="663300">
              <a:alpha val="12941"/>
            </a:srgbClr>
          </a:solidFill>
          <a:ln w="6350">
            <a:solidFill>
              <a:srgbClr val="462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1000" b="1" dirty="0">
                <a:solidFill>
                  <a:srgbClr val="261300"/>
                </a:solidFill>
                <a:latin typeface="Georgia" pitchFamily="18" charset="0"/>
              </a:rPr>
              <a:t>Доведение плановых назначений по субсидиям и иным межбюджетным трансфертам осуществляется </a:t>
            </a:r>
            <a:r>
              <a:rPr lang="ru-RU" sz="1000" b="1" dirty="0" smtClean="0">
                <a:solidFill>
                  <a:srgbClr val="261300"/>
                </a:solidFill>
                <a:latin typeface="Georgia" pitchFamily="18" charset="0"/>
              </a:rPr>
              <a:t>Министерством </a:t>
            </a:r>
            <a:r>
              <a:rPr lang="ru-RU" sz="1000" b="1" dirty="0">
                <a:solidFill>
                  <a:srgbClr val="261300"/>
                </a:solidFill>
                <a:latin typeface="Georgia" pitchFamily="18" charset="0"/>
              </a:rPr>
              <a:t>финансов Тверской области после их утверждения законом об областном бюджете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9378" name="Picture 56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0" name="Номер слайда 5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116F372A-3701-471A-9ABF-4E6282D7A220}" type="slidenum">
              <a:rPr lang="ru-RU" sz="1400">
                <a:solidFill>
                  <a:srgbClr val="000000"/>
                </a:solidFill>
                <a:latin typeface="+mn-lt"/>
                <a:cs typeface="+mn-cs"/>
              </a:rPr>
              <a:pPr algn="r">
                <a:defRPr/>
              </a:pPr>
              <a:t>27</a:t>
            </a:fld>
            <a:endParaRPr lang="ru-RU" sz="140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509380" name="Овал 5"/>
          <p:cNvGrpSpPr>
            <a:grpSpLocks/>
          </p:cNvGrpSpPr>
          <p:nvPr/>
        </p:nvGrpSpPr>
        <p:grpSpPr bwMode="auto">
          <a:xfrm>
            <a:off x="2916238" y="3284538"/>
            <a:ext cx="2519362" cy="1800225"/>
            <a:chOff x="887" y="1275"/>
            <a:chExt cx="2991" cy="1974"/>
          </a:xfrm>
        </p:grpSpPr>
        <p:pic>
          <p:nvPicPr>
            <p:cNvPr id="1509412" name="Овал 5"/>
            <p:cNvPicPr>
              <a:picLocks noChangeArrowheads="1"/>
            </p:cNvPicPr>
            <p:nvPr/>
          </p:nvPicPr>
          <p:blipFill>
            <a:blip r:embed="rId5" cstate="print">
              <a:lum bright="-28000"/>
              <a:grayscl/>
            </a:blip>
            <a:srcRect/>
            <a:stretch>
              <a:fillRect/>
            </a:stretch>
          </p:blipFill>
          <p:spPr bwMode="auto">
            <a:xfrm>
              <a:off x="887" y="1275"/>
              <a:ext cx="2991" cy="1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9413" name="Text Box 11"/>
            <p:cNvSpPr txBox="1">
              <a:spLocks noChangeArrowheads="1"/>
            </p:cNvSpPr>
            <p:nvPr/>
          </p:nvSpPr>
          <p:spPr bwMode="auto">
            <a:xfrm>
              <a:off x="1352" y="1577"/>
              <a:ext cx="2065" cy="1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509381" name="Овал 6"/>
          <p:cNvGrpSpPr>
            <a:grpSpLocks/>
          </p:cNvGrpSpPr>
          <p:nvPr/>
        </p:nvGrpSpPr>
        <p:grpSpPr bwMode="auto">
          <a:xfrm>
            <a:off x="179388" y="3141663"/>
            <a:ext cx="2592387" cy="2016125"/>
            <a:chOff x="1709" y="1386"/>
            <a:chExt cx="2150" cy="1678"/>
          </a:xfrm>
        </p:grpSpPr>
        <p:pic>
          <p:nvPicPr>
            <p:cNvPr id="1509410" name="Овал 6"/>
            <p:cNvPicPr>
              <a:picLocks noChangeArrowheads="1"/>
            </p:cNvPicPr>
            <p:nvPr/>
          </p:nvPicPr>
          <p:blipFill>
            <a:blip r:embed="rId6">
              <a:lum bright="2000" contrast="-8000"/>
            </a:blip>
            <a:srcRect/>
            <a:stretch>
              <a:fillRect/>
            </a:stretch>
          </p:blipFill>
          <p:spPr bwMode="auto">
            <a:xfrm>
              <a:off x="1709" y="1386"/>
              <a:ext cx="2150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9411" name="Text Box 12"/>
            <p:cNvSpPr txBox="1">
              <a:spLocks noChangeArrowheads="1"/>
            </p:cNvSpPr>
            <p:nvPr/>
          </p:nvSpPr>
          <p:spPr bwMode="auto">
            <a:xfrm>
              <a:off x="2051" y="1646"/>
              <a:ext cx="1469" cy="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509382" name="TextBox 23"/>
          <p:cNvGrpSpPr>
            <a:grpSpLocks/>
          </p:cNvGrpSpPr>
          <p:nvPr/>
        </p:nvGrpSpPr>
        <p:grpSpPr bwMode="auto">
          <a:xfrm>
            <a:off x="3276600" y="3573463"/>
            <a:ext cx="1800225" cy="635000"/>
            <a:chOff x="2584" y="710"/>
            <a:chExt cx="1118" cy="400"/>
          </a:xfrm>
        </p:grpSpPr>
        <p:pic>
          <p:nvPicPr>
            <p:cNvPr id="1509408" name="TextBox 23"/>
            <p:cNvPicPr>
              <a:picLocks noChangeArrowheads="1"/>
            </p:cNvPicPr>
            <p:nvPr/>
          </p:nvPicPr>
          <p:blipFill>
            <a:blip r:embed="rId7">
              <a:lum bright="100000" contrast="-54000"/>
              <a:grayscl/>
            </a:blip>
            <a:srcRect/>
            <a:stretch>
              <a:fillRect/>
            </a:stretch>
          </p:blipFill>
          <p:spPr bwMode="auto">
            <a:xfrm>
              <a:off x="2584" y="710"/>
              <a:ext cx="1118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9547" name="Text Box 25"/>
            <p:cNvSpPr txBox="1">
              <a:spLocks noChangeArrowheads="1"/>
            </p:cNvSpPr>
            <p:nvPr/>
          </p:nvSpPr>
          <p:spPr bwMode="auto">
            <a:xfrm>
              <a:off x="2626" y="734"/>
              <a:ext cx="1023" cy="326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Безвозмездные </a:t>
              </a:r>
            </a:p>
            <a:p>
              <a:pPr algn="ctr">
                <a:defRPr/>
              </a:pPr>
              <a:r>
                <a:rPr lang="ru-RU" sz="14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поступления</a:t>
              </a:r>
            </a:p>
          </p:txBody>
        </p:sp>
      </p:grpSp>
      <p:sp>
        <p:nvSpPr>
          <p:cNvPr id="1509383" name="TextBox 556037"/>
          <p:cNvSpPr txBox="1">
            <a:spLocks noChangeArrowheads="1"/>
          </p:cNvSpPr>
          <p:nvPr/>
        </p:nvSpPr>
        <p:spPr bwMode="auto">
          <a:xfrm>
            <a:off x="395288" y="4292600"/>
            <a:ext cx="20875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Georgia" pitchFamily="18" charset="0"/>
              </a:rPr>
              <a:t>458 974,0 </a:t>
            </a:r>
          </a:p>
          <a:p>
            <a:pPr algn="ctr"/>
            <a:r>
              <a:rPr lang="ru-RU" sz="1400" b="1" i="1">
                <a:solidFill>
                  <a:schemeClr val="bg1"/>
                </a:solidFill>
                <a:latin typeface="Georgia" pitchFamily="18" charset="0"/>
              </a:rPr>
              <a:t>тыс. руб.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Georgia" pitchFamily="18" charset="0"/>
              </a:rPr>
              <a:t> (54,2</a:t>
            </a:r>
            <a:r>
              <a:rPr lang="ru-RU" sz="1400" b="1">
                <a:solidFill>
                  <a:schemeClr val="bg1"/>
                </a:solidFill>
              </a:rPr>
              <a:t>%)</a:t>
            </a:r>
          </a:p>
        </p:txBody>
      </p:sp>
      <p:sp>
        <p:nvSpPr>
          <p:cNvPr id="1509384" name="TextBox 556041"/>
          <p:cNvSpPr txBox="1">
            <a:spLocks noChangeArrowheads="1"/>
          </p:cNvSpPr>
          <p:nvPr/>
        </p:nvSpPr>
        <p:spPr bwMode="auto">
          <a:xfrm>
            <a:off x="3492500" y="4076700"/>
            <a:ext cx="14398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Georgia" pitchFamily="18" charset="0"/>
              </a:rPr>
              <a:t>389 142,3</a:t>
            </a:r>
            <a:r>
              <a:rPr lang="ru-RU" sz="1400" b="1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400" b="1" i="1">
                <a:solidFill>
                  <a:schemeClr val="bg1"/>
                </a:solidFill>
                <a:latin typeface="Georgia" pitchFamily="18" charset="0"/>
              </a:rPr>
              <a:t>тыс. руб.</a:t>
            </a:r>
            <a:r>
              <a:rPr lang="ru-RU" sz="1400" b="1">
                <a:solidFill>
                  <a:schemeClr val="bg1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Georgia" pitchFamily="18" charset="0"/>
              </a:rPr>
              <a:t>(45,8</a:t>
            </a:r>
            <a:r>
              <a:rPr lang="ru-RU" sz="1400" b="1">
                <a:solidFill>
                  <a:schemeClr val="bg1"/>
                </a:solidFill>
              </a:rPr>
              <a:t>%)</a:t>
            </a:r>
          </a:p>
        </p:txBody>
      </p:sp>
      <p:grpSp>
        <p:nvGrpSpPr>
          <p:cNvPr id="1509385" name="Штриховая стрелка вправо 30"/>
          <p:cNvGrpSpPr>
            <a:grpSpLocks/>
          </p:cNvGrpSpPr>
          <p:nvPr/>
        </p:nvGrpSpPr>
        <p:grpSpPr bwMode="auto">
          <a:xfrm>
            <a:off x="5003800" y="2565400"/>
            <a:ext cx="2016125" cy="1441450"/>
            <a:chOff x="3663" y="795"/>
            <a:chExt cx="553" cy="230"/>
          </a:xfrm>
        </p:grpSpPr>
        <p:pic>
          <p:nvPicPr>
            <p:cNvPr id="1509406" name="Штриховая стрелка вправо 30"/>
            <p:cNvPicPr>
              <a:picLocks noChangeArrowheads="1"/>
            </p:cNvPicPr>
            <p:nvPr/>
          </p:nvPicPr>
          <p:blipFill>
            <a:blip r:embed="rId8">
              <a:lum contrast="40000"/>
              <a:grayscl/>
            </a:blip>
            <a:srcRect/>
            <a:stretch>
              <a:fillRect/>
            </a:stretch>
          </p:blipFill>
          <p:spPr bwMode="auto">
            <a:xfrm>
              <a:off x="3663" y="795"/>
              <a:ext cx="55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18699" name="Text Box 29"/>
            <p:cNvSpPr txBox="1">
              <a:spLocks noChangeArrowheads="1"/>
            </p:cNvSpPr>
            <p:nvPr/>
          </p:nvSpPr>
          <p:spPr bwMode="auto">
            <a:xfrm>
              <a:off x="3725" y="869"/>
              <a:ext cx="425" cy="6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11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в том числе от других бюджетов:</a:t>
              </a:r>
            </a:p>
          </p:txBody>
        </p:sp>
      </p:grpSp>
      <p:sp>
        <p:nvSpPr>
          <p:cNvPr id="149508" name="Rectangle 12"/>
          <p:cNvSpPr>
            <a:spLocks noChangeArrowheads="1"/>
          </p:cNvSpPr>
          <p:nvPr/>
        </p:nvSpPr>
        <p:spPr bwMode="auto">
          <a:xfrm>
            <a:off x="1285852" y="115888"/>
            <a:ext cx="7715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buClr>
                <a:srgbClr val="0000FF"/>
              </a:buClr>
              <a:buSzPct val="65000"/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Структура доходов бюджета города Ржева на 2017 год</a:t>
            </a:r>
          </a:p>
        </p:txBody>
      </p:sp>
      <p:pic>
        <p:nvPicPr>
          <p:cNvPr id="1509387" name="Picture 46" descr="rzhev-gerb-sovr"/>
          <p:cNvPicPr>
            <a:picLocks noChangeAspect="1" noChangeArrowheads="1"/>
          </p:cNvPicPr>
          <p:nvPr/>
        </p:nvPicPr>
        <p:blipFill>
          <a:blip r:embed="rId9">
            <a:lum bright="6000"/>
          </a:blip>
          <a:srcRect/>
          <a:stretch>
            <a:fillRect/>
          </a:stretch>
        </p:blipFill>
        <p:spPr bwMode="auto">
          <a:xfrm>
            <a:off x="5397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09388" name="Овал 556036"/>
          <p:cNvGrpSpPr>
            <a:grpSpLocks/>
          </p:cNvGrpSpPr>
          <p:nvPr/>
        </p:nvGrpSpPr>
        <p:grpSpPr bwMode="auto">
          <a:xfrm>
            <a:off x="5435600" y="3429000"/>
            <a:ext cx="3168650" cy="1512888"/>
            <a:chOff x="4320" y="2707"/>
            <a:chExt cx="1106" cy="584"/>
          </a:xfrm>
        </p:grpSpPr>
        <p:pic>
          <p:nvPicPr>
            <p:cNvPr id="1509404" name="Овал 556036"/>
            <p:cNvPicPr>
              <a:picLocks noChangeArrowheads="1"/>
            </p:cNvPicPr>
            <p:nvPr/>
          </p:nvPicPr>
          <p:blipFill>
            <a:blip r:embed="rId10">
              <a:lum bright="14000" contrast="40000"/>
              <a:grayscl/>
            </a:blip>
            <a:srcRect/>
            <a:stretch>
              <a:fillRect/>
            </a:stretch>
          </p:blipFill>
          <p:spPr bwMode="auto">
            <a:xfrm>
              <a:off x="4320" y="2707"/>
              <a:ext cx="1106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45"/>
            <p:cNvSpPr txBox="1">
              <a:spLocks noChangeArrowheads="1"/>
            </p:cNvSpPr>
            <p:nvPr/>
          </p:nvSpPr>
          <p:spPr bwMode="auto">
            <a:xfrm>
              <a:off x="4511" y="2805"/>
              <a:ext cx="730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13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Дотации </a:t>
              </a:r>
            </a:p>
            <a:p>
              <a:pPr algn="ctr">
                <a:defRPr/>
              </a:pPr>
              <a:r>
                <a:rPr lang="ru-RU" sz="12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на сбалансированность бюджета</a:t>
              </a:r>
            </a:p>
            <a:p>
              <a:pPr algn="ctr">
                <a:defRPr/>
              </a:pPr>
              <a:r>
                <a:rPr lang="ru-RU" sz="1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9 758</a:t>
              </a:r>
              <a:r>
                <a:rPr lang="ru-RU" sz="13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 </a:t>
              </a:r>
            </a:p>
            <a:p>
              <a:pPr algn="ctr">
                <a:defRPr/>
              </a:pPr>
              <a:r>
                <a:rPr lang="ru-RU" sz="13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тыс. руб.</a:t>
              </a:r>
            </a:p>
          </p:txBody>
        </p:sp>
      </p:grpSp>
      <p:grpSp>
        <p:nvGrpSpPr>
          <p:cNvPr id="1509389" name="Овал 556036"/>
          <p:cNvGrpSpPr>
            <a:grpSpLocks/>
          </p:cNvGrpSpPr>
          <p:nvPr/>
        </p:nvGrpSpPr>
        <p:grpSpPr bwMode="auto">
          <a:xfrm>
            <a:off x="5003800" y="4786323"/>
            <a:ext cx="4140200" cy="1811328"/>
            <a:chOff x="4320" y="2707"/>
            <a:chExt cx="1106" cy="584"/>
          </a:xfrm>
        </p:grpSpPr>
        <p:pic>
          <p:nvPicPr>
            <p:cNvPr id="1509402" name="Овал 556036"/>
            <p:cNvPicPr>
              <a:picLocks noChangeArrowheads="1"/>
            </p:cNvPicPr>
            <p:nvPr/>
          </p:nvPicPr>
          <p:blipFill>
            <a:blip r:embed="rId10">
              <a:lum bright="14000" contrast="40000"/>
              <a:grayscl/>
            </a:blip>
            <a:srcRect/>
            <a:stretch>
              <a:fillRect/>
            </a:stretch>
          </p:blipFill>
          <p:spPr bwMode="auto">
            <a:xfrm>
              <a:off x="4320" y="2707"/>
              <a:ext cx="1106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45"/>
            <p:cNvSpPr txBox="1">
              <a:spLocks noChangeArrowheads="1"/>
            </p:cNvSpPr>
            <p:nvPr/>
          </p:nvSpPr>
          <p:spPr bwMode="auto">
            <a:xfrm>
              <a:off x="4511" y="2805"/>
              <a:ext cx="730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13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Субвенции </a:t>
              </a:r>
            </a:p>
            <a:p>
              <a:pPr algn="ctr">
                <a:defRPr/>
              </a:pPr>
              <a:r>
                <a:rPr lang="ru-RU" sz="12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для выполнения </a:t>
              </a:r>
              <a:r>
                <a:rPr lang="ru-RU" sz="1200" b="1" i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госполномочий</a:t>
              </a:r>
              <a:r>
                <a:rPr lang="ru-RU" sz="12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 РФ и субъектов РФ, переданных для осуществления органу местного самоуправления</a:t>
              </a:r>
            </a:p>
            <a:p>
              <a:pPr algn="ctr">
                <a:defRPr/>
              </a:pPr>
              <a:r>
                <a:rPr lang="ru-RU" sz="1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378 131,3</a:t>
              </a:r>
              <a:r>
                <a:rPr lang="ru-RU" sz="13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 тыс. руб.</a:t>
              </a:r>
            </a:p>
          </p:txBody>
        </p:sp>
      </p:grpSp>
      <p:grpSp>
        <p:nvGrpSpPr>
          <p:cNvPr id="1509390" name="TextBox 11"/>
          <p:cNvGrpSpPr>
            <a:grpSpLocks/>
          </p:cNvGrpSpPr>
          <p:nvPr/>
        </p:nvGrpSpPr>
        <p:grpSpPr bwMode="auto">
          <a:xfrm>
            <a:off x="684213" y="3357563"/>
            <a:ext cx="1584325" cy="847725"/>
            <a:chOff x="837" y="3675"/>
            <a:chExt cx="1344" cy="534"/>
          </a:xfrm>
        </p:grpSpPr>
        <p:pic>
          <p:nvPicPr>
            <p:cNvPr id="1509400" name="TextBox 11"/>
            <p:cNvPicPr>
              <a:picLocks noChangeArrowheads="1"/>
            </p:cNvPicPr>
            <p:nvPr/>
          </p:nvPicPr>
          <p:blipFill>
            <a:blip r:embed="rId11">
              <a:lum bright="100000" contrast="-54000"/>
            </a:blip>
            <a:srcRect/>
            <a:stretch>
              <a:fillRect/>
            </a:stretch>
          </p:blipFill>
          <p:spPr bwMode="auto">
            <a:xfrm>
              <a:off x="837" y="3675"/>
              <a:ext cx="1344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9549" name="Text Box 21"/>
            <p:cNvSpPr txBox="1">
              <a:spLocks noChangeArrowheads="1"/>
            </p:cNvSpPr>
            <p:nvPr/>
          </p:nvSpPr>
          <p:spPr bwMode="auto">
            <a:xfrm>
              <a:off x="876" y="3699"/>
              <a:ext cx="1266" cy="466"/>
            </a:xfrm>
            <a:prstGeom prst="rect">
              <a:avLst/>
            </a:prstGeom>
            <a:solidFill>
              <a:srgbClr val="B64340"/>
            </a:solidFill>
            <a:ln w="9525">
              <a:solidFill>
                <a:srgbClr val="AB372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Налоговые и неналоговые  </a:t>
              </a:r>
            </a:p>
            <a:p>
              <a:pPr algn="ctr">
                <a:defRPr/>
              </a:pPr>
              <a:r>
                <a:rPr lang="ru-RU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</a:rPr>
                <a:t>доходы</a:t>
              </a:r>
            </a:p>
          </p:txBody>
        </p:sp>
      </p:grpSp>
      <p:grpSp>
        <p:nvGrpSpPr>
          <p:cNvPr id="1509391" name="Овал 5"/>
          <p:cNvGrpSpPr>
            <a:grpSpLocks/>
          </p:cNvGrpSpPr>
          <p:nvPr/>
        </p:nvGrpSpPr>
        <p:grpSpPr bwMode="auto">
          <a:xfrm>
            <a:off x="755650" y="981075"/>
            <a:ext cx="4105275" cy="1871663"/>
            <a:chOff x="887" y="1275"/>
            <a:chExt cx="2991" cy="1974"/>
          </a:xfrm>
        </p:grpSpPr>
        <p:pic>
          <p:nvPicPr>
            <p:cNvPr id="1509398" name="Овал 5"/>
            <p:cNvPicPr>
              <a:picLocks noChangeArrowheads="1"/>
            </p:cNvPicPr>
            <p:nvPr/>
          </p:nvPicPr>
          <p:blipFill>
            <a:blip r:embed="rId12">
              <a:lum bright="8000" contrast="38000"/>
              <a:grayscl/>
            </a:blip>
            <a:srcRect/>
            <a:stretch>
              <a:fillRect/>
            </a:stretch>
          </p:blipFill>
          <p:spPr bwMode="auto">
            <a:xfrm>
              <a:off x="887" y="1275"/>
              <a:ext cx="2991" cy="1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9399" name="Text Box 11"/>
            <p:cNvSpPr txBox="1">
              <a:spLocks noChangeArrowheads="1"/>
            </p:cNvSpPr>
            <p:nvPr/>
          </p:nvSpPr>
          <p:spPr bwMode="auto">
            <a:xfrm>
              <a:off x="1352" y="1577"/>
              <a:ext cx="2065" cy="1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509392" name="TextBox 8"/>
          <p:cNvGrpSpPr>
            <a:grpSpLocks/>
          </p:cNvGrpSpPr>
          <p:nvPr/>
        </p:nvGrpSpPr>
        <p:grpSpPr bwMode="auto">
          <a:xfrm>
            <a:off x="1331913" y="1412875"/>
            <a:ext cx="2952750" cy="547688"/>
            <a:chOff x="204" y="749"/>
            <a:chExt cx="983" cy="403"/>
          </a:xfrm>
        </p:grpSpPr>
        <p:pic>
          <p:nvPicPr>
            <p:cNvPr id="1509396" name="TextBox 8"/>
            <p:cNvPicPr>
              <a:picLocks noChangeArrowheads="1"/>
            </p:cNvPicPr>
            <p:nvPr/>
          </p:nvPicPr>
          <p:blipFill>
            <a:blip r:embed="rId13">
              <a:grayscl/>
            </a:blip>
            <a:srcRect/>
            <a:stretch>
              <a:fillRect/>
            </a:stretch>
          </p:blipFill>
          <p:spPr bwMode="auto">
            <a:xfrm>
              <a:off x="204" y="749"/>
              <a:ext cx="983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11433" name="Text Box 9"/>
            <p:cNvSpPr txBox="1">
              <a:spLocks noChangeArrowheads="1"/>
            </p:cNvSpPr>
            <p:nvPr/>
          </p:nvSpPr>
          <p:spPr bwMode="auto">
            <a:xfrm>
              <a:off x="243" y="775"/>
              <a:ext cx="90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>
                <a:defRPr/>
              </a:pPr>
              <a:r>
                <a:rPr lang="ru-RU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ДОХОДЫ  ВСЕГО</a:t>
              </a:r>
            </a:p>
          </p:txBody>
        </p:sp>
      </p:grpSp>
      <p:sp>
        <p:nvSpPr>
          <p:cNvPr id="1509393" name="TextBox 556041"/>
          <p:cNvSpPr txBox="1">
            <a:spLocks noChangeArrowheads="1"/>
          </p:cNvSpPr>
          <p:nvPr/>
        </p:nvSpPr>
        <p:spPr bwMode="auto">
          <a:xfrm>
            <a:off x="2051050" y="1989138"/>
            <a:ext cx="14398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Georgia" pitchFamily="18" charset="0"/>
              </a:rPr>
              <a:t>848 116,3 тыс. руб. </a:t>
            </a:r>
          </a:p>
          <a:p>
            <a:pPr algn="ctr"/>
            <a:r>
              <a:rPr lang="ru-RU" sz="1400" b="1">
                <a:latin typeface="Georgia" pitchFamily="18" charset="0"/>
              </a:rPr>
              <a:t>(100</a:t>
            </a:r>
            <a:r>
              <a:rPr lang="ru-RU" sz="1400" b="1"/>
              <a:t>%)</a:t>
            </a:r>
          </a:p>
        </p:txBody>
      </p:sp>
      <p:sp>
        <p:nvSpPr>
          <p:cNvPr id="1509394" name="AutoShape 55"/>
          <p:cNvSpPr>
            <a:spLocks noChangeArrowheads="1"/>
          </p:cNvSpPr>
          <p:nvPr/>
        </p:nvSpPr>
        <p:spPr bwMode="auto">
          <a:xfrm rot="2732265">
            <a:off x="1402556" y="2637632"/>
            <a:ext cx="217487" cy="647700"/>
          </a:xfrm>
          <a:prstGeom prst="downArrow">
            <a:avLst>
              <a:gd name="adj1" fmla="val 50000"/>
              <a:gd name="adj2" fmla="val 744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1509395" name="AutoShape 56"/>
          <p:cNvSpPr>
            <a:spLocks noChangeArrowheads="1"/>
          </p:cNvSpPr>
          <p:nvPr/>
        </p:nvSpPr>
        <p:spPr bwMode="auto">
          <a:xfrm rot="-1784242">
            <a:off x="3779838" y="2708275"/>
            <a:ext cx="217487" cy="647700"/>
          </a:xfrm>
          <a:prstGeom prst="downArrow">
            <a:avLst>
              <a:gd name="adj1" fmla="val 50000"/>
              <a:gd name="adj2" fmla="val 744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C1C19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0044" name="Picture 27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/>
        </p:spPr>
        <p:txBody>
          <a:bodyPr lIns="90802" tIns="45430" rIns="90802" bIns="45430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DF69A5DC-43BA-4DCB-9057-548D21CDDD68}" type="slidenum">
              <a:rPr lang="ru-RU"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ru-RU" sz="14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2220046" name="Rectangle 11"/>
          <p:cNvSpPr>
            <a:spLocks noChangeArrowheads="1"/>
          </p:cNvSpPr>
          <p:nvPr/>
        </p:nvSpPr>
        <p:spPr bwMode="auto">
          <a:xfrm>
            <a:off x="0" y="438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20047" name="TextBox 18"/>
          <p:cNvSpPr txBox="1">
            <a:spLocks noChangeArrowheads="1"/>
          </p:cNvSpPr>
          <p:nvPr/>
        </p:nvSpPr>
        <p:spPr bwMode="auto">
          <a:xfrm>
            <a:off x="1403350" y="0"/>
            <a:ext cx="712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b="1">
                <a:solidFill>
                  <a:srgbClr val="FFFFFF"/>
                </a:solidFill>
                <a:latin typeface="Georgia" pitchFamily="18" charset="0"/>
              </a:rPr>
              <a:t>Структура налоговых и неналоговых доходов </a:t>
            </a:r>
          </a:p>
          <a:p>
            <a:pPr algn="ctr" defTabSz="914400"/>
            <a:r>
              <a:rPr lang="ru-RU" b="1">
                <a:solidFill>
                  <a:srgbClr val="FFFFFF"/>
                </a:solidFill>
                <a:latin typeface="Georgia" pitchFamily="18" charset="0"/>
              </a:rPr>
              <a:t>бюджета города Ржева на 2017 год</a:t>
            </a:r>
          </a:p>
        </p:txBody>
      </p:sp>
      <p:sp>
        <p:nvSpPr>
          <p:cNvPr id="2220048" name="Rectangle 8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20049" name="Rectangle 11"/>
          <p:cNvSpPr>
            <a:spLocks noChangeArrowheads="1"/>
          </p:cNvSpPr>
          <p:nvPr/>
        </p:nvSpPr>
        <p:spPr bwMode="auto">
          <a:xfrm>
            <a:off x="0" y="1071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20050" name="Rectangle 13"/>
          <p:cNvSpPr>
            <a:spLocks noChangeArrowheads="1"/>
          </p:cNvSpPr>
          <p:nvPr/>
        </p:nvSpPr>
        <p:spPr bwMode="auto">
          <a:xfrm>
            <a:off x="0" y="1071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20051" name="Rectangle 14"/>
          <p:cNvSpPr>
            <a:spLocks noChangeArrowheads="1"/>
          </p:cNvSpPr>
          <p:nvPr/>
        </p:nvSpPr>
        <p:spPr bwMode="auto">
          <a:xfrm>
            <a:off x="0" y="1147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20052" name="TextBox 18"/>
          <p:cNvSpPr txBox="1">
            <a:spLocks noChangeArrowheads="1"/>
          </p:cNvSpPr>
          <p:nvPr/>
        </p:nvSpPr>
        <p:spPr bwMode="auto">
          <a:xfrm>
            <a:off x="179388" y="5730875"/>
            <a:ext cx="8820150" cy="1127125"/>
          </a:xfrm>
          <a:prstGeom prst="rect">
            <a:avLst/>
          </a:prstGeom>
          <a:solidFill>
            <a:srgbClr val="FFFFCC"/>
          </a:solidFill>
          <a:ln w="25400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100" b="1">
                <a:latin typeface="Georgia" pitchFamily="18" charset="0"/>
              </a:rPr>
              <a:t>Основу поступлений</a:t>
            </a:r>
            <a:r>
              <a:rPr lang="ru-RU" sz="1100" b="1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ru-RU" sz="1100" b="1">
                <a:solidFill>
                  <a:srgbClr val="000000"/>
                </a:solidFill>
                <a:latin typeface="Georgia" pitchFamily="18" charset="0"/>
              </a:rPr>
              <a:t>налоговых и неналоговых доходов</a:t>
            </a:r>
            <a:r>
              <a:rPr lang="ru-RU" sz="1100" b="1">
                <a:solidFill>
                  <a:srgbClr val="CC0000"/>
                </a:solidFill>
                <a:latin typeface="Georgia" pitchFamily="18" charset="0"/>
              </a:rPr>
              <a:t> 93,5% (428 880 тыс. руб.)</a:t>
            </a:r>
            <a:r>
              <a:rPr lang="ru-RU" sz="1100" b="1">
                <a:latin typeface="Georgia" pitchFamily="18" charset="0"/>
              </a:rPr>
              <a:t> составили:</a:t>
            </a:r>
          </a:p>
          <a:p>
            <a:pPr algn="ctr" defTabSz="914400"/>
            <a:r>
              <a:rPr lang="ru-RU" sz="1100">
                <a:latin typeface="Georgia" pitchFamily="18" charset="0"/>
              </a:rPr>
              <a:t>налог на доходы физических лиц (53%), земельный налог (16,9%), </a:t>
            </a:r>
          </a:p>
          <a:p>
            <a:pPr algn="ctr" defTabSz="914400"/>
            <a:r>
              <a:rPr lang="ru-RU" sz="1100">
                <a:latin typeface="Georgia" pitchFamily="18" charset="0"/>
              </a:rPr>
              <a:t>единый налог на вмененный доход для отдельных видов деятельности (7,2%), </a:t>
            </a:r>
          </a:p>
          <a:p>
            <a:pPr algn="ctr" defTabSz="914400"/>
            <a:r>
              <a:rPr lang="ru-RU" sz="1100">
                <a:latin typeface="Georgia" pitchFamily="18" charset="0"/>
              </a:rPr>
              <a:t>налог с применением патентной системы налогообложения (1,9%), </a:t>
            </a:r>
          </a:p>
          <a:p>
            <a:pPr algn="ctr" defTabSz="914400"/>
            <a:r>
              <a:rPr lang="ru-RU" sz="1100">
                <a:latin typeface="Georgia" pitchFamily="18" charset="0"/>
              </a:rPr>
              <a:t>доходы от сдачи в аренду: имущества в муниципальной  собственности (5,6%) и земли до разграничения (4,4%),</a:t>
            </a:r>
          </a:p>
          <a:p>
            <a:pPr algn="ctr" defTabSz="914400"/>
            <a:r>
              <a:rPr lang="ru-RU" sz="1100">
                <a:latin typeface="Georgia" pitchFamily="18" charset="0"/>
              </a:rPr>
              <a:t> доходы от продажи материальных и нематериальных активов (4,5%)</a:t>
            </a:r>
          </a:p>
        </p:txBody>
      </p:sp>
      <p:pic>
        <p:nvPicPr>
          <p:cNvPr id="2220053" name="Picture 46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468313" y="0"/>
            <a:ext cx="7191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94" name="TextBox 556042"/>
          <p:cNvSpPr txBox="1">
            <a:spLocks noChangeArrowheads="1"/>
          </p:cNvSpPr>
          <p:nvPr/>
        </p:nvSpPr>
        <p:spPr bwMode="auto">
          <a:xfrm>
            <a:off x="7667625" y="476250"/>
            <a:ext cx="12287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(тыс. руб.)</a:t>
            </a:r>
          </a:p>
        </p:txBody>
      </p:sp>
      <p:graphicFrame>
        <p:nvGraphicFramePr>
          <p:cNvPr id="2220042" name="Object 10"/>
          <p:cNvGraphicFramePr>
            <a:graphicFrameLocks noChangeAspect="1"/>
          </p:cNvGraphicFramePr>
          <p:nvPr/>
        </p:nvGraphicFramePr>
        <p:xfrm>
          <a:off x="19050" y="836613"/>
          <a:ext cx="9124950" cy="4824412"/>
        </p:xfrm>
        <a:graphic>
          <a:graphicData uri="http://schemas.openxmlformats.org/presentationml/2006/ole">
            <p:oleObj spid="_x0000_s2220042" name="Диаграмма" r:id="rId6" imgW="6657857" imgH="3609913" progId="MSGraph.Chart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CBC96"/>
            </a:gs>
            <a:gs pos="50000">
              <a:srgbClr val="FFFFCC"/>
            </a:gs>
            <a:gs pos="100000">
              <a:srgbClr val="BCBC9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B1E4A-DE41-4CE6-ADF2-D7AED9F915A2}" type="slidenum">
              <a:rPr lang="ru-RU"/>
              <a:pPr>
                <a:defRPr/>
              </a:pPr>
              <a:t>29</a:t>
            </a:fld>
            <a:endParaRPr lang="ru-RU"/>
          </a:p>
        </p:txBody>
      </p:sp>
      <p:pic>
        <p:nvPicPr>
          <p:cNvPr id="2101304" name="Picture 15" descr="222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1305" name="Picture 15" descr="222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2957" name="Прямоугольник 12"/>
          <p:cNvSpPr>
            <a:spLocks noChangeArrowheads="1"/>
          </p:cNvSpPr>
          <p:nvPr/>
        </p:nvSpPr>
        <p:spPr bwMode="auto">
          <a:xfrm>
            <a:off x="1258888" y="0"/>
            <a:ext cx="7634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altLang="ru-RU" sz="2000" b="1">
                <a:solidFill>
                  <a:srgbClr val="F9F9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Динамика налоговых и неналоговых доходов бюджета города Ржева за 2009-2019 годы</a:t>
            </a:r>
            <a:endParaRPr lang="ru-RU" altLang="ru-RU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2101301" name="Object 5"/>
          <p:cNvGraphicFramePr>
            <a:graphicFrameLocks noChangeAspect="1"/>
          </p:cNvGraphicFramePr>
          <p:nvPr/>
        </p:nvGraphicFramePr>
        <p:xfrm>
          <a:off x="0" y="908050"/>
          <a:ext cx="9144000" cy="4105275"/>
        </p:xfrm>
        <a:graphic>
          <a:graphicData uri="http://schemas.openxmlformats.org/presentationml/2006/ole">
            <p:oleObj spid="_x0000_s2101301" name="Диаграмма" r:id="rId5" imgW="6267585" imgH="2581185" progId="MSGraph.Chart.8">
              <p:embed followColorScheme="full"/>
            </p:oleObj>
          </a:graphicData>
        </a:graphic>
      </p:graphicFrame>
      <p:sp>
        <p:nvSpPr>
          <p:cNvPr id="2101307" name="Rectangle 96"/>
          <p:cNvSpPr>
            <a:spLocks noChangeArrowheads="1"/>
          </p:cNvSpPr>
          <p:nvPr/>
        </p:nvSpPr>
        <p:spPr bwMode="auto">
          <a:xfrm>
            <a:off x="3348038" y="2205038"/>
            <a:ext cx="27352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ru-RU" sz="1200" b="1">
                <a:solidFill>
                  <a:srgbClr val="FF0000"/>
                </a:solidFill>
                <a:latin typeface="Georgia" pitchFamily="18" charset="0"/>
              </a:rPr>
              <a:t>Средний темп роста — </a:t>
            </a:r>
            <a:r>
              <a:rPr lang="ru-RU" sz="1400" b="1">
                <a:solidFill>
                  <a:srgbClr val="FF0000"/>
                </a:solidFill>
                <a:latin typeface="Georgia" pitchFamily="18" charset="0"/>
              </a:rPr>
              <a:t>101,3%</a:t>
            </a:r>
          </a:p>
        </p:txBody>
      </p:sp>
      <p:pic>
        <p:nvPicPr>
          <p:cNvPr id="2101308" name="Picture 56" descr="rzhev-gerb-sovr"/>
          <p:cNvPicPr>
            <a:picLocks noChangeAspect="1" noChangeArrowheads="1"/>
          </p:cNvPicPr>
          <p:nvPr/>
        </p:nvPicPr>
        <p:blipFill>
          <a:blip r:embed="rId6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01362" name="Group 114"/>
          <p:cNvGraphicFramePr>
            <a:graphicFrameLocks noGrp="1"/>
          </p:cNvGraphicFramePr>
          <p:nvPr/>
        </p:nvGraphicFramePr>
        <p:xfrm>
          <a:off x="179388" y="4508500"/>
          <a:ext cx="8797925" cy="1697039"/>
        </p:xfrm>
        <a:graphic>
          <a:graphicData uri="http://schemas.openxmlformats.org/drawingml/2006/table">
            <a:tbl>
              <a:tblPr/>
              <a:tblGrid>
                <a:gridCol w="720725"/>
                <a:gridCol w="720725"/>
                <a:gridCol w="719137"/>
                <a:gridCol w="720725"/>
                <a:gridCol w="719138"/>
                <a:gridCol w="865187"/>
                <a:gridCol w="863600"/>
                <a:gridCol w="863600"/>
                <a:gridCol w="936625"/>
                <a:gridCol w="863600"/>
                <a:gridCol w="804863"/>
              </a:tblGrid>
              <a:tr h="319088"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cs typeface="Arial" charset="0"/>
                        </a:rPr>
                        <a:t>НАЛОГОВЫЕ И НЕНАЛОГОВЫЕ ДОХОДЫ (тыс.</a:t>
                      </a:r>
                      <a:r>
                        <a:rPr kumimoji="0" lang="en-US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cs typeface="Arial" charset="0"/>
                        </a:rPr>
                        <a:t>руб.)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2009 год факт</a:t>
                      </a:r>
                    </a:p>
                  </a:txBody>
                  <a:tcPr marL="0" marR="0" marT="0" marB="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 год факт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2011 год факт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год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год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уточнено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прогноз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прогноз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2019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прогноз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393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021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407 059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431 288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2142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469 122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474 853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364 205,6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370 190,3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373 055,2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458 974,0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434 003,0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424 246,0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+33 189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+14 038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+24 229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37 834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5 731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-110 647,4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+5 984,7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+2 864,9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+85 918,8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-24 971,0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2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-9 757,0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49C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C3B62DB7-3D0D-4538-B4FD-D9CF573D6679}" type="slidenum">
              <a:rPr lang="ru-RU" sz="1400">
                <a:latin typeface="+mn-lt"/>
                <a:cs typeface="+mn-cs"/>
              </a:rPr>
              <a:pPr algn="r">
                <a:defRPr/>
              </a:pPr>
              <a:t>3</a:t>
            </a:fld>
            <a:endParaRPr lang="ru-RU" sz="1400" dirty="0">
              <a:latin typeface="+mn-lt"/>
              <a:cs typeface="+mn-cs"/>
            </a:endParaRPr>
          </a:p>
        </p:txBody>
      </p:sp>
      <p:pic>
        <p:nvPicPr>
          <p:cNvPr id="133124" name="Picture 8" descr="rzhev-gerb-sovr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4067175" y="188913"/>
            <a:ext cx="7905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5" name="WordArt 10"/>
          <p:cNvSpPr>
            <a:spLocks noChangeArrowheads="1" noChangeShapeType="1" noTextEdit="1"/>
          </p:cNvSpPr>
          <p:nvPr/>
        </p:nvSpPr>
        <p:spPr bwMode="auto">
          <a:xfrm>
            <a:off x="2428860" y="1357298"/>
            <a:ext cx="41052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Вводная часть</a:t>
            </a:r>
          </a:p>
        </p:txBody>
      </p:sp>
      <p:pic>
        <p:nvPicPr>
          <p:cNvPr id="6" name="Picture 7" descr="918-F"/>
          <p:cNvPicPr>
            <a:picLocks noChangeAspect="1" noChangeArrowheads="1"/>
          </p:cNvPicPr>
          <p:nvPr/>
        </p:nvPicPr>
        <p:blipFill>
          <a:blip r:embed="rId4">
            <a:lum bright="12000" contrast="6000"/>
          </a:blip>
          <a:srcRect/>
          <a:stretch>
            <a:fillRect/>
          </a:stretch>
        </p:blipFill>
        <p:spPr bwMode="auto">
          <a:xfrm>
            <a:off x="357158" y="2357430"/>
            <a:ext cx="857249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547B9-2B7A-4EC3-9200-A30AC17A8C75}" type="slidenum">
              <a:rPr lang="ru-RU"/>
              <a:pPr>
                <a:defRPr/>
              </a:pPr>
              <a:t>30</a:t>
            </a:fld>
            <a:endParaRPr lang="ru-RU"/>
          </a:p>
        </p:txBody>
      </p:sp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0" y="1268413"/>
          <a:ext cx="9124950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096133" name="Группа 24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2096170" name="Picture 15" descr="222"/>
            <p:cNvPicPr>
              <a:picLocks noChangeAspect="1" noChangeArrowheads="1"/>
            </p:cNvPicPr>
            <p:nvPr/>
          </p:nvPicPr>
          <p:blipFill>
            <a:blip r:embed="rId5">
              <a:lum bright="6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6171" name="Picture 15" descr="222"/>
            <p:cNvPicPr>
              <a:picLocks noChangeAspect="1" noChangeArrowheads="1"/>
            </p:cNvPicPr>
            <p:nvPr/>
          </p:nvPicPr>
          <p:blipFill>
            <a:blip r:embed="rId5">
              <a:lum bright="6000"/>
            </a:blip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6172" name="Picture 13" descr="logo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2045" name="TextBox 18"/>
          <p:cNvSpPr txBox="1">
            <a:spLocks noChangeArrowheads="1"/>
          </p:cNvSpPr>
          <p:nvPr/>
        </p:nvSpPr>
        <p:spPr bwMode="auto">
          <a:xfrm>
            <a:off x="1042988" y="0"/>
            <a:ext cx="7921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17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Безвозмездные поступления из федерального и областного бюджетов  в 2015—2019 годах</a:t>
            </a:r>
          </a:p>
        </p:txBody>
      </p:sp>
      <p:graphicFrame>
        <p:nvGraphicFramePr>
          <p:cNvPr id="2096178" name="Group 50"/>
          <p:cNvGraphicFramePr>
            <a:graphicFrameLocks noGrp="1"/>
          </p:cNvGraphicFramePr>
          <p:nvPr/>
        </p:nvGraphicFramePr>
        <p:xfrm>
          <a:off x="1476375" y="1916113"/>
          <a:ext cx="1031875" cy="304800"/>
        </p:xfrm>
        <a:graphic>
          <a:graphicData uri="http://schemas.openxmlformats.org/drawingml/2006/table">
            <a:tbl>
              <a:tblPr/>
              <a:tblGrid>
                <a:gridCol w="103187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485 637,7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96184" name="Group 56"/>
          <p:cNvGraphicFramePr>
            <a:graphicFrameLocks noGrp="1"/>
          </p:cNvGraphicFramePr>
          <p:nvPr/>
        </p:nvGraphicFramePr>
        <p:xfrm>
          <a:off x="2843213" y="1125538"/>
          <a:ext cx="1031875" cy="304800"/>
        </p:xfrm>
        <a:graphic>
          <a:graphicData uri="http://schemas.openxmlformats.org/drawingml/2006/table">
            <a:tbl>
              <a:tblPr/>
              <a:tblGrid>
                <a:gridCol w="103187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681 662,3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Group 50"/>
          <p:cNvGraphicFramePr>
            <a:graphicFrameLocks noGrp="1"/>
          </p:cNvGraphicFramePr>
          <p:nvPr/>
        </p:nvGraphicFramePr>
        <p:xfrm>
          <a:off x="4067175" y="2420938"/>
          <a:ext cx="1031875" cy="304800"/>
        </p:xfrm>
        <a:graphic>
          <a:graphicData uri="http://schemas.openxmlformats.org/drawingml/2006/table">
            <a:tbl>
              <a:tblPr/>
              <a:tblGrid>
                <a:gridCol w="103187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387 889,3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096153" name="Rectangle 38"/>
          <p:cNvSpPr>
            <a:spLocks noChangeArrowheads="1"/>
          </p:cNvSpPr>
          <p:nvPr/>
        </p:nvSpPr>
        <p:spPr bwMode="auto">
          <a:xfrm rot="-2298018">
            <a:off x="1692275" y="1484313"/>
            <a:ext cx="9350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b="1"/>
              <a:t>+40,4%</a:t>
            </a:r>
          </a:p>
        </p:txBody>
      </p:sp>
      <p:sp>
        <p:nvSpPr>
          <p:cNvPr id="2096154" name="Line 52"/>
          <p:cNvSpPr>
            <a:spLocks noChangeShapeType="1"/>
          </p:cNvSpPr>
          <p:nvPr/>
        </p:nvSpPr>
        <p:spPr bwMode="auto">
          <a:xfrm>
            <a:off x="2411413" y="3500438"/>
            <a:ext cx="504825" cy="142875"/>
          </a:xfrm>
          <a:prstGeom prst="line">
            <a:avLst/>
          </a:prstGeom>
          <a:noFill/>
          <a:ln w="44450">
            <a:solidFill>
              <a:srgbClr val="62412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096155" name="Line 56"/>
          <p:cNvSpPr>
            <a:spLocks noChangeShapeType="1"/>
          </p:cNvSpPr>
          <p:nvPr/>
        </p:nvSpPr>
        <p:spPr bwMode="auto">
          <a:xfrm flipV="1">
            <a:off x="2411413" y="4581525"/>
            <a:ext cx="504825" cy="71438"/>
          </a:xfrm>
          <a:prstGeom prst="line">
            <a:avLst/>
          </a:prstGeom>
          <a:noFill/>
          <a:ln w="44450">
            <a:solidFill>
              <a:srgbClr val="0080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096156" name="Rectangle 59"/>
          <p:cNvSpPr>
            <a:spLocks noChangeArrowheads="1"/>
          </p:cNvSpPr>
          <p:nvPr/>
        </p:nvSpPr>
        <p:spPr bwMode="auto">
          <a:xfrm rot="621372">
            <a:off x="2268538" y="3213100"/>
            <a:ext cx="720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b="1" i="1">
                <a:latin typeface="Arial Narrow" pitchFamily="34" charset="0"/>
              </a:rPr>
              <a:t>-0,9%</a:t>
            </a:r>
          </a:p>
        </p:txBody>
      </p:sp>
      <p:sp>
        <p:nvSpPr>
          <p:cNvPr id="2096157" name="Rectangle 61"/>
          <p:cNvSpPr>
            <a:spLocks noChangeArrowheads="1"/>
          </p:cNvSpPr>
          <p:nvPr/>
        </p:nvSpPr>
        <p:spPr bwMode="auto">
          <a:xfrm rot="-450227">
            <a:off x="2124075" y="4652963"/>
            <a:ext cx="936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b="1" i="1">
                <a:solidFill>
                  <a:srgbClr val="002600"/>
                </a:solidFill>
                <a:latin typeface="Arial Narrow" pitchFamily="34" charset="0"/>
              </a:rPr>
              <a:t>+59,8%</a:t>
            </a:r>
          </a:p>
        </p:txBody>
      </p:sp>
      <p:sp>
        <p:nvSpPr>
          <p:cNvPr id="149533" name="TextBox 556042"/>
          <p:cNvSpPr txBox="1">
            <a:spLocks noChangeArrowheads="1"/>
          </p:cNvSpPr>
          <p:nvPr/>
        </p:nvSpPr>
        <p:spPr bwMode="auto">
          <a:xfrm>
            <a:off x="7596188" y="549275"/>
            <a:ext cx="1360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>
                <a:solidFill>
                  <a:srgbClr val="0000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(тыс. руб</a:t>
            </a:r>
            <a:r>
              <a:rPr lang="ru-RU" sz="1400" b="1" i="1">
                <a:solidFill>
                  <a:srgbClr val="0000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.)</a:t>
            </a:r>
          </a:p>
        </p:txBody>
      </p:sp>
      <p:pic>
        <p:nvPicPr>
          <p:cNvPr id="2096159" name="Picture 40" descr="rzhev-gerb-sovr"/>
          <p:cNvPicPr>
            <a:picLocks noChangeAspect="1" noChangeArrowheads="1"/>
          </p:cNvPicPr>
          <p:nvPr/>
        </p:nvPicPr>
        <p:blipFill>
          <a:blip r:embed="rId7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6160" name="Line 32"/>
          <p:cNvSpPr>
            <a:spLocks noChangeShapeType="1"/>
          </p:cNvSpPr>
          <p:nvPr/>
        </p:nvSpPr>
        <p:spPr bwMode="auto">
          <a:xfrm flipV="1">
            <a:off x="2051050" y="1341438"/>
            <a:ext cx="720725" cy="503237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096161" name="Line 53"/>
          <p:cNvSpPr>
            <a:spLocks noChangeShapeType="1"/>
          </p:cNvSpPr>
          <p:nvPr/>
        </p:nvSpPr>
        <p:spPr bwMode="auto">
          <a:xfrm flipV="1">
            <a:off x="2411413" y="1989138"/>
            <a:ext cx="504825" cy="360362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096162" name="Rectangle 60"/>
          <p:cNvSpPr>
            <a:spLocks noChangeArrowheads="1"/>
          </p:cNvSpPr>
          <p:nvPr/>
        </p:nvSpPr>
        <p:spPr bwMode="auto">
          <a:xfrm rot="-2271563">
            <a:off x="1979613" y="2276475"/>
            <a:ext cx="11509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b="1" i="1">
                <a:solidFill>
                  <a:srgbClr val="003366"/>
                </a:solidFill>
              </a:rPr>
              <a:t>в 239 раз</a:t>
            </a:r>
          </a:p>
        </p:txBody>
      </p:sp>
      <p:sp>
        <p:nvSpPr>
          <p:cNvPr id="2096163" name="Line 53"/>
          <p:cNvSpPr>
            <a:spLocks noChangeShapeType="1"/>
          </p:cNvSpPr>
          <p:nvPr/>
        </p:nvSpPr>
        <p:spPr bwMode="auto">
          <a:xfrm>
            <a:off x="2339975" y="4221163"/>
            <a:ext cx="576263" cy="288925"/>
          </a:xfrm>
          <a:prstGeom prst="line">
            <a:avLst/>
          </a:prstGeom>
          <a:noFill/>
          <a:ln w="44450">
            <a:solidFill>
              <a:srgbClr val="6633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096164" name="Rectangle 59"/>
          <p:cNvSpPr>
            <a:spLocks noChangeArrowheads="1"/>
          </p:cNvSpPr>
          <p:nvPr/>
        </p:nvSpPr>
        <p:spPr bwMode="auto">
          <a:xfrm rot="1835413">
            <a:off x="2268538" y="3933825"/>
            <a:ext cx="865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b="1" i="1">
                <a:solidFill>
                  <a:srgbClr val="2A1500"/>
                </a:solidFill>
                <a:latin typeface="Arial Narrow" pitchFamily="34" charset="0"/>
              </a:rPr>
              <a:t>-84,6%</a:t>
            </a:r>
          </a:p>
        </p:txBody>
      </p:sp>
      <p:sp>
        <p:nvSpPr>
          <p:cNvPr id="2096165" name="Rectangle 59"/>
          <p:cNvSpPr>
            <a:spLocks noChangeArrowheads="1"/>
          </p:cNvSpPr>
          <p:nvPr/>
        </p:nvSpPr>
        <p:spPr bwMode="auto">
          <a:xfrm rot="-1830972">
            <a:off x="3492500" y="3357563"/>
            <a:ext cx="720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b="1" i="1">
                <a:latin typeface="Arial Narrow" pitchFamily="34" charset="0"/>
              </a:rPr>
              <a:t>+6,2%</a:t>
            </a:r>
          </a:p>
        </p:txBody>
      </p:sp>
      <p:sp>
        <p:nvSpPr>
          <p:cNvPr id="2096166" name="Line 52"/>
          <p:cNvSpPr>
            <a:spLocks noChangeShapeType="1"/>
          </p:cNvSpPr>
          <p:nvPr/>
        </p:nvSpPr>
        <p:spPr bwMode="auto">
          <a:xfrm flipV="1">
            <a:off x="3708400" y="3573463"/>
            <a:ext cx="431800" cy="287337"/>
          </a:xfrm>
          <a:prstGeom prst="line">
            <a:avLst/>
          </a:prstGeom>
          <a:noFill/>
          <a:ln w="44450">
            <a:solidFill>
              <a:srgbClr val="62412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096167" name="Line 56"/>
          <p:cNvSpPr>
            <a:spLocks noChangeShapeType="1"/>
          </p:cNvSpPr>
          <p:nvPr/>
        </p:nvSpPr>
        <p:spPr bwMode="auto">
          <a:xfrm>
            <a:off x="3635375" y="4508500"/>
            <a:ext cx="504825" cy="288925"/>
          </a:xfrm>
          <a:prstGeom prst="line">
            <a:avLst/>
          </a:prstGeom>
          <a:noFill/>
          <a:ln w="44450">
            <a:solidFill>
              <a:srgbClr val="0080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096168" name="Rectangle 61"/>
          <p:cNvSpPr>
            <a:spLocks noChangeArrowheads="1"/>
          </p:cNvSpPr>
          <p:nvPr/>
        </p:nvSpPr>
        <p:spPr bwMode="auto">
          <a:xfrm rot="1946701">
            <a:off x="3492500" y="4365625"/>
            <a:ext cx="936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b="1" i="1">
                <a:solidFill>
                  <a:srgbClr val="002600"/>
                </a:solidFill>
                <a:latin typeface="Arial Narrow" pitchFamily="34" charset="0"/>
              </a:rPr>
              <a:t>-85%</a:t>
            </a:r>
          </a:p>
        </p:txBody>
      </p:sp>
      <p:sp>
        <p:nvSpPr>
          <p:cNvPr id="2096169" name="TextBox 18"/>
          <p:cNvSpPr txBox="1">
            <a:spLocks noChangeArrowheads="1"/>
          </p:cNvSpPr>
          <p:nvPr/>
        </p:nvSpPr>
        <p:spPr bwMode="auto">
          <a:xfrm>
            <a:off x="611188" y="5876925"/>
            <a:ext cx="7489825" cy="693738"/>
          </a:xfrm>
          <a:prstGeom prst="rect">
            <a:avLst/>
          </a:prstGeom>
          <a:solidFill>
            <a:srgbClr val="663300">
              <a:alpha val="36862"/>
            </a:srgbClr>
          </a:solidFill>
          <a:ln w="6350">
            <a:solidFill>
              <a:srgbClr val="462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300">
                <a:latin typeface="Georgia" pitchFamily="18" charset="0"/>
              </a:rPr>
              <a:t>Доведение назначений по субсидиям и иным межбюджетным трансфертам </a:t>
            </a:r>
          </a:p>
          <a:p>
            <a:pPr algn="ctr" defTabSz="914400"/>
            <a:r>
              <a:rPr lang="ru-RU" sz="1300">
                <a:latin typeface="Georgia" pitchFamily="18" charset="0"/>
              </a:rPr>
              <a:t>осуществляется Министерством финансов Тверской области </a:t>
            </a:r>
          </a:p>
          <a:p>
            <a:pPr algn="ctr" defTabSz="914400"/>
            <a:r>
              <a:rPr lang="ru-RU" sz="1300">
                <a:latin typeface="Georgia" pitchFamily="18" charset="0"/>
              </a:rPr>
              <a:t>после их утверждения законом об областном бюджете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177" name="AutoShape 26"/>
          <p:cNvSpPr>
            <a:spLocks noChangeArrowheads="1"/>
          </p:cNvSpPr>
          <p:nvPr/>
        </p:nvSpPr>
        <p:spPr bwMode="auto">
          <a:xfrm>
            <a:off x="611188" y="2852738"/>
            <a:ext cx="5256212" cy="1800225"/>
          </a:xfrm>
          <a:prstGeom prst="horizontalScroll">
            <a:avLst>
              <a:gd name="adj" fmla="val 12500"/>
            </a:avLst>
          </a:prstGeom>
          <a:solidFill>
            <a:srgbClr val="C0C0C0">
              <a:alpha val="5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r>
              <a:rPr lang="ru-RU" sz="1400" b="1" i="1">
                <a:solidFill>
                  <a:srgbClr val="000099"/>
                </a:solidFill>
                <a:latin typeface="Times New Roman" pitchFamily="18" charset="0"/>
              </a:rPr>
              <a:t>Компенсация части платы, взимаемой с родителей </a:t>
            </a:r>
          </a:p>
          <a:p>
            <a:pPr defTabSz="914400"/>
            <a:r>
              <a:rPr lang="ru-RU" sz="1400" b="1" i="1">
                <a:solidFill>
                  <a:srgbClr val="000099"/>
                </a:solidFill>
                <a:latin typeface="Times New Roman" pitchFamily="18" charset="0"/>
              </a:rPr>
              <a:t>за присмотр и уход за детьми, посещающими </a:t>
            </a:r>
          </a:p>
          <a:p>
            <a:pPr defTabSz="914400"/>
            <a:r>
              <a:rPr lang="ru-RU" sz="1400" b="1" i="1">
                <a:solidFill>
                  <a:srgbClr val="000099"/>
                </a:solidFill>
                <a:latin typeface="Times New Roman" pitchFamily="18" charset="0"/>
              </a:rPr>
              <a:t>организации дошкольного образования:</a:t>
            </a:r>
          </a:p>
          <a:p>
            <a:pPr defTabSz="914400"/>
            <a:r>
              <a:rPr lang="ru-RU" sz="1400" b="1" i="1">
                <a:solidFill>
                  <a:srgbClr val="990000"/>
                </a:solidFill>
                <a:latin typeface="Georgia" pitchFamily="18" charset="0"/>
              </a:rPr>
              <a:t>   </a:t>
            </a:r>
            <a:r>
              <a:rPr lang="ru-RU" sz="1400" i="1">
                <a:solidFill>
                  <a:srgbClr val="990000"/>
                </a:solidFill>
                <a:latin typeface="Georgia" pitchFamily="18" charset="0"/>
              </a:rPr>
              <a:t>— в 2016 году</a:t>
            </a:r>
            <a:r>
              <a:rPr lang="ru-RU" sz="1400" i="1">
                <a:latin typeface="Georgia" pitchFamily="18" charset="0"/>
              </a:rPr>
              <a:t> </a:t>
            </a:r>
            <a:r>
              <a:rPr lang="ru-RU" sz="1400" i="1">
                <a:solidFill>
                  <a:srgbClr val="990000"/>
                </a:solidFill>
                <a:latin typeface="Georgia" pitchFamily="18" charset="0"/>
              </a:rPr>
              <a:t>—</a:t>
            </a:r>
            <a:r>
              <a:rPr lang="en-US" sz="1400" i="1">
                <a:solidFill>
                  <a:srgbClr val="990000"/>
                </a:solidFill>
                <a:latin typeface="Georgia" pitchFamily="18" charset="0"/>
              </a:rPr>
              <a:t> </a:t>
            </a:r>
            <a:r>
              <a:rPr lang="ru-RU" sz="1400" i="1">
                <a:solidFill>
                  <a:srgbClr val="990000"/>
                </a:solidFill>
                <a:latin typeface="Georgia" pitchFamily="18" charset="0"/>
              </a:rPr>
              <a:t>12 470,5 тыс.руб.;</a:t>
            </a:r>
          </a:p>
          <a:p>
            <a:pPr defTabSz="914400"/>
            <a:r>
              <a:rPr lang="ru-RU" sz="1400" i="1">
                <a:solidFill>
                  <a:srgbClr val="990000"/>
                </a:solidFill>
                <a:latin typeface="Georgia" pitchFamily="18" charset="0"/>
              </a:rPr>
              <a:t>   — на 2017-2019 годы — по 13 249 тыс. руб. в год</a:t>
            </a:r>
            <a:endParaRPr lang="ru-RU" sz="1400" i="1">
              <a:latin typeface="Georgia" pitchFamily="18" charset="0"/>
            </a:endParaRPr>
          </a:p>
        </p:txBody>
      </p:sp>
      <p:sp>
        <p:nvSpPr>
          <p:cNvPr id="2226178" name="AutoShape 25"/>
          <p:cNvSpPr>
            <a:spLocks noChangeArrowheads="1"/>
          </p:cNvSpPr>
          <p:nvPr/>
        </p:nvSpPr>
        <p:spPr bwMode="auto">
          <a:xfrm>
            <a:off x="3059113" y="1196975"/>
            <a:ext cx="4968875" cy="1368425"/>
          </a:xfrm>
          <a:prstGeom prst="horizontalScroll">
            <a:avLst>
              <a:gd name="adj" fmla="val 12500"/>
            </a:avLst>
          </a:prstGeom>
          <a:solidFill>
            <a:srgbClr val="C0C0C0">
              <a:alpha val="5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r>
              <a:rPr lang="ru-RU" sz="1400" b="1" i="1">
                <a:solidFill>
                  <a:srgbClr val="000099"/>
                </a:solidFill>
                <a:latin typeface="Times New Roman" pitchFamily="18" charset="0"/>
              </a:rPr>
              <a:t>Реализация прав граждан в области образования:</a:t>
            </a:r>
          </a:p>
          <a:p>
            <a:pPr defTabSz="914400"/>
            <a:r>
              <a:rPr lang="ru-RU" sz="1400" i="1">
                <a:solidFill>
                  <a:srgbClr val="990000"/>
                </a:solidFill>
                <a:latin typeface="Georgia" pitchFamily="18" charset="0"/>
              </a:rPr>
              <a:t>— в 2016 году — 330 674 тыс. руб.;</a:t>
            </a:r>
          </a:p>
          <a:p>
            <a:pPr defTabSz="914400"/>
            <a:r>
              <a:rPr lang="ru-RU" sz="1400" i="1">
                <a:solidFill>
                  <a:srgbClr val="990000"/>
                </a:solidFill>
                <a:latin typeface="Georgia" pitchFamily="18" charset="0"/>
              </a:rPr>
              <a:t>— на 2017-2019 годы — по 354 736 тыс. руб. в год</a:t>
            </a:r>
            <a:r>
              <a:rPr lang="ru-RU" sz="1400" b="1" i="1">
                <a:solidFill>
                  <a:srgbClr val="990000"/>
                </a:solidFill>
                <a:latin typeface="Georgia" pitchFamily="18" charset="0"/>
              </a:rPr>
              <a:t> </a:t>
            </a:r>
            <a:endParaRPr lang="ru-RU" sz="1400" i="1">
              <a:latin typeface="Georgia" pitchFamily="18" charset="0"/>
            </a:endParaRPr>
          </a:p>
        </p:txBody>
      </p:sp>
      <p:grpSp>
        <p:nvGrpSpPr>
          <p:cNvPr id="2226179" name="Группа 3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2226187" name="Picture 15" descr="222"/>
            <p:cNvPicPr>
              <a:picLocks noChangeAspect="1" noChangeArrowheads="1"/>
            </p:cNvPicPr>
            <p:nvPr/>
          </p:nvPicPr>
          <p:blipFill>
            <a:blip r:embed="rId2">
              <a:lum bright="6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26188" name="Picture 15" descr="222"/>
            <p:cNvPicPr>
              <a:picLocks noChangeAspect="1" noChangeArrowheads="1"/>
            </p:cNvPicPr>
            <p:nvPr/>
          </p:nvPicPr>
          <p:blipFill>
            <a:blip r:embed="rId2">
              <a:lum bright="6000"/>
            </a:blip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26189" name="Picture 13" descr="log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881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B85E6154-6C4F-497D-A83C-91689CB14648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31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sp>
        <p:nvSpPr>
          <p:cNvPr id="722950" name="TextBox 9"/>
          <p:cNvSpPr txBox="1">
            <a:spLocks noChangeArrowheads="1"/>
          </p:cNvSpPr>
          <p:nvPr/>
        </p:nvSpPr>
        <p:spPr bwMode="auto">
          <a:xfrm>
            <a:off x="1142976" y="0"/>
            <a:ext cx="80010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hangingPunct="0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Субвенции из федерального и областного бюджетов </a:t>
            </a:r>
          </a:p>
          <a:p>
            <a:pPr algn="ctr" defTabSz="914400" eaLnBrk="0" hangingPunct="0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бюджету города Ржева в 2016 году и на 2017-2019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годы</a:t>
            </a:r>
          </a:p>
        </p:txBody>
      </p:sp>
      <p:pic>
        <p:nvPicPr>
          <p:cNvPr id="2226182" name="Picture 25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6183" name="AutoShape 27"/>
          <p:cNvSpPr>
            <a:spLocks noChangeArrowheads="1"/>
          </p:cNvSpPr>
          <p:nvPr/>
        </p:nvSpPr>
        <p:spPr bwMode="auto">
          <a:xfrm>
            <a:off x="3419475" y="4868863"/>
            <a:ext cx="5400675" cy="1439862"/>
          </a:xfrm>
          <a:prstGeom prst="horizontalScroll">
            <a:avLst>
              <a:gd name="adj" fmla="val 12500"/>
            </a:avLst>
          </a:prstGeom>
          <a:solidFill>
            <a:srgbClr val="C0C0C0">
              <a:alpha val="5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r>
              <a:rPr lang="ru-RU" sz="1400" b="1" i="1">
                <a:solidFill>
                  <a:srgbClr val="000099"/>
                </a:solidFill>
                <a:latin typeface="Times New Roman" pitchFamily="18" charset="0"/>
              </a:rPr>
              <a:t>Реализация прав детей-сирот и детей, оставшихся </a:t>
            </a:r>
          </a:p>
          <a:p>
            <a:pPr defTabSz="914400"/>
            <a:r>
              <a:rPr lang="ru-RU" sz="1400" b="1" i="1">
                <a:solidFill>
                  <a:srgbClr val="000099"/>
                </a:solidFill>
                <a:latin typeface="Times New Roman" pitchFamily="18" charset="0"/>
              </a:rPr>
              <a:t>без попечения родителей:</a:t>
            </a:r>
          </a:p>
          <a:p>
            <a:pPr defTabSz="914400"/>
            <a:r>
              <a:rPr lang="ru-RU" sz="1400" b="1" i="1">
                <a:solidFill>
                  <a:srgbClr val="990000"/>
                </a:solidFill>
              </a:rPr>
              <a:t>   </a:t>
            </a:r>
            <a:r>
              <a:rPr lang="ru-RU" sz="1400" i="1">
                <a:solidFill>
                  <a:srgbClr val="990000"/>
                </a:solidFill>
                <a:latin typeface="Georgia" pitchFamily="18" charset="0"/>
              </a:rPr>
              <a:t>— в 2016 году — 8 826,3 тыс. руб.;</a:t>
            </a:r>
          </a:p>
          <a:p>
            <a:pPr defTabSz="914400"/>
            <a:r>
              <a:rPr lang="ru-RU" sz="1400" i="1">
                <a:solidFill>
                  <a:srgbClr val="990000"/>
                </a:solidFill>
                <a:latin typeface="Georgia" pitchFamily="18" charset="0"/>
              </a:rPr>
              <a:t>   — на 2017-2019 годы — по 6 423,6 тыс. руб. в год</a:t>
            </a:r>
          </a:p>
        </p:txBody>
      </p:sp>
      <p:pic>
        <p:nvPicPr>
          <p:cNvPr id="2226184" name="Picture 14" descr="87832166_Kartinka_2_iz_213109(1)"/>
          <p:cNvPicPr>
            <a:picLocks noChangeAspect="1" noChangeArrowheads="1"/>
          </p:cNvPicPr>
          <p:nvPr/>
        </p:nvPicPr>
        <p:blipFill>
          <a:blip r:embed="rId5">
            <a:lum contrast="-24000"/>
          </a:blip>
          <a:srcRect/>
          <a:stretch>
            <a:fillRect/>
          </a:stretch>
        </p:blipFill>
        <p:spPr bwMode="auto">
          <a:xfrm>
            <a:off x="179388" y="1052513"/>
            <a:ext cx="2736850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26185" name="Picture 15" descr="8544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724400"/>
            <a:ext cx="2735262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26186" name="Picture 15" descr="kompensaciya-za-detskij-sad-summa-kompensacii-za-pervogo-vtorogo-tretego-i-posleduyushhix-detej-v-2015-god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1863" y="2636838"/>
            <a:ext cx="2881312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7201" name="Picture 19" descr="20160114-komissi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25538"/>
            <a:ext cx="33829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27202" name="Группа 3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2227215" name="Picture 15" descr="222"/>
            <p:cNvPicPr>
              <a:picLocks noChangeAspect="1" noChangeArrowheads="1"/>
            </p:cNvPicPr>
            <p:nvPr/>
          </p:nvPicPr>
          <p:blipFill>
            <a:blip r:embed="rId3">
              <a:lum bright="6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27216" name="Picture 15" descr="222"/>
            <p:cNvPicPr>
              <a:picLocks noChangeAspect="1" noChangeArrowheads="1"/>
            </p:cNvPicPr>
            <p:nvPr/>
          </p:nvPicPr>
          <p:blipFill>
            <a:blip r:embed="rId3">
              <a:lum bright="6000"/>
            </a:blip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27217" name="Picture 13" descr="logo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881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6EC70386-1FDF-449B-9A68-8FF08511E45A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32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sp>
        <p:nvSpPr>
          <p:cNvPr id="722950" name="TextBox 9"/>
          <p:cNvSpPr txBox="1">
            <a:spLocks noChangeArrowheads="1"/>
          </p:cNvSpPr>
          <p:nvPr/>
        </p:nvSpPr>
        <p:spPr bwMode="auto">
          <a:xfrm>
            <a:off x="1071539" y="0"/>
            <a:ext cx="8072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hangingPunct="0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Субвенции из федерального и областного бюджетов </a:t>
            </a:r>
          </a:p>
          <a:p>
            <a:pPr algn="ctr" defTabSz="914400" eaLnBrk="0" hangingPunct="0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бюджету города Ржева в 2016 году и на 2017-2019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годы</a:t>
            </a:r>
          </a:p>
        </p:txBody>
      </p:sp>
      <p:pic>
        <p:nvPicPr>
          <p:cNvPr id="2227205" name="Picture 25" descr="rzhev-gerb-sovr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7206" name="Picture 15" descr="0429777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4437063"/>
            <a:ext cx="21605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7207" name="AutoShape 28"/>
          <p:cNvSpPr>
            <a:spLocks noChangeArrowheads="1"/>
          </p:cNvSpPr>
          <p:nvPr/>
        </p:nvSpPr>
        <p:spPr bwMode="auto">
          <a:xfrm>
            <a:off x="2411413" y="2781300"/>
            <a:ext cx="3887787" cy="2016125"/>
          </a:xfrm>
          <a:prstGeom prst="horizontalScroll">
            <a:avLst>
              <a:gd name="adj" fmla="val 12500"/>
            </a:avLst>
          </a:prstGeom>
          <a:solidFill>
            <a:srgbClr val="C0C0C0">
              <a:alpha val="5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sz="1400" b="1" i="1">
                <a:solidFill>
                  <a:srgbClr val="000099"/>
                </a:solidFill>
                <a:latin typeface="Times New Roman" pitchFamily="18" charset="0"/>
              </a:rPr>
              <a:t>На осуществление иных переданных </a:t>
            </a:r>
          </a:p>
          <a:p>
            <a:pPr algn="ctr" defTabSz="914400"/>
            <a:r>
              <a:rPr lang="ru-RU" sz="1400" b="1" i="1">
                <a:solidFill>
                  <a:srgbClr val="000099"/>
                </a:solidFill>
                <a:latin typeface="Times New Roman" pitchFamily="18" charset="0"/>
              </a:rPr>
              <a:t>государственных полномочий:</a:t>
            </a:r>
          </a:p>
          <a:p>
            <a:pPr algn="ctr" defTabSz="914400"/>
            <a:r>
              <a:rPr lang="ru-RU" sz="1400" b="1" i="1">
                <a:solidFill>
                  <a:srgbClr val="990000"/>
                </a:solidFill>
                <a:latin typeface="Georgia" pitchFamily="18" charset="0"/>
              </a:rPr>
              <a:t>   </a:t>
            </a:r>
            <a:r>
              <a:rPr lang="ru-RU" sz="1400" i="1">
                <a:solidFill>
                  <a:srgbClr val="990000"/>
                </a:solidFill>
                <a:latin typeface="Georgia" pitchFamily="18" charset="0"/>
              </a:rPr>
              <a:t>— в 2016 году — 3 959,9 тыс. руб.;</a:t>
            </a:r>
          </a:p>
          <a:p>
            <a:pPr algn="ctr" defTabSz="914400"/>
            <a:r>
              <a:rPr lang="ru-RU" sz="1400" i="1">
                <a:solidFill>
                  <a:srgbClr val="990000"/>
                </a:solidFill>
                <a:latin typeface="Georgia" pitchFamily="18" charset="0"/>
              </a:rPr>
              <a:t>   — на 2017 — 2 784,7 тыс. руб.;</a:t>
            </a:r>
          </a:p>
          <a:p>
            <a:pPr algn="ctr" defTabSz="914400"/>
            <a:r>
              <a:rPr lang="ru-RU" sz="1400" i="1">
                <a:solidFill>
                  <a:srgbClr val="990000"/>
                </a:solidFill>
                <a:latin typeface="Georgia" pitchFamily="18" charset="0"/>
              </a:rPr>
              <a:t>   — на 2018 год — 2 784,4 тыс. руб.;</a:t>
            </a:r>
          </a:p>
          <a:p>
            <a:pPr algn="ctr" defTabSz="914400"/>
            <a:r>
              <a:rPr lang="ru-RU" sz="1400" i="1">
                <a:solidFill>
                  <a:srgbClr val="990000"/>
                </a:solidFill>
                <a:latin typeface="Georgia" pitchFamily="18" charset="0"/>
              </a:rPr>
              <a:t>   — на 2019 год — 2 785,2 тыс. руб. </a:t>
            </a:r>
          </a:p>
        </p:txBody>
      </p:sp>
      <p:sp>
        <p:nvSpPr>
          <p:cNvPr id="2227208" name="AutoShape 55"/>
          <p:cNvSpPr>
            <a:spLocks noChangeArrowheads="1"/>
          </p:cNvSpPr>
          <p:nvPr/>
        </p:nvSpPr>
        <p:spPr bwMode="auto">
          <a:xfrm rot="7509646">
            <a:off x="1583532" y="2743994"/>
            <a:ext cx="431800" cy="1081087"/>
          </a:xfrm>
          <a:prstGeom prst="downArrow">
            <a:avLst>
              <a:gd name="adj1" fmla="val 50000"/>
              <a:gd name="adj2" fmla="val 6259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27209" name="AutoShape 55"/>
          <p:cNvSpPr>
            <a:spLocks noChangeArrowheads="1"/>
          </p:cNvSpPr>
          <p:nvPr/>
        </p:nvSpPr>
        <p:spPr bwMode="auto">
          <a:xfrm rot="-7682374">
            <a:off x="5723732" y="1916906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2227210" name="AutoShape 55"/>
          <p:cNvSpPr>
            <a:spLocks noChangeArrowheads="1"/>
          </p:cNvSpPr>
          <p:nvPr/>
        </p:nvSpPr>
        <p:spPr bwMode="auto">
          <a:xfrm rot="3088609">
            <a:off x="2774156" y="4507707"/>
            <a:ext cx="358775" cy="1227138"/>
          </a:xfrm>
          <a:prstGeom prst="downArrow">
            <a:avLst>
              <a:gd name="adj1" fmla="val 50000"/>
              <a:gd name="adj2" fmla="val 85509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27211" name="Picture 25" descr="attachmen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8125" y="1125538"/>
            <a:ext cx="2216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7212" name="Picture 33" descr="185_big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125" y="1844675"/>
            <a:ext cx="21986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7213" name="AutoShape 55"/>
          <p:cNvSpPr>
            <a:spLocks noChangeArrowheads="1"/>
          </p:cNvSpPr>
          <p:nvPr/>
        </p:nvSpPr>
        <p:spPr bwMode="auto">
          <a:xfrm rot="-4205903">
            <a:off x="6839745" y="3609181"/>
            <a:ext cx="360362" cy="1152525"/>
          </a:xfrm>
          <a:prstGeom prst="downArrow">
            <a:avLst>
              <a:gd name="adj1" fmla="val 50000"/>
              <a:gd name="adj2" fmla="val 79956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2227214" name="AutoShape 19" descr="f789f61d87e2"/>
          <p:cNvSpPr>
            <a:spLocks noChangeArrowheads="1"/>
          </p:cNvSpPr>
          <p:nvPr/>
        </p:nvSpPr>
        <p:spPr bwMode="auto">
          <a:xfrm>
            <a:off x="6443663" y="4508500"/>
            <a:ext cx="2376487" cy="1944688"/>
          </a:xfrm>
          <a:prstGeom prst="roundRect">
            <a:avLst>
              <a:gd name="adj" fmla="val 16667"/>
            </a:avLst>
          </a:prstGeom>
          <a:blipFill dpi="0" rotWithShape="1">
            <a:blip r:embed="rId9">
              <a:lum contrast="6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1" name="Рисунок 6" descr="http://zarabotay-dengy.ru/wp-content/uploads/2014/05/24434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357563"/>
            <a:ext cx="321468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DFD0EC2A-F4DA-455F-9296-911A407FC9AE}" type="slidenum">
              <a:rPr lang="ru-RU" sz="1400">
                <a:latin typeface="+mn-lt"/>
                <a:cs typeface="+mn-cs"/>
              </a:rPr>
              <a:pPr algn="r">
                <a:defRPr/>
              </a:pPr>
              <a:t>33</a:t>
            </a:fld>
            <a:endParaRPr lang="ru-RU" sz="1400">
              <a:latin typeface="+mn-lt"/>
              <a:cs typeface="+mn-cs"/>
            </a:endParaRPr>
          </a:p>
        </p:txBody>
      </p:sp>
      <p:pic>
        <p:nvPicPr>
          <p:cNvPr id="424963" name="Picture 15" descr="222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4964" name="Picture 15" descr="222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4965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7158" y="1000108"/>
            <a:ext cx="850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Расходы бюджета города Ржева на 2017 год и на плановый период 2018 и 2019 годов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427019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7020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7021" name="Picture 13" descr="log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7010" name="Text Box 26"/>
          <p:cNvSpPr txBox="1">
            <a:spLocks noChangeArrowheads="1"/>
          </p:cNvSpPr>
          <p:nvPr/>
        </p:nvSpPr>
        <p:spPr bwMode="auto">
          <a:xfrm>
            <a:off x="928688" y="0"/>
            <a:ext cx="8215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b="1" dirty="0">
                <a:solidFill>
                  <a:schemeClr val="bg1"/>
                </a:solidFill>
              </a:rPr>
              <a:t>Основные подходы к формированию расходов бюджета</a:t>
            </a:r>
          </a:p>
          <a:p>
            <a:pPr algn="ctr" defTabSz="914400"/>
            <a:r>
              <a:rPr lang="ru-RU" b="1" dirty="0">
                <a:solidFill>
                  <a:schemeClr val="bg1"/>
                </a:solidFill>
              </a:rPr>
              <a:t> города Ржева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smtClean="0">
                <a:solidFill>
                  <a:schemeClr val="bg1"/>
                </a:solidFill>
              </a:rPr>
              <a:t>2017 год и на плановый период 2018 и 2019 годов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27011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0"/>
            <a:ext cx="9636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928662" y="5500702"/>
            <a:ext cx="7858180" cy="9286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2000" b="1" dirty="0">
                <a:solidFill>
                  <a:schemeClr val="bg1"/>
                </a:solidFill>
              </a:rPr>
              <a:t>Обеспечение </a:t>
            </a:r>
            <a:r>
              <a:rPr lang="ru-RU" sz="2000" b="1" dirty="0" smtClean="0">
                <a:solidFill>
                  <a:schemeClr val="bg1"/>
                </a:solidFill>
              </a:rPr>
              <a:t>реализации Указов </a:t>
            </a:r>
            <a:r>
              <a:rPr lang="ru-RU" sz="2000" b="1" dirty="0">
                <a:solidFill>
                  <a:schemeClr val="bg1"/>
                </a:solidFill>
              </a:rPr>
              <a:t>Президента</a:t>
            </a:r>
          </a:p>
          <a:p>
            <a:pPr algn="ctr" defTabSz="914400">
              <a:defRPr/>
            </a:pPr>
            <a:r>
              <a:rPr lang="ru-RU" sz="2000" b="1" dirty="0">
                <a:solidFill>
                  <a:schemeClr val="bg1"/>
                </a:solidFill>
              </a:rPr>
              <a:t>Российской Федерации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5812" y="1071547"/>
            <a:ext cx="7929591" cy="7143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2000" b="1" dirty="0">
                <a:solidFill>
                  <a:schemeClr val="bg1"/>
                </a:solidFill>
              </a:rPr>
              <a:t>Сохранение </a:t>
            </a:r>
            <a:r>
              <a:rPr lang="ru-RU" sz="2000" b="1" dirty="0" smtClean="0">
                <a:solidFill>
                  <a:schemeClr val="bg1"/>
                </a:solidFill>
              </a:rPr>
              <a:t>социальной направленности бюджета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5786" y="3000372"/>
            <a:ext cx="7929618" cy="107157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Повышение </a:t>
            </a:r>
            <a:r>
              <a:rPr lang="ru-RU" sz="2000" b="1" dirty="0">
                <a:solidFill>
                  <a:schemeClr val="bg1"/>
                </a:solidFill>
              </a:rPr>
              <a:t>качества </a:t>
            </a:r>
            <a:r>
              <a:rPr lang="ru-RU" sz="2000" b="1" dirty="0" smtClean="0">
                <a:solidFill>
                  <a:schemeClr val="bg1"/>
                </a:solidFill>
              </a:rPr>
              <a:t>Муниципальных </a:t>
            </a:r>
            <a:r>
              <a:rPr lang="ru-RU" sz="2000" b="1" dirty="0">
                <a:solidFill>
                  <a:schemeClr val="bg1"/>
                </a:solidFill>
              </a:rPr>
              <a:t>программ </a:t>
            </a:r>
            <a:r>
              <a:rPr lang="ru-RU" sz="2000" b="1" dirty="0" smtClean="0">
                <a:solidFill>
                  <a:schemeClr val="bg1"/>
                </a:solidFill>
              </a:rPr>
              <a:t>города Ржева Тверской </a:t>
            </a:r>
            <a:r>
              <a:rPr lang="ru-RU" sz="2000" b="1" dirty="0">
                <a:solidFill>
                  <a:schemeClr val="bg1"/>
                </a:solidFill>
              </a:rPr>
              <a:t>области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57224" y="4286256"/>
            <a:ext cx="7858179" cy="10001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Повышение </a:t>
            </a:r>
            <a:r>
              <a:rPr lang="ru-RU" sz="2000" b="1" dirty="0">
                <a:solidFill>
                  <a:schemeClr val="bg1"/>
                </a:solidFill>
              </a:rPr>
              <a:t>эффективности </a:t>
            </a:r>
            <a:r>
              <a:rPr lang="ru-RU" sz="2000" b="1" dirty="0" smtClean="0">
                <a:solidFill>
                  <a:schemeClr val="bg1"/>
                </a:solidFill>
              </a:rPr>
              <a:t>оказания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муниципальных услуг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5786" y="1928802"/>
            <a:ext cx="7929618" cy="928694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Оптимизация расходов в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целях обеспечения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финансирования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приоритетных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расходных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обязательств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7" name="Picture 15" descr="222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1143000"/>
          </a:xfrm>
        </p:spPr>
      </p:pic>
      <p:sp>
        <p:nvSpPr>
          <p:cNvPr id="429058" name="Text Box 14"/>
          <p:cNvSpPr txBox="1">
            <a:spLocks noChangeArrowheads="1"/>
          </p:cNvSpPr>
          <p:nvPr/>
        </p:nvSpPr>
        <p:spPr bwMode="auto">
          <a:xfrm>
            <a:off x="1428728" y="28572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b="1" dirty="0" smtClean="0">
                <a:solidFill>
                  <a:schemeClr val="bg1"/>
                </a:solidFill>
              </a:rPr>
              <a:t>Расходы по разделам классификации расходов бюджета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29060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0"/>
            <a:ext cx="12144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1428737"/>
          <a:ext cx="8215370" cy="5072099"/>
        </p:xfrm>
        <a:graphic>
          <a:graphicData uri="http://schemas.openxmlformats.org/drawingml/2006/table">
            <a:tbl>
              <a:tblPr/>
              <a:tblGrid>
                <a:gridCol w="561735"/>
                <a:gridCol w="2949107"/>
                <a:gridCol w="983036"/>
                <a:gridCol w="1123469"/>
                <a:gridCol w="912819"/>
                <a:gridCol w="912819"/>
                <a:gridCol w="772385"/>
              </a:tblGrid>
              <a:tr h="7546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Отчет за 2015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Уточненный план на 2016 год  (в ред. №114 от 29.09.2016)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на 2017 год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на 2018 год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на 2019 год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557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845 188,7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071 302,0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865594,3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813 387,0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803 603,8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39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47 421,9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57 852,0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59 465,3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53 391,3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52 913,5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822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8 560,3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9 374,3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9 632,3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9 721,0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9 732,8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39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83 418,3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301 109,7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50 013,2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49 884,4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39 917,6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646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46 955,9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27 641,1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40 426,6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27 115,4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25 615,4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39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586 359,3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593 065,1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623 697,6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597 106,1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599 296,7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39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42 273,1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46 142,0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50 050,3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44 247,6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44 233,6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39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17 905,1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31 451,2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28 428,5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28 239,7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28 239,7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39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9 060,2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2 561,5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2 480,5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2 281,5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2 281,5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39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1 377,9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1 563,1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1 100,0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1 100,0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1 100,0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360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1 856,7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541,9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300,0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300,0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300,0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01024" y="1142984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Тыс. руб.</a:t>
            </a:r>
            <a:endParaRPr lang="ru-RU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428038" name="Picture 15" descr="2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8039" name="Picture 15" descr="222"/>
            <p:cNvPicPr>
              <a:picLocks noChangeAspect="1" noChangeArrowheads="1"/>
            </p:cNvPicPr>
            <p:nvPr/>
          </p:nvPicPr>
          <p:blipFill>
            <a:blip r:embed="rId3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8040" name="Picture 13" descr="logo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28034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8035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0"/>
            <a:ext cx="10080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8036" name="Rectangle 13"/>
          <p:cNvSpPr>
            <a:spLocks noChangeArrowheads="1"/>
          </p:cNvSpPr>
          <p:nvPr/>
        </p:nvSpPr>
        <p:spPr bwMode="auto">
          <a:xfrm>
            <a:off x="1357313" y="0"/>
            <a:ext cx="6759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ru-RU" b="1" dirty="0">
                <a:solidFill>
                  <a:srgbClr val="F9F9F9"/>
                </a:solidFill>
              </a:rPr>
              <a:t>Структура расходов бюджета города Ржева в 20</a:t>
            </a:r>
            <a:r>
              <a:rPr lang="en-US" b="1" dirty="0" smtClean="0">
                <a:solidFill>
                  <a:srgbClr val="F9F9F9"/>
                </a:solidFill>
              </a:rPr>
              <a:t>1</a:t>
            </a:r>
            <a:r>
              <a:rPr lang="ru-RU" b="1" dirty="0" smtClean="0">
                <a:solidFill>
                  <a:srgbClr val="F9F9F9"/>
                </a:solidFill>
              </a:rPr>
              <a:t>7 </a:t>
            </a:r>
            <a:r>
              <a:rPr lang="ru-RU" b="1" dirty="0">
                <a:solidFill>
                  <a:srgbClr val="F9F9F9"/>
                </a:solidFill>
              </a:rPr>
              <a:t>году </a:t>
            </a:r>
          </a:p>
          <a:p>
            <a:pPr algn="ctr" defTabSz="914400"/>
            <a:r>
              <a:rPr lang="ru-RU" b="1" dirty="0">
                <a:solidFill>
                  <a:srgbClr val="F9F9F9"/>
                </a:solidFill>
              </a:rPr>
              <a:t>за счет собственных средств</a:t>
            </a:r>
          </a:p>
        </p:txBody>
      </p:sp>
      <p:graphicFrame>
        <p:nvGraphicFramePr>
          <p:cNvPr id="428037" name="Содержимое 10"/>
          <p:cNvGraphicFramePr>
            <a:graphicFrameLocks noGrp="1"/>
          </p:cNvGraphicFramePr>
          <p:nvPr>
            <p:ph idx="1"/>
          </p:nvPr>
        </p:nvGraphicFramePr>
        <p:xfrm>
          <a:off x="142844" y="1071546"/>
          <a:ext cx="8858250" cy="5643602"/>
        </p:xfrm>
        <a:graphic>
          <a:graphicData uri="http://schemas.openxmlformats.org/presentationml/2006/ole">
            <p:oleObj spid="_x0000_s2229250" name="Worksheet" r:id="rId6" imgW="8858385" imgH="553411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7" name="Picture 15" descr="222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14356"/>
          </a:xfrm>
        </p:spPr>
      </p:pic>
      <p:sp>
        <p:nvSpPr>
          <p:cNvPr id="429058" name="Text Box 14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b="1" dirty="0">
                <a:solidFill>
                  <a:schemeClr val="bg1"/>
                </a:solidFill>
              </a:rPr>
              <a:t>Программные и </a:t>
            </a:r>
            <a:r>
              <a:rPr lang="ru-RU" b="1" dirty="0" err="1">
                <a:solidFill>
                  <a:schemeClr val="bg1"/>
                </a:solidFill>
              </a:rPr>
              <a:t>непрограммные</a:t>
            </a:r>
            <a:r>
              <a:rPr lang="ru-RU" b="1" dirty="0">
                <a:solidFill>
                  <a:schemeClr val="bg1"/>
                </a:solidFill>
              </a:rPr>
              <a:t> расходы </a:t>
            </a:r>
            <a:r>
              <a:rPr lang="ru-RU" b="1" dirty="0" smtClean="0">
                <a:solidFill>
                  <a:schemeClr val="bg1"/>
                </a:solidFill>
              </a:rPr>
              <a:t>бюджета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29060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92869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826510"/>
          <a:ext cx="8786874" cy="5795256"/>
        </p:xfrm>
        <a:graphic>
          <a:graphicData uri="http://schemas.openxmlformats.org/drawingml/2006/table">
            <a:tbl>
              <a:tblPr/>
              <a:tblGrid>
                <a:gridCol w="5429288"/>
                <a:gridCol w="637216"/>
                <a:gridCol w="791544"/>
                <a:gridCol w="628252"/>
                <a:gridCol w="650287"/>
                <a:gridCol w="650287"/>
              </a:tblGrid>
              <a:tr h="7187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Отчет за 2015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Уточненный план на 2016 год  (в ред. №114 от 29.09.2016)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81" marR="9181" marT="91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на 2017 год</a:t>
                      </a:r>
                    </a:p>
                  </a:txBody>
                  <a:tcPr marL="9181" marR="9181" marT="91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на 2018 год</a:t>
                      </a:r>
                    </a:p>
                  </a:txBody>
                  <a:tcPr marL="9181" marR="9181" marT="91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на 2019 год</a:t>
                      </a:r>
                    </a:p>
                  </a:txBody>
                  <a:tcPr marL="9181" marR="9181" marT="918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</a:tr>
              <a:tr h="176527"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845 188,7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1 071 302,0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865 594,3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813 387,0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803 630,8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</a:tr>
              <a:tr h="30448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Ржева Тверской области"Развитие образования города Ржева Тверской области" на 2014- 2019 годы</a:t>
                      </a: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529 783,5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539 995,7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569 886,5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546 507,8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548 738,4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</a:tr>
              <a:tr h="30448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Ржева Тверской области "Развитие культуры города Ржева Тверской области" на 2014- 2019 годы</a:t>
                      </a: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75 012,1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78 938,2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84 904,0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77 968,5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77 914,5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</a:tr>
              <a:tr h="30448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Ржева Тверской области "Развитие физической культуры и спорта города Ржева Тверской области" на 2014- 2019 годы</a:t>
                      </a: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37 416,6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30 675,1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31 932,0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29 753,0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29 753,0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</a:tr>
              <a:tr h="30448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Ржева Тверской области "Социальная поддержка и защита населения города Ржева Тверской области " на 2014-2019 годы</a:t>
                      </a: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6 171,5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8 263,7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7 755,9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7 467,1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7 467,1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</a:tr>
              <a:tr h="30448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Ржева Тверской области "Молодежь города Ржева Тверской области " на 2014-2019 годы</a:t>
                      </a: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3 522,8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3 549,7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3 987,3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3 487,3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3 487,3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</a:tr>
              <a:tr h="30448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Ржева Тверской области"Жилищно-коммунальное хозяйство города Ржева Тверской области"на 2014 -2019 годы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29 646,2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6 553,7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</a:tr>
              <a:tr h="30448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Ржева Тверской области "Благоустройство города Ржева Тверской области" на 2014-2019 годы</a:t>
                      </a: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31 571,3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36 406,3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42 220,0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45 623,0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40 623,0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</a:tr>
              <a:tr h="30448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Ржева Тверской области"Дорожное хозяйство и общественный транспорт города Ржева Тверской области " на 2014-2019 годы</a:t>
                      </a: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63 950,4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284 539,8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26 293,2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24 164,4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19 197,6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</a:tr>
              <a:tr h="30448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Ржева Тверской области "Управление имуществом и земельными ресурсами города Ржева Тверской области" на 2014- 2019 годы</a:t>
                      </a: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7 538,8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7 693,6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8 235,7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8 135,7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8 135,7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</a:tr>
              <a:tr h="30448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Ржева Тверской области"Управление общественными финансами города Ржева Тверской области" на 2014 -2019 годы</a:t>
                      </a: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8 203,4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7 058,3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7 992,7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7 617,7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7 457,9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</a:tr>
              <a:tr h="30448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Ржева Тверской области"Развитие системы гражданской обороны города Ржева Тверской области"на 2014 -2019 годы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6 757,1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</a:tr>
              <a:tr h="304483">
                <a:tc>
                  <a:txBody>
                    <a:bodyPr/>
                    <a:lstStyle/>
                    <a:p>
                      <a:pPr marL="0" marR="0" indent="0" algn="l" defTabSz="9080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Ржева Тверской области"Обеспечение правопорядка и безопасности населения города Ржева Тверской области"на 2014 -2019 годы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229,5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</a:tr>
              <a:tr h="30448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Ржева Тверской области" Муниципальное управление и гражданское общество города Ржева"на 2014-2019 годы</a:t>
                      </a: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37 375,4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50 228,0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47 957,5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40 761,2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40 444,0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</a:tr>
              <a:tr h="30448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Ржева Тверской области"Обеспечение правопорядка и безопасности населения города Ржева Тверской области"на 2016 -2021 годы</a:t>
                      </a: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8 815,0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8 037,7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8 126,7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8 137,7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</a:tr>
              <a:tr h="30448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жилищно-коммунального хозяйства города Ржева Тверской области" на 2017-2022 год</a:t>
                      </a: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13 171,2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5 807,0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4 307,0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</a:tr>
              <a:tr h="2305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Расходы, не включенные в муниципальные программы г. Ржева Тверской области</a:t>
                      </a:r>
                    </a:p>
                  </a:txBody>
                  <a:tcPr marL="6494" marR="6494" marT="6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8 010,2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8 584,9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13 220,6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7 967,6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7 967,6</a:t>
                      </a:r>
                    </a:p>
                  </a:txBody>
                  <a:tcPr marL="6494" marR="6494" marT="6494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7" name="Picture 15" descr="222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928670"/>
          </a:xfrm>
        </p:spPr>
      </p:pic>
      <p:sp>
        <p:nvSpPr>
          <p:cNvPr id="429058" name="Text Box 14"/>
          <p:cNvSpPr txBox="1">
            <a:spLocks noChangeArrowheads="1"/>
          </p:cNvSpPr>
          <p:nvPr/>
        </p:nvSpPr>
        <p:spPr bwMode="auto">
          <a:xfrm>
            <a:off x="1403350" y="115888"/>
            <a:ext cx="7561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Муниципальная программа «Развитие образования города Ржева Тверской области» на 2014-2019 годы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29060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07157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ашивка 10"/>
          <p:cNvSpPr/>
          <p:nvPr/>
        </p:nvSpPr>
        <p:spPr>
          <a:xfrm>
            <a:off x="0" y="1071546"/>
            <a:ext cx="2357454" cy="428628"/>
          </a:xfrm>
          <a:prstGeom prst="chevron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rgbClr val="FFC0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Цель программы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214546" y="1000108"/>
          <a:ext cx="6929454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85720" y="3740632"/>
          <a:ext cx="8715435" cy="280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0861"/>
                <a:gridCol w="944172"/>
                <a:gridCol w="871544"/>
                <a:gridCol w="798915"/>
                <a:gridCol w="715209"/>
                <a:gridCol w="664734"/>
              </a:tblGrid>
              <a:tr h="50493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Наименование подпрограмм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Отчет за 2015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Уточненный план на 2016 год (ред. №114 от 29.09.2016)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2017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18841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Муниципальная программа </a:t>
                      </a:r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529 783,5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539 995,7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569 886,5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546 507,8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548 738,4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19964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Подпрограмма"Развитие дошкольного образования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217 468,6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220 308,7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233 537,7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225 767,7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225 607,7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3685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Подпрограмма "Модернизация общего образования как института социального развития"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251 091,2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254 868,7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275 200,8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265 763,8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265 763,8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3685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Подпрограмма "Развитие дополнительного образования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17 257,0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16 763,4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17 738,5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16 838,5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16 838,5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468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Подпрограмма "Обеспечение инновационного характера образования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355,0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378,2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392,2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392,2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392,2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468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Подпрограмма "Организация отдыха и оздоровления детей и подростков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10 441,8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7 513,0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3 473,1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3 473,1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3 473,1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468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Подпрограмма "Совершенствование организации питания в общеобразовательных учреждениях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12 929,6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14 576,9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11 280,0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11 849,3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11 849,3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468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Подпрограмма " Проведение ремонта в образовательных учреждениях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5 930,3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8 609,3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10 900,0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6 250,0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8 640,6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468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Подпрограмма " Комплексная безопасность образовательных учреждений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544,6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2 175,8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3 330,0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2 380,0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2 380,0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1541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13 765,4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14 801,7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14 034,2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13 793,2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13 793,2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85918" y="3357562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Объём бюджетных ассигнований, тыс. 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85719" y="1782144"/>
          <a:ext cx="8715435" cy="1579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793"/>
                <a:gridCol w="500066"/>
                <a:gridCol w="571504"/>
                <a:gridCol w="571504"/>
                <a:gridCol w="500066"/>
                <a:gridCol w="571502"/>
              </a:tblGrid>
              <a:tr h="29710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Отчет 2015 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2016 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238065"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удовлетворенность населения города Ржева Тверской области качеством образовательных услуг и их доступностью, %</a:t>
                      </a:r>
                      <a:endParaRPr lang="ru-RU" sz="800" dirty="0"/>
                    </a:p>
                  </a:txBody>
                  <a:tcP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95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95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95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97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97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189066"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охват программами дошкольного образования детей в возрасте от 2 месяцев до 7  лет, %</a:t>
                      </a:r>
                      <a:endParaRPr lang="ru-RU" sz="800" dirty="0"/>
                    </a:p>
                  </a:txBody>
                  <a:tcP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85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85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85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85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85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97104"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выпускников муниципальных общеобразовательных учреждений, получивших аттестат о среднем общем образовании, %</a:t>
                      </a:r>
                      <a:endParaRPr lang="ru-RU" sz="800" dirty="0"/>
                    </a:p>
                  </a:txBody>
                  <a:tcP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99,2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100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100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100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100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411202"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детей с ограниченными возможностями здоровья и детей-инвалидов, которым созданы условия для получения качественного общего образования (в том числе с использованием дистанционных образовательных технологий), в общей численности детей с ограниченными возможностями здоровья и детей-инвалидов школьного возраста, %</a:t>
                      </a:r>
                      <a:endParaRPr lang="ru-RU" sz="800" dirty="0"/>
                    </a:p>
                  </a:txBody>
                  <a:tcP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1,7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1,7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1,7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1,7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1,7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71604" y="1500174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Целевые показатели</a:t>
            </a:r>
            <a:endParaRPr lang="ru-RU" sz="12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185" name="Picture 5" descr="C:\Users\metelkina\Documents\Закон об обл бюджете\2016 г\Бюджет для граждан 2016 г\скачанные файлы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1643063"/>
            <a:ext cx="235743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39DE9-93C6-47EE-BFA0-C98B5584866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pic>
        <p:nvPicPr>
          <p:cNvPr id="733187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3188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0"/>
            <a:ext cx="1081087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3189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Муниципальная программа «Развитие образования города Ржева Тверской области» на 2014-2019 годы</a:t>
            </a:r>
          </a:p>
        </p:txBody>
      </p:sp>
      <p:sp>
        <p:nvSpPr>
          <p:cNvPr id="733190" name="TextBox 8"/>
          <p:cNvSpPr txBox="1">
            <a:spLocks noChangeArrowheads="1"/>
          </p:cNvSpPr>
          <p:nvPr/>
        </p:nvSpPr>
        <p:spPr bwMode="auto">
          <a:xfrm>
            <a:off x="96838" y="1143000"/>
            <a:ext cx="8713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году в рамках реализации Муниципальной программы предусмотрены следующие основные направления расходования бюджетных средств:</a:t>
            </a:r>
            <a:endParaRPr lang="ru-RU" b="1" u="sng" dirty="0"/>
          </a:p>
        </p:txBody>
      </p:sp>
      <p:pic>
        <p:nvPicPr>
          <p:cNvPr id="733199" name="Picture 3" descr="C:\Users\metelkina\Documents\Закон об обл бюджете\2016 г\Бюджет для граждан 2016 г\images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3071813"/>
            <a:ext cx="2357438" cy="164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3200" name="Picture 2" descr="http://tver.bezformata.ru/content/image1390247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4857760"/>
            <a:ext cx="2428875" cy="178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14282" y="1714488"/>
          <a:ext cx="6096000" cy="4964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4974"/>
                <a:gridCol w="881026"/>
              </a:tblGrid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Текущее содержание образовательных учреждений за счет средств местного бюджета (13 школ, 22 детских сады, 2 учреждения дополнительного образования, 1 оздоровительный лагерь)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139 414,1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775030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(</a:t>
                      </a:r>
                      <a:r>
                        <a:rPr lang="ru-RU" sz="12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областного бюджета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124 906,0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809326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государственных гарантий реализации прав на получение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 (</a:t>
                      </a:r>
                      <a:r>
                        <a:rPr lang="ru-RU" sz="12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областного бюджета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230 768,0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58930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Компенсация части родительской платы за содержание ребенка (присмотр и уход за ребенком) в дошкольных учреждениях </a:t>
                      </a:r>
                      <a:r>
                        <a:rPr lang="ru-RU" sz="120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средств областного бюджета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13 249,0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265750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Оснащение и обслуживание систем водоочистки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1 404,0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42290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отдыха и оздоровление детей и подростков города Ржева Тверской области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954,0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42290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питания в муниципальных общеобразовательных учреждениях города Ржева Тверской области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11 280,0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94966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ремонта в образовательных учреждениях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10 900,0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28006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Комплексная безопасность в образовательных учреждениях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330,0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136EFA93-2BC0-40F2-8935-464FC0B12815}" type="slidenum">
              <a:rPr lang="ru-RU" sz="1400">
                <a:latin typeface="+mn-lt"/>
                <a:cs typeface="+mn-cs"/>
              </a:rPr>
              <a:pPr algn="r">
                <a:defRPr/>
              </a:pPr>
              <a:t>4</a:t>
            </a:fld>
            <a:endParaRPr lang="ru-RU" sz="1400" dirty="0">
              <a:latin typeface="+mn-lt"/>
              <a:cs typeface="+mn-cs"/>
            </a:endParaRPr>
          </a:p>
        </p:txBody>
      </p:sp>
      <p:sp>
        <p:nvSpPr>
          <p:cNvPr id="135171" name="Прямоугольник 1"/>
          <p:cNvSpPr>
            <a:spLocks noChangeArrowheads="1"/>
          </p:cNvSpPr>
          <p:nvPr/>
        </p:nvSpPr>
        <p:spPr bwMode="auto">
          <a:xfrm>
            <a:off x="2916238" y="260350"/>
            <a:ext cx="31686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/>
            <a:r>
              <a:rPr lang="ru-RU" altLang="ru-RU" sz="2100" b="1" dirty="0">
                <a:solidFill>
                  <a:srgbClr val="FF0000"/>
                </a:solidFill>
                <a:latin typeface="Georgia" pitchFamily="18" charset="0"/>
              </a:rPr>
              <a:t>Термины</a:t>
            </a:r>
          </a:p>
        </p:txBody>
      </p:sp>
      <p:sp>
        <p:nvSpPr>
          <p:cNvPr id="135172" name="Прямоугольник 29"/>
          <p:cNvSpPr>
            <a:spLocks noChangeArrowheads="1"/>
          </p:cNvSpPr>
          <p:nvPr/>
        </p:nvSpPr>
        <p:spPr bwMode="auto">
          <a:xfrm>
            <a:off x="142875" y="836613"/>
            <a:ext cx="90011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форма образования и расходования денежных средств, предназначенных для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финансового обеспечения задач и функций государства и местного самоуправления.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  </a:r>
          </a:p>
        </p:txBody>
      </p:sp>
      <p:pic>
        <p:nvPicPr>
          <p:cNvPr id="135173" name="Picture 12" descr="0_6c8d4_f62fbe60_XL"/>
          <p:cNvPicPr>
            <a:picLocks noChangeAspect="1" noChangeArrowheads="1"/>
          </p:cNvPicPr>
          <p:nvPr/>
        </p:nvPicPr>
        <p:blipFill>
          <a:blip r:embed="rId3">
            <a:lum bright="6000" contrast="36000"/>
          </a:blip>
          <a:srcRect/>
          <a:stretch>
            <a:fillRect/>
          </a:stretch>
        </p:blipFill>
        <p:spPr bwMode="auto">
          <a:xfrm>
            <a:off x="755650" y="2276475"/>
            <a:ext cx="7345363" cy="280828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  <p:sp>
        <p:nvSpPr>
          <p:cNvPr id="538630" name="Прямоугольник 12"/>
          <p:cNvSpPr>
            <a:spLocks noChangeArrowheads="1"/>
          </p:cNvSpPr>
          <p:nvPr/>
        </p:nvSpPr>
        <p:spPr bwMode="auto">
          <a:xfrm>
            <a:off x="1763713" y="2420938"/>
            <a:ext cx="54737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</a:t>
            </a:r>
            <a:r>
              <a:rPr lang="ru-RU" sz="1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ная система </a:t>
            </a:r>
            <a:r>
              <a:rPr lang="ru-RU" sz="1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Российской Федерации</a:t>
            </a:r>
          </a:p>
        </p:txBody>
      </p:sp>
      <p:sp>
        <p:nvSpPr>
          <p:cNvPr id="538633" name="Прямоугольник 12"/>
          <p:cNvSpPr>
            <a:spLocks noChangeArrowheads="1"/>
          </p:cNvSpPr>
          <p:nvPr/>
        </p:nvSpPr>
        <p:spPr bwMode="auto">
          <a:xfrm>
            <a:off x="827088" y="3141663"/>
            <a:ext cx="1441450" cy="10048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 </a:t>
            </a:r>
            <a:endParaRPr lang="ru-RU" sz="1200" b="1" dirty="0">
              <a:solidFill>
                <a:srgbClr val="97373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Российской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Федерации </a:t>
            </a:r>
            <a:r>
              <a:rPr lang="ru-RU" sz="1200" b="1" i="1" dirty="0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(федеральный бюджет)</a:t>
            </a:r>
          </a:p>
        </p:txBody>
      </p:sp>
      <p:sp>
        <p:nvSpPr>
          <p:cNvPr id="538632" name="Прямоугольник 12"/>
          <p:cNvSpPr>
            <a:spLocks noChangeArrowheads="1"/>
          </p:cNvSpPr>
          <p:nvPr/>
        </p:nvSpPr>
        <p:spPr bwMode="auto">
          <a:xfrm>
            <a:off x="2627313" y="3500438"/>
            <a:ext cx="1582737" cy="11874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Бюджеты </a:t>
            </a:r>
            <a:endParaRPr lang="ru-RU" sz="1200" b="1" dirty="0">
              <a:solidFill>
                <a:srgbClr val="97373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субъектов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Российской Федерации </a:t>
            </a:r>
            <a:r>
              <a:rPr lang="ru-RU" sz="1200" b="1" i="1" dirty="0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(региональные бюджеты)</a:t>
            </a:r>
          </a:p>
        </p:txBody>
      </p:sp>
      <p:sp>
        <p:nvSpPr>
          <p:cNvPr id="538634" name="Прямоугольник 12"/>
          <p:cNvSpPr>
            <a:spLocks noChangeArrowheads="1"/>
          </p:cNvSpPr>
          <p:nvPr/>
        </p:nvSpPr>
        <p:spPr bwMode="auto">
          <a:xfrm>
            <a:off x="4572000" y="3860800"/>
            <a:ext cx="1582738" cy="10048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902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Бюджеты </a:t>
            </a:r>
            <a:endParaRPr lang="ru-RU" sz="1200" b="1" dirty="0">
              <a:solidFill>
                <a:srgbClr val="97373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муниципальных образований </a:t>
            </a:r>
            <a:endParaRPr lang="ru-RU" sz="1200" b="1" dirty="0">
              <a:solidFill>
                <a:srgbClr val="97373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(местные бюджеты)</a:t>
            </a:r>
          </a:p>
        </p:txBody>
      </p:sp>
      <p:sp>
        <p:nvSpPr>
          <p:cNvPr id="2" name="Прямоугольник 12"/>
          <p:cNvSpPr>
            <a:spLocks noChangeArrowheads="1"/>
          </p:cNvSpPr>
          <p:nvPr/>
        </p:nvSpPr>
        <p:spPr bwMode="auto">
          <a:xfrm>
            <a:off x="6443663" y="3213100"/>
            <a:ext cx="1585912" cy="8223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</a:t>
            </a:r>
            <a:r>
              <a:rPr lang="ru-RU" sz="1200" b="1" dirty="0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ы</a:t>
            </a:r>
            <a:r>
              <a:rPr lang="ru-RU" sz="1200" b="1" dirty="0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endParaRPr lang="ru-RU" sz="1200" b="1" dirty="0">
              <a:solidFill>
                <a:srgbClr val="97373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государственных внебюджетных фондов</a:t>
            </a:r>
            <a:endParaRPr lang="ru-RU" sz="1200" b="1" i="1" dirty="0">
              <a:solidFill>
                <a:srgbClr val="97373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5179" name="Line 32"/>
          <p:cNvSpPr>
            <a:spLocks noChangeShapeType="1"/>
          </p:cNvSpPr>
          <p:nvPr/>
        </p:nvSpPr>
        <p:spPr bwMode="auto">
          <a:xfrm flipH="1">
            <a:off x="1476375" y="2781300"/>
            <a:ext cx="431800" cy="287338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35180" name="Line 32"/>
          <p:cNvSpPr>
            <a:spLocks noChangeShapeType="1"/>
          </p:cNvSpPr>
          <p:nvPr/>
        </p:nvSpPr>
        <p:spPr bwMode="auto">
          <a:xfrm>
            <a:off x="4859338" y="2781300"/>
            <a:ext cx="504825" cy="1008063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35181" name="Line 32"/>
          <p:cNvSpPr>
            <a:spLocks noChangeShapeType="1"/>
          </p:cNvSpPr>
          <p:nvPr/>
        </p:nvSpPr>
        <p:spPr bwMode="auto">
          <a:xfrm flipH="1">
            <a:off x="3348038" y="2781300"/>
            <a:ext cx="503237" cy="720725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35182" name="Line 32"/>
          <p:cNvSpPr>
            <a:spLocks noChangeShapeType="1"/>
          </p:cNvSpPr>
          <p:nvPr/>
        </p:nvSpPr>
        <p:spPr bwMode="auto">
          <a:xfrm>
            <a:off x="6372225" y="2781300"/>
            <a:ext cx="576263" cy="431800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35183" name="Прямоугольник 12"/>
          <p:cNvSpPr>
            <a:spLocks noChangeArrowheads="1"/>
          </p:cNvSpPr>
          <p:nvPr/>
        </p:nvSpPr>
        <p:spPr bwMode="auto">
          <a:xfrm>
            <a:off x="395288" y="5300663"/>
            <a:ext cx="84248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Местный бюджет (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</a:rPr>
              <a:t>бюджет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 муниципального образования) —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это форма образования и расходования денежных средств, предназначенных для финансового обеспечения задач и функций местного  самоуправления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7" name="Picture 15" descr="222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928670"/>
          </a:xfrm>
        </p:spPr>
      </p:pic>
      <p:sp>
        <p:nvSpPr>
          <p:cNvPr id="429058" name="Text Box 14"/>
          <p:cNvSpPr txBox="1">
            <a:spLocks noChangeArrowheads="1"/>
          </p:cNvSpPr>
          <p:nvPr/>
        </p:nvSpPr>
        <p:spPr bwMode="auto">
          <a:xfrm>
            <a:off x="1403350" y="115888"/>
            <a:ext cx="7561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Муниципальная программа «Развитие культуры города Ржева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Тверской области» на 2014-2019 годы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29060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14300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ашивка 10"/>
          <p:cNvSpPr/>
          <p:nvPr/>
        </p:nvSpPr>
        <p:spPr>
          <a:xfrm>
            <a:off x="142844" y="1214422"/>
            <a:ext cx="2214610" cy="642942"/>
          </a:xfrm>
          <a:prstGeom prst="chevron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rgbClr val="FFC0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Цель программы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000232" y="1071546"/>
          <a:ext cx="7143768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2" y="3929064"/>
          <a:ext cx="8786874" cy="2707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9557"/>
                <a:gridCol w="951911"/>
                <a:gridCol w="878688"/>
                <a:gridCol w="805464"/>
                <a:gridCol w="721072"/>
                <a:gridCol w="670182"/>
              </a:tblGrid>
              <a:tr h="42863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Наименование подпрограмм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Отчет за 2015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Уточненный план на 2016 год (ред. №114 от 29.09.2016)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2017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22245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75 012,1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78 938,2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84 904,0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77 968,5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77 914,5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351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"Развитие дополнительного образования детей в области культуры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33 440,3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34 411,2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35 936,7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34 703,9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34 663,9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351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"Улучшение условий организации досуга и обеспечение жителей города Ржева услугами организаций культуры"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23 521,8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17 863,2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22 193,5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17 029,3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17 032,3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351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 Организация библиотечного обслуживания населения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12 129,6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13 211,3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12 271,5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11 835,0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11 836,0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351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"Организация и проведение массовых, культурно-просветительских и театрально-зрелищных мероприятий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994,4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1 450,0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1 250,0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1 260,0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1 242,0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351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"Организация обслуживания учреждений подведомственных Отделу культуры администрации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6 542,2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6 998,8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7 003,8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7 003,8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915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080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4 926,0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5 460,4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6 253,5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6 136,5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6 136,5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571604" y="3571876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Объём бюджетных ассигнований, тыс. 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14282" y="2143116"/>
          <a:ext cx="8715435" cy="1357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793"/>
                <a:gridCol w="500066"/>
                <a:gridCol w="571504"/>
                <a:gridCol w="571504"/>
                <a:gridCol w="500066"/>
                <a:gridCol w="571502"/>
              </a:tblGrid>
              <a:tr h="35191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Отчет 2015 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2016 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2879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Уровень удовлетворенности населения качеством услуг, предоставляемых учреждениями дополнительного образования  в области культуры в городе Ржеве Тверской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области,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80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82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85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85,5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86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5274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Уровень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удовлетворенности населения качеством услуг, предоставляемых учреждениями культуры в городе Ржеве Тверской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области,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83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84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85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85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87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647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Уровень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удовлетворенности населения качеством услуг, предоставляемых Муниципальным учреждением культуры «Ржевская централизованная  библиотечная система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»,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76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78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79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80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81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71604" y="1928802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Целевые показатели</a:t>
            </a:r>
            <a:endParaRPr lang="ru-RU" sz="12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2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4213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0"/>
            <a:ext cx="1081087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14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Муниципальная программа «Развитие культуры города Ржева Тверской области» на 2014-2019 годы</a:t>
            </a:r>
          </a:p>
        </p:txBody>
      </p:sp>
      <p:sp>
        <p:nvSpPr>
          <p:cNvPr id="734215" name="TextBox 8"/>
          <p:cNvSpPr txBox="1">
            <a:spLocks noChangeArrowheads="1"/>
          </p:cNvSpPr>
          <p:nvPr/>
        </p:nvSpPr>
        <p:spPr bwMode="auto">
          <a:xfrm>
            <a:off x="214282" y="1071546"/>
            <a:ext cx="61436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году в рамках реализации Муниципальной программы предусмотрены следующие основные направления расходования бюджетных средств:</a:t>
            </a:r>
            <a:endParaRPr lang="ru-RU" b="1" u="sng" dirty="0"/>
          </a:p>
        </p:txBody>
      </p:sp>
      <p:pic>
        <p:nvPicPr>
          <p:cNvPr id="2298882" name="Picture 2" descr="http://dk-rzhev.muzkult.ru/img/upload/2444/image_image_735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428736"/>
            <a:ext cx="2428892" cy="1785950"/>
          </a:xfrm>
          <a:prstGeom prst="rect">
            <a:avLst/>
          </a:prstGeom>
          <a:noFill/>
        </p:spPr>
      </p:pic>
      <p:pic>
        <p:nvPicPr>
          <p:cNvPr id="2298889" name="Picture 9" descr="C:\Users\o.zvereva\Pictures\image_image_5308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357562"/>
            <a:ext cx="2428892" cy="1785950"/>
          </a:xfrm>
          <a:prstGeom prst="rect">
            <a:avLst/>
          </a:prstGeom>
          <a:noFill/>
        </p:spPr>
      </p:pic>
      <p:pic>
        <p:nvPicPr>
          <p:cNvPr id="41" name="Picture 12" descr="C:\Users\o.zvereva\Desktop\71177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5214950"/>
            <a:ext cx="242889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214282" y="1928802"/>
          <a:ext cx="6096000" cy="291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4974"/>
                <a:gridCol w="881026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Текущее содержание учреждений культуры за счет средств местного бюджета (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школы искусств,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клуба, выставочный зал, библиотеки, центр обслуживания учреждений культуры )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69 725,0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6005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музыкальных инструментов в учреждениях дополнительного образования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33618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Комплектование библиотечных фондов МУК «Ржевская ЦБС»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80150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ремонта в учреждениях культуры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4 400,0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  <a:tr h="429521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Комплексная безопасность в учреждениях дополнительного образования, культуры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570,5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448236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массовых, культурно-просветительских и театрально-зрелищных мероприятий города Ржева Тверской области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1 250,0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43" name="Picture 11" descr="C:\Users\o.zvereva\Desktop\fotosmall.php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5000636"/>
            <a:ext cx="3071834" cy="164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8890" name="Picture 10" descr="C:\Users\o.zvereva\Pictures\hFRjiObYSZY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0430" y="5000636"/>
            <a:ext cx="2857520" cy="1689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7" name="Picture 15" descr="222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928670"/>
          </a:xfrm>
        </p:spPr>
      </p:pic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29060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07157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ашивка 10"/>
          <p:cNvSpPr/>
          <p:nvPr/>
        </p:nvSpPr>
        <p:spPr>
          <a:xfrm>
            <a:off x="142844" y="1142984"/>
            <a:ext cx="2357454" cy="500066"/>
          </a:xfrm>
          <a:prstGeom prst="chevron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rgbClr val="FFC0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Цель программы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214546" y="1000108"/>
          <a:ext cx="6929454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85720" y="3929068"/>
          <a:ext cx="8715435" cy="2643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0861"/>
                <a:gridCol w="944172"/>
                <a:gridCol w="871544"/>
                <a:gridCol w="798915"/>
                <a:gridCol w="715209"/>
                <a:gridCol w="664734"/>
              </a:tblGrid>
              <a:tr h="56508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Наименование подпрограмм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Отчет за 2015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Уточненный план на 2016 год (ред. №114 от 29.09.2016)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2017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20306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37 416,6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30 675,1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31 932,0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29 753,0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29 753,0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45913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"Развитие образовательных учреждений дополнительного образования детей, подведомственных Комитету по физической культуре и спорту администрации города Ржева Тверской области 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33 740,1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28 014,5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29 221,5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27 411,5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27 411,5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583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"Развитие спорта высших достижений"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0955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"Обеспечение условий для развития на территории города Ржева физической культуры и массового спорта"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0955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"Разработка и внедрение комплекса мер по противопожарной безопасности спортивных объектов"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6925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Подпрограмма"Проведение ремонта объектов спорта"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6925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2 073,7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1 361,5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781,5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781,5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14480" y="3571876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Объём бюджетных ассигнований, тыс. 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85719" y="2000240"/>
          <a:ext cx="8715435" cy="1571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793"/>
                <a:gridCol w="500066"/>
                <a:gridCol w="571504"/>
                <a:gridCol w="571504"/>
                <a:gridCol w="500066"/>
                <a:gridCol w="571502"/>
              </a:tblGrid>
              <a:tr h="43908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Отчет 2015 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2016 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37172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Удельный вес населения города Ржева, систематически занимающегося физической культурой и спортом в общей численности жителей города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Ржева,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24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25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26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27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7172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Доля обучающихся и студентов, систематически занимающихся физической культурой и спортом, в общей численности обучающихся 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студентов,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36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39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42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45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8909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Численность спортсменов города Ржева, включенных в составы спортивных сборных команд Тверской области и Российской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Федерации,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чел.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105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166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186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206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00166" y="1714488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Целевые показатели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71604" y="0"/>
            <a:ext cx="7281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Муниципальная программа «Развитие физической культуры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и спорта города Ржева Тверской области» на 2014-2019 годы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2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4213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119217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14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Муниципальная программа «Развитие физической культуры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и спорта города Ржева Тверской области» на 2014-2019 годы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34215" name="TextBox 8"/>
          <p:cNvSpPr txBox="1">
            <a:spLocks noChangeArrowheads="1"/>
          </p:cNvSpPr>
          <p:nvPr/>
        </p:nvSpPr>
        <p:spPr bwMode="auto">
          <a:xfrm>
            <a:off x="214282" y="1071546"/>
            <a:ext cx="61436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году в рамках реализации Муниципальной программы предусмотрены следующие основные направления расходования бюджетных средств:</a:t>
            </a:r>
            <a:endParaRPr lang="ru-RU" b="1" u="sng" dirty="0"/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285720" y="2000240"/>
          <a:ext cx="5857916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1161"/>
                <a:gridCol w="876755"/>
              </a:tblGrid>
              <a:tr h="2574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2431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Текущее содержание учреждений дополнительного образования за счет средств местного бюджета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27 391,5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59404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Укрепление и развитие материально-технической базы в рамках реализации Федеральной целевой программы "Развитие физической культуры и спорта в РФ на 2016-2020 годы« (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1434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автобуса для муниципальных спортивных школ для доставки детей на соревнования (местный бюджет) (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59404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и участие в мероприятиях в области физкультуры и спорта в учреждениях дополнительного образования детей в целях достижения высших спортивных результатов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2431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проведения спортивно-массовых мероприятий и соревнований на территории города Ржева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31505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Оказание материальной помощи победителям и призерам официальных международных, всероссийских и областных соревнований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9404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комплексной безопасности спортивных объектов учреждений дополнительного образования за счет средств местного бюджета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2431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ремонта в учреждениях дополнительного образования физкультуры и спорта(местный бюджет)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196,0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2305026" name="Picture 2" descr="C:\Users\o.zvereva\Pictures\2016-12-01\sport_phr_21022011_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1214422"/>
            <a:ext cx="2500330" cy="1571626"/>
          </a:xfrm>
          <a:prstGeom prst="rect">
            <a:avLst/>
          </a:prstGeom>
          <a:noFill/>
        </p:spPr>
      </p:pic>
      <p:pic>
        <p:nvPicPr>
          <p:cNvPr id="2305028" name="Picture 4" descr="C:\Users\o.zvereva\Pictures\2016-12-01\rcTupTn6e2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2857496"/>
            <a:ext cx="2428892" cy="1928826"/>
          </a:xfrm>
          <a:prstGeom prst="rect">
            <a:avLst/>
          </a:prstGeom>
          <a:noFill/>
        </p:spPr>
      </p:pic>
      <p:pic>
        <p:nvPicPr>
          <p:cNvPr id="2305029" name="Picture 5" descr="C:\Users\o.zvereva\Pictures\2016-12-01\uV3VB6dek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7" y="4857760"/>
            <a:ext cx="2500330" cy="1728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7" name="Picture 15" descr="222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928670"/>
          </a:xfrm>
        </p:spPr>
      </p:pic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29060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07157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ашивка 10"/>
          <p:cNvSpPr/>
          <p:nvPr/>
        </p:nvSpPr>
        <p:spPr>
          <a:xfrm>
            <a:off x="142844" y="1142984"/>
            <a:ext cx="2357454" cy="428628"/>
          </a:xfrm>
          <a:prstGeom prst="chevron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rgbClr val="FFC0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Цель программы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214546" y="1000108"/>
          <a:ext cx="6929454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2" y="3214686"/>
          <a:ext cx="8643998" cy="1049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2166"/>
                <a:gridCol w="936433"/>
                <a:gridCol w="864400"/>
                <a:gridCol w="792367"/>
                <a:gridCol w="709347"/>
                <a:gridCol w="659285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Наименование подпрограмм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Отчет за 2015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Уточненный план на 2016 год (ред. №114 от 29.09.2016)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2017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22253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всего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6 171,5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8 263,7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7 755,9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7 467,1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7 467,1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0848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"Дополнительные меры по социальной поддержке отдельных категорий граждан"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6 171,5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8 263,7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7 755,9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7 467,1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7 467,1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643042" y="2928934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Объём бюджетных ассигнований, тыс. 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14282" y="2071678"/>
          <a:ext cx="8715435" cy="800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9355"/>
                <a:gridCol w="571504"/>
                <a:gridCol w="571504"/>
                <a:gridCol w="571504"/>
                <a:gridCol w="500066"/>
                <a:gridCol w="571502"/>
              </a:tblGrid>
              <a:tr h="28575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показателя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Отчет 2015 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2016 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2017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2019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434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Доля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социально-незащищенных категорий граждан, охваченных дополнительными мерами социальной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поддержки,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26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27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27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29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30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643042" y="1785926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Целевые показатели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71604" y="0"/>
            <a:ext cx="7419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Муниципальная программа «Социальная поддержка и защита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населения города Ржева Тверской области» на 2014-2019 годы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14282" y="4714884"/>
          <a:ext cx="878687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7398"/>
                <a:gridCol w="669476"/>
              </a:tblGrid>
              <a:tr h="23464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9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9"/>
                      <a:tile tx="0" ty="0" sx="100000" sy="100000" flip="none" algn="tl"/>
                    </a:blipFill>
                  </a:tcPr>
                </a:tc>
              </a:tr>
              <a:tr h="381305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льготного проезда ученикам с 1 по 11 классы муниципальных образовательных организаций города Ржева Тверской области (за счет средств местного бюджета-1 089,0 тыс.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руб., родительская плата – 3 264,0 тыс. руб.)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4 353,0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10"/>
                      <a:tile tx="0" ty="0" sx="100000" sy="100000" flip="none" algn="tl"/>
                    </a:blipFill>
                  </a:tcPr>
                </a:tc>
              </a:tr>
              <a:tr h="38130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жилых помещений, находящихся в муниципальной собственности, закрепленных за детьми-сиротами и детьми, оставшимися без попечения родителей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9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9"/>
                      <a:tile tx="0" ty="0" sx="100000" sy="100000" flip="none" algn="tl"/>
                    </a:blipFill>
                  </a:tcPr>
                </a:tc>
              </a:tr>
              <a:tr h="23464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жилых помещений для малоимущих многодетных семей, нуждающихся в улучшении жилищных условий (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650,0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10"/>
                      <a:tile tx="0" ty="0" sx="100000" sy="100000" flip="none" algn="tl"/>
                    </a:blipFill>
                  </a:tcPr>
                </a:tc>
              </a:tr>
              <a:tr h="381305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беспрепятственного доступа лиц с ограниченными возможностями в муниципальных учреждениях города Ржева в рамках реализации программы Тверской области "Доступная среда" на 2016-2020 годы (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9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9"/>
                      <a:tile tx="0" ty="0" sx="100000" sy="100000" flip="none" algn="tl"/>
                    </a:blipFill>
                  </a:tcPr>
                </a:tc>
              </a:tr>
              <a:tr h="23464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Поддержка общественных организаций города Ржева Тверской области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1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10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0" y="4286256"/>
            <a:ext cx="87868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u="sng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200" b="1" u="sng" dirty="0">
                <a:latin typeface="Times New Roman" pitchFamily="18" charset="0"/>
                <a:cs typeface="Times New Roman" pitchFamily="18" charset="0"/>
              </a:rPr>
              <a:t>году в рамках реализации Муниципальной программы предусмотрены следующие основные направления расходования бюджетных средств:</a:t>
            </a:r>
            <a:endParaRPr lang="ru-RU" sz="1200" b="1" u="sng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7" name="Text Box 6"/>
          <p:cNvSpPr txBox="1">
            <a:spLocks noChangeArrowheads="1"/>
          </p:cNvSpPr>
          <p:nvPr/>
        </p:nvSpPr>
        <p:spPr bwMode="auto">
          <a:xfrm>
            <a:off x="2535238" y="333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ru-RU"/>
          </a:p>
        </p:txBody>
      </p:sp>
      <p:sp>
        <p:nvSpPr>
          <p:cNvPr id="16" name="Номер слайда 1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F9D50DFD-39FF-48BE-BD4F-3B57A455F2C6}" type="slidenum">
              <a:rPr lang="ru-RU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ru-RU" sz="12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1224710" name="Прямоугольник 16"/>
          <p:cNvSpPr>
            <a:spLocks noChangeArrowheads="1"/>
          </p:cNvSpPr>
          <p:nvPr/>
        </p:nvSpPr>
        <p:spPr bwMode="auto">
          <a:xfrm>
            <a:off x="285720" y="5286388"/>
            <a:ext cx="85725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Публичные нормативные обязательства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это публичные обязательства перед физическим лицом, подлежащие исполнению в денежной форме в установленном соответствующим законом, иным нормативным правовым актом размере или имеющие установленный порядок его индексации, за исключением выплат физическому лицу, предусмотренных статусом государственных (муниципальных) служащих, а также лиц, замещающих, муниципальные должности, работников казенных учреждений, лиц, обучающихся (воспитанников) в муниципальных образовательных учреждениях</a:t>
            </a:r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1224780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4781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4782" name="Picture 13" descr="log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4783" name="Picture 7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250825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4708" name="TextBox 5"/>
          <p:cNvSpPr txBox="1">
            <a:spLocks noChangeArrowheads="1"/>
          </p:cNvSpPr>
          <p:nvPr/>
        </p:nvSpPr>
        <p:spPr bwMode="auto">
          <a:xfrm>
            <a:off x="1187450" y="0"/>
            <a:ext cx="7561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Муниципальная программа «Социальная поддержка и защита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населения города Ржева Тверской области» на 2014-2019 годы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5720" y="1785926"/>
          <a:ext cx="8715442" cy="3462806"/>
        </p:xfrm>
        <a:graphic>
          <a:graphicData uri="http://schemas.openxmlformats.org/drawingml/2006/table">
            <a:tbl>
              <a:tblPr/>
              <a:tblGrid>
                <a:gridCol w="1986878"/>
                <a:gridCol w="780123"/>
                <a:gridCol w="536335"/>
                <a:gridCol w="536335"/>
                <a:gridCol w="536335"/>
                <a:gridCol w="1124727"/>
                <a:gridCol w="785818"/>
                <a:gridCol w="978349"/>
                <a:gridCol w="1450542"/>
              </a:tblGrid>
              <a:tr h="27179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Наименование публичного </a:t>
                      </a:r>
                      <a:br>
                        <a:rPr lang="ru-RU" sz="800" b="1" i="0" u="none" strike="noStrike" dirty="0"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latin typeface="Times New Roman"/>
                        </a:rPr>
                        <a:t>нормативного обязательства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"/>
                        </a:rPr>
                        <a:t>Код расходов по БК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Сумма, тыс. руб.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Реквизиты нормативного правового акта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вид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дата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номер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наименование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latin typeface="Times New Roman"/>
                        </a:rPr>
                        <a:t>ЦСР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latin typeface="Times New Roman"/>
                        </a:rPr>
                        <a:t>2017 год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latin typeface="Times New Roman"/>
                        </a:rPr>
                        <a:t>2018 год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latin typeface="Times New Roman"/>
                        </a:rPr>
                        <a:t>2019 год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1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latin typeface="Times New Roman"/>
                        </a:rPr>
                        <a:t>7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latin typeface="Times New Roman"/>
                        </a:rPr>
                        <a:t>8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latin typeface="Times New Roman"/>
                        </a:rPr>
                        <a:t>9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326"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latin typeface="Times New Roman"/>
                        </a:rPr>
                        <a:t>ВСЕГО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"/>
                        </a:rPr>
                        <a:t>633,1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"/>
                        </a:rPr>
                        <a:t>633,1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"/>
                        </a:rPr>
                        <a:t>633,1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err="1">
                          <a:latin typeface="Times New Roman"/>
                        </a:rPr>
                        <a:t>х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latin typeface="Times New Roman"/>
                        </a:rPr>
                        <a:t>х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latin typeface="Times New Roman"/>
                        </a:rPr>
                        <a:t>х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err="1">
                          <a:latin typeface="Times New Roman"/>
                        </a:rPr>
                        <a:t>х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30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Доплата к пенсиям государственных и муниципальных служащих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041062037Э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597,1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597,1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597,1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Решение Ржевской городской Думы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29.05.2008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213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"Об утверждении Положения о муниципальной службе в городе Ржеве Тверской области"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30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Пожизненная ежемесячная выплата гражданам , удостоенным звания  "Почетный гражданин  города Ржева Тверской области"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041062038Э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36,0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36,0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36,0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Решение Ржевской городской Думы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18.10.2012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222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"Положения о Звании "Почетный гражданин города Ржева Тверской области"</a:t>
                      </a: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928794" y="1000108"/>
            <a:ext cx="5286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Публичные нормативные обязательства </a:t>
            </a:r>
          </a:p>
          <a:p>
            <a:pPr algn="ctr"/>
            <a:r>
              <a:rPr lang="ru-RU" b="1" dirty="0" smtClean="0"/>
              <a:t>на 2017 – 2019  годы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7" name="Picture 15" descr="222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928670"/>
          </a:xfrm>
        </p:spPr>
      </p:pic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29060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07157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ашивка 10"/>
          <p:cNvSpPr/>
          <p:nvPr/>
        </p:nvSpPr>
        <p:spPr>
          <a:xfrm>
            <a:off x="142844" y="1071546"/>
            <a:ext cx="2357454" cy="571504"/>
          </a:xfrm>
          <a:prstGeom prst="chevron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rgbClr val="FFC0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Цель программы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214546" y="1000108"/>
          <a:ext cx="6929454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85720" y="3857629"/>
          <a:ext cx="8715435" cy="271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0861"/>
                <a:gridCol w="944172"/>
                <a:gridCol w="871544"/>
                <a:gridCol w="798915"/>
                <a:gridCol w="715209"/>
                <a:gridCol w="664734"/>
              </a:tblGrid>
              <a:tr h="67301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Наименование подпрограмм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Отчет за 2015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Уточненный план на 2016 год (ред. №114 от 29.09.2016)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2017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3686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всего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3 522,8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3 549,7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3 987,3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3 487,3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3 487,3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5930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"Содействие в обеспечении жильем молодых семей"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2 097,9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1 949,7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0763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"Патриотическое и гражданское воспитание молодых граждан"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686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"Вовлечение молодежи в общественно-политическую, социально-экономическую и культурную жизнь общества"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686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Подпрограмма"Проведение поисковой работы и увековечивание памяти погибших в годы ВОВ"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918,9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686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"Развитие туризма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643042" y="3571876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Объём бюджетных ассигнований, тыс. 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85719" y="2143116"/>
          <a:ext cx="8715436" cy="1357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794"/>
                <a:gridCol w="500066"/>
                <a:gridCol w="571504"/>
                <a:gridCol w="571504"/>
                <a:gridCol w="500066"/>
                <a:gridCol w="571502"/>
              </a:tblGrid>
              <a:tr h="39425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Отчет 2015 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2016 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27993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Доля молодых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граждан г. Ржева, участвующих в мероприятиях  молодёжной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политики,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90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90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90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90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95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3377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Уровень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информированности молодёжи о предоставляемых в городе Ржеве возможностях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для саморазвития 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самореализации,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95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95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95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95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95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49361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Уровень информированности о разработанных в городе туристических маршрутах, %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-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0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95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95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95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71604" y="1785926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Целевые показатели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71604" y="0"/>
            <a:ext cx="6419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Муниципальная программа «Молодежь города Ржева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Тверской области» на 2014-2019 годы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7" name="Picture 15" descr="222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928670"/>
          </a:xfrm>
        </p:spPr>
      </p:pic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29060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07157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ашивка 10"/>
          <p:cNvSpPr/>
          <p:nvPr/>
        </p:nvSpPr>
        <p:spPr>
          <a:xfrm>
            <a:off x="214282" y="1071546"/>
            <a:ext cx="2143172" cy="642942"/>
          </a:xfrm>
          <a:prstGeom prst="chevron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rgbClr val="FFC0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Цель программы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214546" y="1000108"/>
          <a:ext cx="6929454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85720" y="3740632"/>
          <a:ext cx="8715435" cy="1617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0861"/>
                <a:gridCol w="944172"/>
                <a:gridCol w="871544"/>
                <a:gridCol w="798915"/>
                <a:gridCol w="715209"/>
                <a:gridCol w="664734"/>
              </a:tblGrid>
              <a:tr h="61178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Наименование подпрограмм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Отчет за 2015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Уточненный план на 2016 год (ред. №114 от 29.09.2016)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2017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33513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города Ржева Тверской области "Благоустройство города Ржева Тверской области" на 2014-2019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31 571,3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36 406,3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42 220,0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45 623,0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40 623,0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3513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"Развитие и благоустройство территории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31 571,3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36 406,3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40 220,0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43 123,0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38 123,0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3513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"Благоустройство и ремонт дворовых территорий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85918" y="3357562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Объём бюджетных ассигнований, тыс. 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28565" y="2143116"/>
          <a:ext cx="8429714" cy="1218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4972"/>
                <a:gridCol w="552768"/>
                <a:gridCol w="552768"/>
                <a:gridCol w="552768"/>
                <a:gridCol w="483672"/>
                <a:gridCol w="552766"/>
              </a:tblGrid>
              <a:tr h="59782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показателя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Отчет 2015 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2016 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2017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2019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2829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Рост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удовлетворенности населения благоустройством города Ржева Тверской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области,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19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21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22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23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24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3741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Наличие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положительного заключения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Роспотребнадзора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о состоянии  экологической обстановки и санитарно-гигиенических условий в городе Ржеве Тверской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области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да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да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да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да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да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71604" y="1785926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Целевые показатели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71604" y="0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Муниципальная программа «Благоустройство города Ржева Тверской области» на 2014-2019 годы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401" name="Picture 3" descr="C:\Users\o.zvereva\Downloads\-mMRHXrQD6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428736"/>
            <a:ext cx="178596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2403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2404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0"/>
            <a:ext cx="10810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2405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Муниципальная программа «Благоустройствогорода Ржева Тверской области» на 2014-2019 годы</a:t>
            </a:r>
          </a:p>
          <a:p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742406" name="TextBox 8"/>
          <p:cNvSpPr txBox="1">
            <a:spLocks noChangeArrowheads="1"/>
          </p:cNvSpPr>
          <p:nvPr/>
        </p:nvSpPr>
        <p:spPr bwMode="auto">
          <a:xfrm>
            <a:off x="285720" y="1000108"/>
            <a:ext cx="8858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году в рамках реализации Муниципальной программы предусмотрены следующие основные направления расходования бюджетных средств:</a:t>
            </a:r>
            <a:endParaRPr lang="ru-RU" sz="1400" b="1" u="sng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357158" y="1571612"/>
          <a:ext cx="6643734" cy="3235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0"/>
                <a:gridCol w="928694"/>
              </a:tblGrid>
              <a:tr h="30493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26656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Озеленение территории г. Ржева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34943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Устройство, ремонт и содержание уличного освещения на территории города Ржева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4 000,0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392303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электрической энергии для осуществления уличного освещения города Ржева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8 920,0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43516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и благоустройство городских кладбищ, воинских захоронений и памятников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78035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улиц, автодорог, мостов, мест отдыха граждан и других объектов благоустройства города Ржева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23 000,0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ремонтно-восстановительных работ на мемориальном кладбище Советских воинов в городе Ржеве (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00056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работ по благоустройству и ремонту дворовых территорий города Ржева Тверской области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2306050" name="Picture 2" descr="C:\Users\o.zvereva\Pictures\2016-12-01\0_thum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3429000"/>
            <a:ext cx="1797062" cy="1500198"/>
          </a:xfrm>
          <a:prstGeom prst="rect">
            <a:avLst/>
          </a:prstGeom>
          <a:noFill/>
        </p:spPr>
      </p:pic>
      <p:pic>
        <p:nvPicPr>
          <p:cNvPr id="2306051" name="Picture 3" descr="C:\Users\o.zvereva\Pictures\2016-12-01\7ed47e7c-5d9e-4c5a-82ba-a025474e3bb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5000636"/>
            <a:ext cx="2786082" cy="1643074"/>
          </a:xfrm>
          <a:prstGeom prst="rect">
            <a:avLst/>
          </a:prstGeom>
          <a:noFill/>
        </p:spPr>
      </p:pic>
      <p:pic>
        <p:nvPicPr>
          <p:cNvPr id="2306052" name="Picture 4" descr="C:\Users\o.zvereva\Pictures\2016-12-01\maf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9" y="4929198"/>
            <a:ext cx="2571768" cy="1714512"/>
          </a:xfrm>
          <a:prstGeom prst="rect">
            <a:avLst/>
          </a:prstGeom>
          <a:noFill/>
        </p:spPr>
      </p:pic>
      <p:pic>
        <p:nvPicPr>
          <p:cNvPr id="2306053" name="Picture 5" descr="C:\Users\o.zvereva\Pictures\2016-12-01\553818_608x608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71802" y="4929198"/>
            <a:ext cx="271464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7" name="Picture 15" descr="222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928670"/>
          </a:xfrm>
        </p:spPr>
      </p:pic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29060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07157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ашивка 10"/>
          <p:cNvSpPr/>
          <p:nvPr/>
        </p:nvSpPr>
        <p:spPr>
          <a:xfrm>
            <a:off x="214282" y="1071546"/>
            <a:ext cx="2143172" cy="571504"/>
          </a:xfrm>
          <a:prstGeom prst="chevron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rgbClr val="FFC0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Цель программы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214546" y="1000108"/>
          <a:ext cx="6929454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85720" y="3740632"/>
          <a:ext cx="8715435" cy="1661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0861"/>
                <a:gridCol w="944172"/>
                <a:gridCol w="871544"/>
                <a:gridCol w="798915"/>
                <a:gridCol w="715209"/>
                <a:gridCol w="664734"/>
              </a:tblGrid>
              <a:tr h="47430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подпрограмм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Отчет за 2015 год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Уточненный план на 2016 год (ред. №114 от 29.09.2016)</a:t>
                      </a:r>
                      <a:endParaRPr lang="ru-RU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2017 год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2018 год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2019 год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32811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города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63 950,4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284 539,8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26 293,2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24 164,4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19 197,6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2811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"Комплексное развитие и благоустройство улично-дорожной сети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63 330,4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282 718,4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22 793,2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22 986,4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18 002,6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48666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"Создание максимально комфортных и безопасных условий для жителей города Ржева Тверской области, передвигающихся на общественном транспорте"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619,9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1 821,4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1 178,0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1 195,0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85918" y="3357562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Объём бюджетных ассигнований, тыс. 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85720" y="2071678"/>
          <a:ext cx="8715435" cy="127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9354"/>
                <a:gridCol w="571505"/>
                <a:gridCol w="571504"/>
                <a:gridCol w="571504"/>
                <a:gridCol w="500066"/>
                <a:gridCol w="571502"/>
              </a:tblGrid>
              <a:tr h="29710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Отчет 2015 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2016 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236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Общая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аварийность на дорогах в черте  города Ржева Тверской области на 1000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человек,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51,6</a:t>
                      </a:r>
                      <a:endParaRPr lang="ru-RU" sz="9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55</a:t>
                      </a:r>
                      <a:endParaRPr lang="ru-RU" sz="9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53</a:t>
                      </a:r>
                      <a:endParaRPr lang="ru-RU" sz="9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50</a:t>
                      </a:r>
                      <a:endParaRPr lang="ru-RU" sz="9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49</a:t>
                      </a:r>
                      <a:endParaRPr lang="ru-RU" sz="9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97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Осуществление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ремонта автомобильных дорог местного значения и инженерных сооружений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них, погонный метр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2839,9</a:t>
                      </a:r>
                      <a:endParaRPr lang="ru-RU" sz="9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4660</a:t>
                      </a:r>
                      <a:endParaRPr lang="ru-RU" sz="9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3354,8</a:t>
                      </a:r>
                      <a:endParaRPr lang="ru-RU" sz="9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8000</a:t>
                      </a:r>
                      <a:endParaRPr lang="ru-RU" sz="9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5740</a:t>
                      </a:r>
                      <a:endParaRPr lang="ru-RU" sz="9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4112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Общая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протяженность отремонтированных автомобильных дорог в черте города Ржева Тверской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области, 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44</a:t>
                      </a:r>
                      <a:endParaRPr lang="ru-RU" sz="9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50</a:t>
                      </a:r>
                      <a:endParaRPr lang="ru-RU" sz="9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50</a:t>
                      </a:r>
                      <a:endParaRPr lang="ru-RU" sz="9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50</a:t>
                      </a:r>
                      <a:endParaRPr lang="ru-RU" sz="9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50</a:t>
                      </a:r>
                      <a:endParaRPr lang="ru-RU" sz="9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643042" y="1785926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Целевые показатели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285852" y="0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Муниципальная программа «Дорожное хозяйство и общественный транспорт города Ржева Тверской области» на 2014-2019 годы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4" name="Picture 7" descr="C:\Users\o.zvereva\Downloads\82d3c2b96414a72529f08cbaf0c8dff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5500702"/>
            <a:ext cx="2166933" cy="121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C:\Users\o.zvereva\Downloads\dorozhniki_syadut_v_yamu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0298" y="5500702"/>
            <a:ext cx="200026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C:\Users\o.zvereva\Downloads\big.phot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5500702"/>
            <a:ext cx="207170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8641" name="Picture 1" descr="C:\Users\o.zvereva\Pictures\2016-12-01\image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29454" y="5500702"/>
            <a:ext cx="2000264" cy="121444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42FC5B31-886A-4A41-A09A-06BCF8E46586}" type="slidenum">
              <a:rPr lang="ru-RU" sz="1400">
                <a:latin typeface="+mn-lt"/>
                <a:cs typeface="+mn-cs"/>
              </a:rPr>
              <a:pPr algn="r">
                <a:defRPr/>
              </a:pPr>
              <a:t>5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137219" name="Прямоугольник 29"/>
          <p:cNvSpPr>
            <a:spLocks noChangeArrowheads="1"/>
          </p:cNvSpPr>
          <p:nvPr/>
        </p:nvSpPr>
        <p:spPr bwMode="auto">
          <a:xfrm>
            <a:off x="107950" y="765175"/>
            <a:ext cx="8893175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Бюджетный кодекс Российской Федерации статья 6 </a:t>
            </a:r>
            <a:r>
              <a:rPr lang="ru-RU" sz="1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основана на принципах</a:t>
            </a:r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2950" lvl="1" indent="-285750"/>
            <a:r>
              <a:rPr lang="ru-RU" sz="1400">
                <a:latin typeface="Times New Roman" pitchFamily="18" charset="0"/>
                <a:cs typeface="Times New Roman" pitchFamily="18" charset="0"/>
              </a:rPr>
              <a:t>       1. Единства бюджетной системы Российской Федерации;</a:t>
            </a:r>
          </a:p>
          <a:p>
            <a:pPr marL="742950" lvl="1" indent="-285750"/>
            <a:r>
              <a:rPr lang="ru-RU" sz="1400">
                <a:latin typeface="Times New Roman" pitchFamily="18" charset="0"/>
                <a:cs typeface="Times New Roman" pitchFamily="18" charset="0"/>
              </a:rPr>
              <a:t>       2. Самостоятельности бюджетов;</a:t>
            </a:r>
          </a:p>
          <a:p>
            <a:pPr marL="742950" lvl="1" indent="-285750"/>
            <a:r>
              <a:rPr lang="ru-RU" sz="1400">
                <a:latin typeface="Times New Roman" pitchFamily="18" charset="0"/>
                <a:cs typeface="Times New Roman" pitchFamily="18" charset="0"/>
              </a:rPr>
              <a:t>       3. Сбалансированности бюджета;</a:t>
            </a:r>
          </a:p>
          <a:p>
            <a:pPr marL="742950" lvl="1" indent="-285750"/>
            <a:r>
              <a:rPr lang="ru-RU" sz="1400">
                <a:latin typeface="Times New Roman" pitchFamily="18" charset="0"/>
                <a:cs typeface="Times New Roman" pitchFamily="18" charset="0"/>
              </a:rPr>
              <a:t>       4. Общего (совокупного) покрытия расходов бюджетов;</a:t>
            </a:r>
          </a:p>
          <a:p>
            <a:pPr marL="742950" lvl="1" indent="-285750"/>
            <a:r>
              <a:rPr lang="ru-RU" sz="1400">
                <a:latin typeface="Times New Roman" pitchFamily="18" charset="0"/>
                <a:cs typeface="Times New Roman" pitchFamily="18" charset="0"/>
              </a:rPr>
              <a:t>       5. Прозрачности (открытости);</a:t>
            </a:r>
          </a:p>
          <a:p>
            <a:pPr marL="742950" lvl="1" indent="-285750"/>
            <a:r>
              <a:rPr lang="ru-RU" sz="1400">
                <a:latin typeface="Times New Roman" pitchFamily="18" charset="0"/>
                <a:cs typeface="Times New Roman" pitchFamily="18" charset="0"/>
              </a:rPr>
              <a:t>       6. Достоверности бюджета;</a:t>
            </a:r>
          </a:p>
          <a:p>
            <a:pPr marL="742950" lvl="1" indent="-285750"/>
            <a:r>
              <a:rPr lang="ru-RU" sz="1400">
                <a:latin typeface="Times New Roman" pitchFamily="18" charset="0"/>
                <a:cs typeface="Times New Roman" pitchFamily="18" charset="0"/>
              </a:rPr>
              <a:t>       7. Подведомственности расходов бюджетов;</a:t>
            </a:r>
          </a:p>
          <a:p>
            <a:pPr marL="742950" lvl="1" indent="-285750"/>
            <a:r>
              <a:rPr lang="ru-RU" sz="1400">
                <a:latin typeface="Times New Roman" pitchFamily="18" charset="0"/>
                <a:cs typeface="Times New Roman" pitchFamily="18" charset="0"/>
              </a:rPr>
              <a:t>       8. Единства кассы.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Бюджетный кодекс Российской Федерации статья 28 </a:t>
            </a:r>
            <a:r>
              <a:rPr lang="ru-RU" sz="1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 прозрачности (открытости) означает</a:t>
            </a:r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— обязательное опубликование в средствах массовой информации утвержденных бюджетов и отчетов об их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исполнении;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— обязательную открытость для общества и средств массовой информации проектов бюджетов;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— стабильность и (или) преемственность бюджетной классификации Российской Федерации.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Бюджетный кодекс Российской Федерации статья 3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—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—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превышение расходов над его доходами;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Государственный и муниципальный долг </a:t>
            </a:r>
            <a:r>
              <a:rPr lang="ru-RU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обязательства, возникающие из государственных или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Российской Федерацией, субъектом Российской Федерации или муниципальным образованием;</a:t>
            </a:r>
            <a:endParaRPr lang="ru-RU"/>
          </a:p>
        </p:txBody>
      </p:sp>
      <p:sp>
        <p:nvSpPr>
          <p:cNvPr id="137220" name="Прямоугольник 1"/>
          <p:cNvSpPr>
            <a:spLocks noChangeArrowheads="1"/>
          </p:cNvSpPr>
          <p:nvPr/>
        </p:nvSpPr>
        <p:spPr bwMode="auto">
          <a:xfrm>
            <a:off x="2771775" y="260350"/>
            <a:ext cx="31686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/>
            <a:r>
              <a:rPr lang="ru-RU" altLang="ru-RU" sz="2100" b="1">
                <a:solidFill>
                  <a:srgbClr val="FF0000"/>
                </a:solidFill>
                <a:latin typeface="Georgia" pitchFamily="18" charset="0"/>
              </a:rPr>
              <a:t>Термины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587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7588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0"/>
            <a:ext cx="1081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589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659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Основные направления финансирования расходов за счет средств Дорожного фонда  города Ржева в </a:t>
            </a:r>
            <a:r>
              <a:rPr lang="ru-RU" b="1" dirty="0" smtClean="0">
                <a:solidFill>
                  <a:schemeClr val="bg1"/>
                </a:solidFill>
              </a:rPr>
              <a:t>201</a:t>
            </a:r>
            <a:r>
              <a:rPr lang="en-US" b="1" dirty="0" smtClean="0">
                <a:solidFill>
                  <a:schemeClr val="bg1"/>
                </a:solidFill>
              </a:rPr>
              <a:t>7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году (тыс. руб.)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214422"/>
          <a:ext cx="9144000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7" name="Picture 15" descr="222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928670"/>
          </a:xfrm>
        </p:spPr>
      </p:pic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29060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07157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ашивка 10"/>
          <p:cNvSpPr/>
          <p:nvPr/>
        </p:nvSpPr>
        <p:spPr>
          <a:xfrm>
            <a:off x="214282" y="1071546"/>
            <a:ext cx="2357454" cy="785818"/>
          </a:xfrm>
          <a:prstGeom prst="chevron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rgbClr val="FFC0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Цель программы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214546" y="1000108"/>
          <a:ext cx="6929454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2844" y="5000636"/>
          <a:ext cx="8715435" cy="1786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0861"/>
                <a:gridCol w="944172"/>
                <a:gridCol w="871544"/>
                <a:gridCol w="798915"/>
                <a:gridCol w="715209"/>
                <a:gridCol w="664734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Наименование подпрограмм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Отчет за 2015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Уточненный план на 2016 год (ред. №114 от 29.09.2016)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2017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22317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города Ржева Тверской области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7 538,8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693,6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8 235,7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8 135,7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8 135,7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228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"Повышение эффективности приватизации муниципального имущества"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107,9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413,0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228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"Осуществление контроля за использованием муниципального имущества"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49,0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188,9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19544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"Управление и распоряжение земельными ресурсами"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199,5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300,0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0373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7 182,4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6 791,7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6 915,7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6 815,7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6 815,7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571604" y="4714884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Объём бюджетных ассигнований, тыс. 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42843" y="2214554"/>
          <a:ext cx="8858312" cy="257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793"/>
                <a:gridCol w="606638"/>
                <a:gridCol w="607808"/>
                <a:gridCol w="553938"/>
                <a:gridCol w="517632"/>
                <a:gridCol w="571503"/>
              </a:tblGrid>
              <a:tr h="34939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Отчет 2015 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2016 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5844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Times New Roman"/>
                          <a:cs typeface="Times New Roman"/>
                        </a:rPr>
                        <a:t>Доля </a:t>
                      </a: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размера доходов от использования и реализации имущества, находящегося в муниципальной собственности города Ржева Тверской области, полученных в соответствующем году, к размеру доходов от использования и реализации имущества, находящегося в муниципальной собственности города Ржева Тверской области, запланированных к получению в данном 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  <a:cs typeface="Times New Roman"/>
                        </a:rPr>
                        <a:t>году, %</a:t>
                      </a:r>
                      <a:endParaRPr lang="ru-RU" sz="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Times New Roman"/>
                          <a:cs typeface="Times New Roman"/>
                        </a:rPr>
                        <a:t>113,25</a:t>
                      </a:r>
                      <a:endParaRPr lang="ru-RU" sz="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102</a:t>
                      </a:r>
                      <a:endParaRPr lang="ru-RU" sz="800" dirty="0"/>
                    </a:p>
                  </a:txBody>
                  <a:tcPr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102</a:t>
                      </a:r>
                      <a:endParaRPr lang="ru-RU" sz="800" dirty="0"/>
                    </a:p>
                  </a:txBody>
                  <a:tcPr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102</a:t>
                      </a:r>
                      <a:endParaRPr lang="ru-RU" sz="800" dirty="0"/>
                    </a:p>
                  </a:txBody>
                  <a:tcPr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102</a:t>
                      </a:r>
                      <a:endParaRPr lang="ru-RU" sz="800" dirty="0"/>
                    </a:p>
                  </a:txBody>
                  <a:tcPr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229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Times New Roman"/>
                          <a:cs typeface="Times New Roman"/>
                        </a:rPr>
                        <a:t>Размер </a:t>
                      </a: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доходов от использования и реализации имущества, находящегося в муниципальной собственности города Ржева Тверской 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  <a:cs typeface="Times New Roman"/>
                        </a:rPr>
                        <a:t>области, тыс. руб.</a:t>
                      </a:r>
                      <a:endParaRPr lang="ru-RU" sz="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Times New Roman"/>
                          <a:cs typeface="Times New Roman"/>
                        </a:rPr>
                        <a:t>35288,6</a:t>
                      </a:r>
                      <a:endParaRPr lang="ru-RU" sz="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33195</a:t>
                      </a:r>
                      <a:endParaRPr lang="ru-RU" sz="800" dirty="0"/>
                    </a:p>
                  </a:txBody>
                  <a:tcPr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27248</a:t>
                      </a:r>
                      <a:endParaRPr lang="ru-RU" sz="800" dirty="0"/>
                    </a:p>
                  </a:txBody>
                  <a:tcPr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27248</a:t>
                      </a:r>
                      <a:endParaRPr lang="ru-RU" sz="800" dirty="0"/>
                    </a:p>
                  </a:txBody>
                  <a:tcPr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27248</a:t>
                      </a:r>
                      <a:endParaRPr lang="ru-RU" sz="800" dirty="0"/>
                    </a:p>
                  </a:txBody>
                  <a:tcPr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8766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Times New Roman"/>
                          <a:cs typeface="Times New Roman"/>
                        </a:rPr>
                        <a:t>Доля </a:t>
                      </a: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размера доходов от использования и реализации земель, находящихся в муниципальной собственности города Ржева Тверской области, а также земель, государственная собственность на которые не разграничена, расположенных на территории города Ржева Тверской области, полученных в соответствующем году,  к размеру доходов от использования и реализации земель, находящихся в муниципальной собственности города Ржева Тверской области, а также земель, государственная собственность на которые не разграничена, запланированных к получению в данном 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  <a:cs typeface="Times New Roman"/>
                        </a:rPr>
                        <a:t>году, %</a:t>
                      </a:r>
                      <a:endParaRPr lang="ru-RU" sz="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Times New Roman"/>
                          <a:cs typeface="Times New Roman"/>
                        </a:rPr>
                        <a:t>116</a:t>
                      </a:r>
                      <a:endParaRPr lang="ru-RU" sz="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102</a:t>
                      </a:r>
                      <a:endParaRPr lang="ru-RU" sz="800" dirty="0"/>
                    </a:p>
                  </a:txBody>
                  <a:tcPr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102</a:t>
                      </a:r>
                      <a:endParaRPr lang="ru-RU" sz="800" dirty="0"/>
                    </a:p>
                  </a:txBody>
                  <a:tcPr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102</a:t>
                      </a:r>
                      <a:endParaRPr lang="ru-RU" sz="800" dirty="0"/>
                    </a:p>
                  </a:txBody>
                  <a:tcPr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102</a:t>
                      </a:r>
                      <a:endParaRPr lang="ru-RU" sz="800" dirty="0"/>
                    </a:p>
                  </a:txBody>
                  <a:tcPr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4383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Times New Roman"/>
                          <a:cs typeface="Times New Roman"/>
                        </a:rPr>
                        <a:t>Размер </a:t>
                      </a:r>
                      <a:r>
                        <a:rPr lang="ru-RU" sz="800" dirty="0">
                          <a:latin typeface="+mn-lt"/>
                          <a:ea typeface="Times New Roman"/>
                          <a:cs typeface="Times New Roman"/>
                        </a:rPr>
                        <a:t>доходов от использования и реализации земель, находящихся в муниципальной собственности города Ржева Тверской области, а также земель, государственная собственность на которые не разграничена, расположенных на территории города Ржева Тверской 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  <a:cs typeface="Times New Roman"/>
                        </a:rPr>
                        <a:t>области, тыс. руб.</a:t>
                      </a:r>
                      <a:endParaRPr lang="ru-RU" sz="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Times New Roman"/>
                          <a:cs typeface="Times New Roman"/>
                        </a:rPr>
                        <a:t>26257,2</a:t>
                      </a:r>
                      <a:endParaRPr lang="ru-RU" sz="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25123</a:t>
                      </a:r>
                      <a:endParaRPr lang="ru-RU" sz="800" dirty="0"/>
                    </a:p>
                  </a:txBody>
                  <a:tcPr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21320</a:t>
                      </a:r>
                      <a:endParaRPr lang="ru-RU" sz="800" dirty="0"/>
                    </a:p>
                  </a:txBody>
                  <a:tcPr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21320</a:t>
                      </a:r>
                      <a:endParaRPr lang="ru-RU" sz="800" dirty="0"/>
                    </a:p>
                  </a:txBody>
                  <a:tcPr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21320</a:t>
                      </a:r>
                      <a:endParaRPr lang="ru-RU" sz="800" dirty="0"/>
                    </a:p>
                  </a:txBody>
                  <a:tcPr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71604" y="1928802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Целевые показатели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357290" y="0"/>
            <a:ext cx="7786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Муниципальная программа «Управление имуществом и земельными ресурсами города Ржева Тверской области» на 2014-2019 годы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7" name="Picture 15" descr="222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928670"/>
          </a:xfrm>
        </p:spPr>
      </p:pic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29060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07157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ашивка 10"/>
          <p:cNvSpPr/>
          <p:nvPr/>
        </p:nvSpPr>
        <p:spPr>
          <a:xfrm>
            <a:off x="142844" y="1000108"/>
            <a:ext cx="2357454" cy="500066"/>
          </a:xfrm>
          <a:prstGeom prst="chevron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rgbClr val="FFC0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Цель программы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214546" y="928670"/>
          <a:ext cx="6929454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2" y="5135430"/>
          <a:ext cx="8715435" cy="1579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0861"/>
                <a:gridCol w="944172"/>
                <a:gridCol w="871544"/>
                <a:gridCol w="798915"/>
                <a:gridCol w="715209"/>
                <a:gridCol w="664734"/>
              </a:tblGrid>
              <a:tr h="46721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Наименование подпрограмм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Отчет за 2015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Уточненный план на 2016 год (ред. №114 от 29.09.2016)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2017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1698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города Ржева Тверской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8 203,4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7 058,3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7 992,7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7 617,7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7 457,9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720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"Обеспечение сбалансированности и устойчивости бюджета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1 856,7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541,9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40426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"Повышение качества организации бюджетного процесса и эффективности использования средств бюджета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  <a:p>
                      <a:pPr algn="ctr" fontAlgn="b"/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18684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6 346,7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6 516,4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7 392,7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7 217,7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7 057,9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28728" y="4786322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Объём бюджетных ассигнований, тыс. 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85719" y="1837947"/>
          <a:ext cx="8715435" cy="2873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793"/>
                <a:gridCol w="500066"/>
                <a:gridCol w="571504"/>
                <a:gridCol w="571504"/>
                <a:gridCol w="500066"/>
                <a:gridCol w="571502"/>
              </a:tblGrid>
              <a:tr h="32667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Отчет 2015 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2016 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31842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latin typeface="+mn-lt"/>
                        </a:rPr>
                        <a:t>Доля </a:t>
                      </a:r>
                      <a:r>
                        <a:rPr lang="ru-RU" sz="900" b="0" i="0" u="none" strike="noStrike" dirty="0">
                          <a:latin typeface="+mn-lt"/>
                        </a:rPr>
                        <a:t>расходов на содержание органов местного самоуправления города Ржева Тверской области в общих расходах бюджета </a:t>
                      </a:r>
                      <a:r>
                        <a:rPr lang="ru-RU" sz="900" b="0" i="0" u="none" strike="noStrike" dirty="0" err="1" smtClean="0">
                          <a:latin typeface="+mn-lt"/>
                        </a:rPr>
                        <a:t>города,%</a:t>
                      </a:r>
                      <a:endParaRPr lang="ru-RU" sz="9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/>
                        </a:rPr>
                        <a:t>5,6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"/>
                        </a:rPr>
                        <a:t>6,0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/>
                        </a:rPr>
                        <a:t>6,0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/>
                        </a:rPr>
                        <a:t>6,0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"/>
                        </a:rPr>
                        <a:t>6,0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47164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latin typeface="+mn-lt"/>
                        </a:rPr>
                        <a:t>Доля </a:t>
                      </a:r>
                      <a:r>
                        <a:rPr lang="ru-RU" sz="900" b="0" i="0" u="none" strike="noStrike" dirty="0">
                          <a:latin typeface="+mn-lt"/>
                        </a:rPr>
                        <a:t>расходов бюджета города Ржева Тверской области на увеличение стоимости основных средств в общем объеме расходов бюджета города Ржева» (без учета средств, предусмотренных на реализацию Указа Президента Российской Федерации «О праздновании 800-летия города Ржева»и других целевых средств) </a:t>
                      </a:r>
                      <a:r>
                        <a:rPr lang="ru-RU" sz="900" b="0" i="0" u="none" strike="noStrike" dirty="0" smtClean="0">
                          <a:latin typeface="+mn-lt"/>
                        </a:rPr>
                        <a:t>, %</a:t>
                      </a:r>
                      <a:endParaRPr lang="ru-RU" sz="9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47164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latin typeface="+mn-lt"/>
                        </a:rPr>
                        <a:t>Коэффициент </a:t>
                      </a:r>
                      <a:r>
                        <a:rPr lang="ru-RU" sz="900" b="0" i="0" u="none" strike="noStrike" dirty="0">
                          <a:latin typeface="+mn-lt"/>
                        </a:rPr>
                        <a:t>гибкости расходных обязательств бюджета города Ржева»(без учета средств, предусмотренных на реализацию Указа Президента Российской Федерации «О праздновании 800-летия города Ржева»и других целевых средств) </a:t>
                      </a:r>
                      <a:r>
                        <a:rPr lang="ru-RU" sz="900" b="0" i="0" u="none" strike="noStrike" dirty="0" smtClean="0">
                          <a:latin typeface="+mn-lt"/>
                        </a:rPr>
                        <a:t>, %</a:t>
                      </a:r>
                      <a:endParaRPr lang="ru-RU" sz="9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4101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latin typeface="+mn-lt"/>
                        </a:rPr>
                        <a:t>Отношение </a:t>
                      </a:r>
                      <a:r>
                        <a:rPr lang="ru-RU" sz="900" b="0" i="0" u="none" strike="noStrike" dirty="0">
                          <a:latin typeface="+mn-lt"/>
                        </a:rPr>
                        <a:t>объема муниципального долга  по состоянию на 1 января года, следующего за отчетным, к общему годовому объему доходов бюджета города Ржева в отчетном финансовом году (без учета безвозмездных поступлений</a:t>
                      </a:r>
                      <a:r>
                        <a:rPr lang="ru-RU" sz="900" b="0" i="0" u="none" strike="noStrike" dirty="0" smtClean="0">
                          <a:latin typeface="+mn-lt"/>
                        </a:rPr>
                        <a:t>), %</a:t>
                      </a:r>
                      <a:endParaRPr lang="ru-RU" sz="9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6,8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6,7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681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latin typeface="+mn-lt"/>
                        </a:rPr>
                        <a:t>Доля </a:t>
                      </a:r>
                      <a:r>
                        <a:rPr lang="ru-RU" sz="900" b="0" i="0" u="none" strike="noStrike" dirty="0">
                          <a:latin typeface="+mn-lt"/>
                        </a:rPr>
                        <a:t>расходов на обслуживание муниципального долга в расходах бюджета города </a:t>
                      </a:r>
                      <a:r>
                        <a:rPr lang="ru-RU" sz="900" b="0" i="0" u="none" strike="noStrike" dirty="0" smtClean="0">
                          <a:latin typeface="+mn-lt"/>
                        </a:rPr>
                        <a:t>Ржева, %</a:t>
                      </a:r>
                      <a:endParaRPr lang="ru-RU" sz="9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681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latin typeface="+mn-lt"/>
                        </a:rPr>
                        <a:t>Объем </a:t>
                      </a:r>
                      <a:r>
                        <a:rPr lang="ru-RU" sz="900" b="0" i="0" u="none" strike="noStrike" dirty="0">
                          <a:latin typeface="+mn-lt"/>
                        </a:rPr>
                        <a:t>просроченной кредиторской задолженности муниципальных учреждений города </a:t>
                      </a:r>
                      <a:r>
                        <a:rPr lang="ru-RU" sz="900" b="0" i="0" u="none" strike="noStrike" dirty="0" smtClean="0">
                          <a:latin typeface="+mn-lt"/>
                        </a:rPr>
                        <a:t>Ржева,</a:t>
                      </a:r>
                      <a:r>
                        <a:rPr lang="ru-RU" sz="900" b="0" i="0" u="none" strike="noStrike" baseline="0" dirty="0" smtClean="0">
                          <a:latin typeface="+mn-lt"/>
                        </a:rPr>
                        <a:t> тыс. руб.</a:t>
                      </a:r>
                      <a:endParaRPr lang="ru-RU" sz="9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27598,3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29000,0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28000,0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27000,0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26000,0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1963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latin typeface="+mn-lt"/>
                        </a:rPr>
                        <a:t>Доля </a:t>
                      </a:r>
                      <a:r>
                        <a:rPr lang="ru-RU" sz="900" b="0" i="0" u="none" strike="noStrike" dirty="0">
                          <a:latin typeface="+mn-lt"/>
                        </a:rPr>
                        <a:t>налоговых и неналоговых доходов бюджета в общем объеме доходов бюджета города Ржева (без учета субвенций</a:t>
                      </a:r>
                      <a:r>
                        <a:rPr lang="ru-RU" sz="900" b="0" i="0" u="none" strike="noStrike" dirty="0" smtClean="0">
                          <a:latin typeface="+mn-lt"/>
                        </a:rPr>
                        <a:t>),</a:t>
                      </a:r>
                      <a:r>
                        <a:rPr lang="ru-RU" sz="900" b="0" i="0" u="none" strike="noStrike" baseline="0" dirty="0" smtClean="0">
                          <a:latin typeface="+mn-lt"/>
                        </a:rPr>
                        <a:t> %</a:t>
                      </a:r>
                      <a:endParaRPr lang="ru-RU" sz="9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74,7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81,0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81,5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82,0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82,5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71604" y="1571612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Целевые показатели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285852" y="0"/>
            <a:ext cx="7715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Муниципальная программа «Управление общественными финансами города Ржева Тверской области» на 2014-2019 годы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7" name="Picture 15" descr="222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928670"/>
          </a:xfrm>
        </p:spPr>
      </p:pic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29060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07157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ашивка 10"/>
          <p:cNvSpPr/>
          <p:nvPr/>
        </p:nvSpPr>
        <p:spPr>
          <a:xfrm>
            <a:off x="142844" y="1000108"/>
            <a:ext cx="2357454" cy="571504"/>
          </a:xfrm>
          <a:prstGeom prst="chevron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rgbClr val="FFC0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Цель программы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214546" y="928670"/>
          <a:ext cx="6929454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2844" y="4214817"/>
          <a:ext cx="8858311" cy="2556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8252"/>
                <a:gridCol w="702474"/>
                <a:gridCol w="1143008"/>
                <a:gridCol w="812012"/>
                <a:gridCol w="726934"/>
                <a:gridCol w="675631"/>
              </a:tblGrid>
              <a:tr h="355659"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</a:rPr>
                        <a:t>Наименование подпрограмм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</a:rPr>
                        <a:t>Отчет за 2015 год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</a:rPr>
                        <a:t>Уточненный план на 2016 год (ред. №114 от 29.09.2016)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</a:rPr>
                        <a:t>2017 год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14283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города Ржева Тверской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области 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37 375,4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50 228,0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47 957,5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40 761,2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40 444,0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6492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"Развитие институтов гражданского общества, поддержка общественного сектора и обеспечение информационной открытости органов местного самоуправления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1 377,9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1 563,1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1 100,0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1 100,0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1 100,0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1795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Подпрограмма"Развитие международных связей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122,0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300,0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1795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"Подготовка к празднованию 800-летия города Ржева 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1 659,9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2 700,0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1795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"О противодействии коррупции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15,0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4636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"Осуществление муниципальным образованием отдельных переданных государственных полномочий"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4 017,6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11 540,2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9 208,3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9 208,0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9 208,8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4636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"Создание условий для эффективного функционирования органов местного самоуправления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1 826,7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6 027,2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8 073,0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2 073,0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1 923,0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4636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"Повышение статуса города Ржева Тверской области, удостоенного почетного звания Российской Федерации "Город воинской славы"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4 572,6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130,1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18716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"Улучшение условий и охраны труда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18716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Обеспечивающая подпрограмма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23 798,7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27 852,3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29 235,7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28 139,7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27 971,7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85918" y="4000504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Объём бюджетных ассигнований, тыс. 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42845" y="1785929"/>
          <a:ext cx="8858310" cy="2242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9168"/>
                <a:gridCol w="508264"/>
                <a:gridCol w="580872"/>
                <a:gridCol w="580872"/>
                <a:gridCol w="508264"/>
                <a:gridCol w="580870"/>
              </a:tblGrid>
              <a:tr h="33115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Отчет 2015 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2016 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2107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Уровень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удовлетворенности граждан работой органа местного самоуправления города Ржева Тверской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области, 80%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80,0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90,0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smtClean="0"/>
                        <a:t>90,0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90,0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50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Уровень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удовлетворенности граждан качеством муниципальных и государственных услуг, оказываемых структурными подразделениями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Администрации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города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Ржева Тверской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области,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80,0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90,0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95,0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smtClean="0"/>
                        <a:t>95,0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95,0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50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Уровень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удовлетворенности граждан информационной открытостью органа местного самоуправления города Ржева Тверской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области,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80,0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90,0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smtClean="0"/>
                        <a:t>90,0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90,0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50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Доля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решений органа местного самоуправления города Ржева Тверской области, соответствующих приоритетным направлениям социально-экономического развития города Ржева Тверской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области,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80,0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90,0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95,0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smtClean="0"/>
                        <a:t>95,0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95,0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107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Доля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муниципальных служащих, удовлетворенных организацией и условиями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труда,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80,0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90,0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95,0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smtClean="0"/>
                        <a:t>95,0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95,0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107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Доля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муниципальных служащих, имеющих постоянную мотивацию на профессиональное развитие и реализующие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ее,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80,0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90,0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95,0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smtClean="0"/>
                        <a:t>95,0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95,0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50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Доля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решений органа местного самоуправления города Ржева Тверской области, перед реализацией которых проведен комплексный анализ влияния на социально-экономическое развитие города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Ржева Тверской области,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80,0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85,0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90,0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90,0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50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Уровень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поддержки работы органа местного самоуправления города Ржева Тверской области со стороны общественности, некоммерческих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организаций,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80,0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80,0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85,0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90,0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90,0</a:t>
                      </a:r>
                      <a:endParaRPr lang="ru-RU" sz="800" dirty="0"/>
                    </a:p>
                  </a:txBody>
                  <a:tcPr anchor="ctr" anchorCtr="1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71604" y="1571612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Целевые показатели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0"/>
            <a:ext cx="9144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Муниципальная программа «Муниципальное управление и гражданское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общество  города Ржева Тверской области» на 2014-2019 годы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2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4213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119217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14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Муниципальная программа «Муниципальное управление и гражданское общество  города Ржева Тверской области»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 2014-2019 годы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34215" name="TextBox 8"/>
          <p:cNvSpPr txBox="1">
            <a:spLocks noChangeArrowheads="1"/>
          </p:cNvSpPr>
          <p:nvPr/>
        </p:nvSpPr>
        <p:spPr bwMode="auto">
          <a:xfrm>
            <a:off x="214282" y="1214422"/>
            <a:ext cx="87868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году в рамках реализации Муниципальной программы предусмотрены следующие основные направления расходования бюджетных средств:</a:t>
            </a:r>
            <a:endParaRPr lang="ru-RU" b="1" u="sng" dirty="0"/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357158" y="1785926"/>
          <a:ext cx="8572560" cy="485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304"/>
                <a:gridCol w="857256"/>
              </a:tblGrid>
              <a:tr h="2574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9718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Освещение в СМИ значимых для города информационных видеосюжетов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редакций городских газет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Сотрудничество с делегациями из городов-побратимов города Ржева Тверской области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297184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содержание отдела ЗАГС </a:t>
                      </a:r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федерального бюджета </a:t>
                      </a:r>
                      <a:endParaRPr lang="ru-RU" sz="1200" b="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1 699,5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2431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государственных полномочий Тверской области по созданию административных комиссий и определению перечня должностных лиц, уполномоченных составлять протоколы об административных правонарушениях </a:t>
                      </a:r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областного бюджета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264,0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31505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государственных полномочий по созданию, исполнению полномочий и обеспечению деятельности комиссий по делам несовершеннолетних </a:t>
                      </a:r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областного бюджета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661,2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94047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органами местного самоуправления отдельных государственных полномочий Тверской области по организации проведения на территории Тверской области мероприятий по предупреждению и 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ликвидации болезней животных, их лечению, защите населения от болезней, общих для человека и животных </a:t>
                      </a:r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областного бюджета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24319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обеспечение предоставления жилых помещений детям-сиротам, детям, оставшимся без попечения родителей, лицам из их числа по договорам найма специализированных жилых помещений за счет средств областного бюджета </a:t>
                      </a:r>
                      <a:r>
                        <a:rPr lang="ru-RU" sz="12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областного бюджета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6 423,6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97200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административных зданий находящихся в муниципальной собственности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3 800,0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кладбища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indent="0" algn="l" defTabSz="908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акций, совещаний, конференций, мероприятий значимых для города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7" name="Picture 15" descr="222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928670"/>
          </a:xfrm>
        </p:spPr>
      </p:pic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29060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07157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ашивка 10"/>
          <p:cNvSpPr/>
          <p:nvPr/>
        </p:nvSpPr>
        <p:spPr>
          <a:xfrm>
            <a:off x="0" y="1071546"/>
            <a:ext cx="2357454" cy="428628"/>
          </a:xfrm>
          <a:prstGeom prst="chevron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rgbClr val="FFC0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Цель программы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214546" y="1000108"/>
          <a:ext cx="6929454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2844" y="4000504"/>
          <a:ext cx="8786874" cy="2714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8028"/>
                <a:gridCol w="975909"/>
                <a:gridCol w="900840"/>
                <a:gridCol w="825769"/>
                <a:gridCol w="739250"/>
                <a:gridCol w="687078"/>
              </a:tblGrid>
              <a:tr h="58606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Наименование подпрограмм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Отчет за 2015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Уточненный план на 2016 год (ред. №114 от 29.09.2016)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2017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21310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города Ржева Тверской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области всего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8 815</a:t>
                      </a: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,0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8 037,7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8 126,7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8 137,7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2104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Подпрограмма"Укрепление правопорядка и общественной безопасности в городе Ржеве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2104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"Противодействие терроризму и экстремизму, минимизация и ликвидация последствий его проявлений на территории города Ржева"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150,0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4761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"Комплексные меры противодействия злоупотреблению наркотическими средствами, психотропными веществами и их незаконному обороту в городе Ржеве"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2104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"Профилактика правонарушений и преступлений несовершеннолетних в городе Ржеве 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1 139,8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4761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"Снижение рисков и смягчение последствий чрезвычайных ситуаций природного и техногенного характера на территории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7 425,2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7 472,7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7 511,7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7 522,7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85918" y="3643314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Объём бюджетных ассигнований, тыс. 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14282" y="1857364"/>
          <a:ext cx="8715435" cy="1775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793"/>
                <a:gridCol w="500066"/>
                <a:gridCol w="571504"/>
                <a:gridCol w="571504"/>
                <a:gridCol w="500066"/>
                <a:gridCol w="571502"/>
              </a:tblGrid>
              <a:tr h="24952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Отчет 2015 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2016 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15879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Уровень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преступности на территории города Ржева Тверской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области,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n-lt"/>
                        </a:rPr>
                        <a:t>0</a:t>
                      </a:r>
                      <a:endParaRPr lang="ru-RU" sz="800" dirty="0">
                        <a:latin typeface="+mn-lt"/>
                      </a:endParaRPr>
                    </a:p>
                  </a:txBody>
                  <a:tcPr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2,94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2,79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2,64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2,49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15879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Количество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правонарушений на территории города Ржева Тверской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области, 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n-lt"/>
                        </a:rPr>
                        <a:t>0</a:t>
                      </a:r>
                      <a:endParaRPr lang="ru-RU" sz="800" dirty="0">
                        <a:latin typeface="+mn-lt"/>
                      </a:endParaRPr>
                    </a:p>
                  </a:txBody>
                  <a:tcPr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4000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3900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3800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3700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15879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Риск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населения пострадать от действий террористической или экстремистской направленности на территории города Ржева Тверской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области,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n-lt"/>
                        </a:rPr>
                        <a:t>0</a:t>
                      </a:r>
                      <a:endParaRPr lang="ru-RU" sz="800" dirty="0">
                        <a:latin typeface="+mn-lt"/>
                      </a:endParaRPr>
                    </a:p>
                  </a:txBody>
                  <a:tcPr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25,0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22,0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19,0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16,0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15879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Уровень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первичной заболеваемости наркоманией на территории города Ржева Тверской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области,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n-lt"/>
                        </a:rPr>
                        <a:t>0</a:t>
                      </a:r>
                      <a:endParaRPr lang="ru-RU" sz="800" dirty="0">
                        <a:latin typeface="+mn-lt"/>
                      </a:endParaRPr>
                    </a:p>
                  </a:txBody>
                  <a:tcPr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0,03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0,025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0,02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0,017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1682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Уровень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преступности и правонарушений со стороны несовершеннолетних граждан на территории города Ржева Тверской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области,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n-lt"/>
                        </a:rPr>
                        <a:t>0</a:t>
                      </a:r>
                      <a:endParaRPr lang="ru-RU" sz="800" dirty="0">
                        <a:latin typeface="+mn-lt"/>
                      </a:endParaRPr>
                    </a:p>
                  </a:txBody>
                  <a:tcPr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3,75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3,50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3,25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3,00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2329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Риск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населения пострадать от чрезвычайных ситуаций природного и техногенного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характера,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n-lt"/>
                        </a:rPr>
                        <a:t>0</a:t>
                      </a:r>
                      <a:endParaRPr lang="ru-RU" sz="800" dirty="0">
                        <a:latin typeface="+mn-lt"/>
                      </a:endParaRPr>
                    </a:p>
                  </a:txBody>
                  <a:tcPr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3,00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3,25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3,00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2,75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428728" y="1500174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Целевые показатели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428728" y="0"/>
            <a:ext cx="7715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Муниципальная программа </a:t>
            </a:r>
            <a:r>
              <a:rPr lang="ru-RU" sz="1600" dirty="0" smtClean="0">
                <a:solidFill>
                  <a:schemeClr val="bg1"/>
                </a:solidFill>
              </a:rPr>
              <a:t>«</a:t>
            </a:r>
            <a:r>
              <a:rPr lang="ru-RU" sz="1600" b="1" dirty="0" smtClean="0">
                <a:solidFill>
                  <a:schemeClr val="bg1"/>
                </a:solidFill>
              </a:rPr>
              <a:t>Обеспечение правопорядка и безопасности населения города Ржева Тверской области» на 2016 – 2021 годы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7" name="Picture 15" descr="222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928670"/>
          </a:xfrm>
        </p:spPr>
      </p:pic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29060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07157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ашивка 10"/>
          <p:cNvSpPr/>
          <p:nvPr/>
        </p:nvSpPr>
        <p:spPr>
          <a:xfrm>
            <a:off x="142844" y="1142984"/>
            <a:ext cx="2357454" cy="642942"/>
          </a:xfrm>
          <a:prstGeom prst="chevron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rgbClr val="FFC000"/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Цель программы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214546" y="1000108"/>
          <a:ext cx="6929454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2" y="3357563"/>
          <a:ext cx="8572560" cy="1571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5436"/>
                <a:gridCol w="992612"/>
                <a:gridCol w="888612"/>
                <a:gridCol w="825900"/>
              </a:tblGrid>
              <a:tr h="23818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Наименование подпрограмм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2017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2134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города Ржева Тверской области всего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13 171,2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5 807,0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4 307,0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215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1 "Комплексное развитие систем коммунальной инфраструктуры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6 100,0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47692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2 "Обеспечение эксплуатационных требований, предъявляемых к зданиям (помещениям) учреждений, осуществляющих деятельность по оказанию муниципальных услуг и к функционированию единой дежурно-диспетчерской службы на территории города Ржева Тверской области 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460,0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215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Подпрограмма 3 "Улучшение состояния объектов жилищного фонда и коммунальной инфраструктуры города Ржева Тверской области"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6 611,2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3 807,0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3 807,0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500166" y="3071810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Объём бюджетных ассигнований, тыс. 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14282" y="2214555"/>
          <a:ext cx="8572590" cy="787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9886"/>
                <a:gridCol w="640941"/>
                <a:gridCol w="560824"/>
                <a:gridCol w="640939"/>
              </a:tblGrid>
              <a:tr h="21190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261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Снижение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доли населения неудовлетворенного качеством предоставляемых жилищно-коммунальных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услуг,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Доля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многоквартирных жилых домов, в которых одновременно предоставляются услуги теплоснабжения, горячего водоснабжения, холодного водоснабжения и электрической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энергии,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80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81</a:t>
                      </a:r>
                    </a:p>
                  </a:txBody>
                  <a:tcPr marL="9525" marR="9525" marT="9525" marB="0" anchor="ctr">
                    <a:blipFill>
                      <a:blip r:embed="rId8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643042" y="1928802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Целевые показатели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71604" y="0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Муниципальная программа «Развитие жилищно-коммунального хозяйства города Ржева Тверской области»  на 2017 – 2022 годы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283522" name="Picture 2" descr="C:\Users\o.zvereva\Pictures\2016-12-01\tn_178395_125160a633c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5072074"/>
            <a:ext cx="2071702" cy="1584323"/>
          </a:xfrm>
          <a:prstGeom prst="rect">
            <a:avLst/>
          </a:prstGeom>
          <a:noFill/>
        </p:spPr>
      </p:pic>
      <p:pic>
        <p:nvPicPr>
          <p:cNvPr id="2283523" name="Picture 3" descr="C:\Users\o.zvereva\Pictures\2016-12-01\d6dbc4405223d9b91d31113e9f0498b8_X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28860" y="5072074"/>
            <a:ext cx="2071702" cy="1604950"/>
          </a:xfrm>
          <a:prstGeom prst="rect">
            <a:avLst/>
          </a:prstGeom>
          <a:noFill/>
        </p:spPr>
      </p:pic>
      <p:pic>
        <p:nvPicPr>
          <p:cNvPr id="2283524" name="Picture 4" descr="C:\Users\o.zvereva\Pictures\2016-12-01\053521159147900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3439" y="5143512"/>
            <a:ext cx="1928826" cy="1500188"/>
          </a:xfrm>
          <a:prstGeom prst="rect">
            <a:avLst/>
          </a:prstGeom>
          <a:noFill/>
        </p:spPr>
      </p:pic>
      <p:pic>
        <p:nvPicPr>
          <p:cNvPr id="2283525" name="Picture 5" descr="C:\Users\o.zvereva\Pictures\2016-12-01\44975-belgorod-dnestrovskij-prodolzhil-gazifikaciyu-nesmotrya-na-podorozhanie-golubogo-topliva-bi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15140" y="5143512"/>
            <a:ext cx="2214578" cy="150017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2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4213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119217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14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Муниципальная программа «Развитие жилищно-коммунального хозяйства города Ржева Тверской области»  на 2017 – 2022 годы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34215" name="TextBox 8"/>
          <p:cNvSpPr txBox="1">
            <a:spLocks noChangeArrowheads="1"/>
          </p:cNvSpPr>
          <p:nvPr/>
        </p:nvSpPr>
        <p:spPr bwMode="auto">
          <a:xfrm>
            <a:off x="214282" y="1214422"/>
            <a:ext cx="87868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году в рамках реализации Муниципальной программы предусмотрены следующие основные направления расходования бюджетных средств:</a:t>
            </a:r>
            <a:endParaRPr lang="ru-RU" b="1" u="sng" dirty="0"/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357158" y="1785926"/>
          <a:ext cx="8572560" cy="4786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304"/>
                <a:gridCol w="857256"/>
              </a:tblGrid>
              <a:tr h="3063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520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Реконструкция и модернизация автономных отопительных пунктов города Ржева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239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и установка оборудования в центральный тепловой пункт по ул.Челюскинцев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39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ремонт помещений центральных тепловых пунктов, находящихся в муниципальной собственности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239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Модернизация котельной, расположенной в п.Верхний Бор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19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Доработка схемы теплоснабжения на территории города Ржева Тверской области на 2014-2029 гг.согласно нормативным требованиям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19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актуализации утвержденного технического задания на выполнение строительно-монтажных работ по объекту:"Ржев-водозабор"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78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обследования объекта:"Ржев-водозабор"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19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насосных станций водоснабжения, повышающих давление в системах водоснабжения жилых многоквартирных домов города Ржева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191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Внесение изменений в проект объекта:"Ржев-водозабор"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19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Устройство организованного водостока многоквартирных домов, расположенных по адресу: город Ржев, Красноармейская набережная, дом 11, корп.1,2,3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191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жилых помещений муниципального жилищного фонда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239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жилых помещений муниципального жилого фонда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39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взносов на капитальный ремонт муниципальных многоквартирных домов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1 307,0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419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работ по сносу расселенных многоквартирных домов из аварийного жилищного фонда города Ржева Тверской области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2191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Газификация объекта п.Высокое в городе Ржеве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7" name="Picture 15" descr="222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928670"/>
          </a:xfrm>
        </p:spPr>
      </p:pic>
      <p:sp>
        <p:nvSpPr>
          <p:cNvPr id="429059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29060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07157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500166" y="1000108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Объём бюджетных ассигнований, тыс. 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428728" y="0"/>
            <a:ext cx="7715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Основные параметры расходов бюджета города Ржева Тверской области, не включенные в муниципальные программы г. Ржева Тверской области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на 2017 – 2019 годы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14282" y="1285860"/>
          <a:ext cx="8786874" cy="3643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8028"/>
                <a:gridCol w="975909"/>
                <a:gridCol w="900840"/>
                <a:gridCol w="825769"/>
                <a:gridCol w="739250"/>
                <a:gridCol w="687078"/>
              </a:tblGrid>
              <a:tr h="83739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подпрограмм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Отчет за 2015 год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Уточненный план на 2016 год (ред. №114 от 29.09.2016)</a:t>
                      </a:r>
                      <a:endParaRPr lang="ru-RU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2017 год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2018 год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2019 год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  <a:tr h="3410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Расходы, не включенные в муниципальные программы г. Ржева Тверской области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8 010,2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8 584,9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13 220,6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7 967,6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7 967,6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587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Средства на реализацию мероприятий по обращениям, поступающим к депутатам Законодательного Собрания Тверской области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769,4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556,0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150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Резервные фонды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840,8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690,8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7296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Прочие выплаты по обязательствам муниципального образования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2 641,0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2 176,6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7 100,0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83718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Расходы на осуществление органами местного самоуправления государственных полномочий Российской Федерации, переданных для осуществления органам исполнительной власти Тверской области, по подготовке и проведению Всероссийской сельскохозяйственной переписи (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фед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 бюджет)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1 246,0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8089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Расходы на обеспечение деятельности представительного органа местного самоуправления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3 759,0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3 915,5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4 120,6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3 967,6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3 967,6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7" name="Text Box 6"/>
          <p:cNvSpPr txBox="1">
            <a:spLocks noChangeArrowheads="1"/>
          </p:cNvSpPr>
          <p:nvPr/>
        </p:nvSpPr>
        <p:spPr bwMode="auto">
          <a:xfrm>
            <a:off x="2535238" y="333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ru-RU"/>
          </a:p>
        </p:txBody>
      </p:sp>
      <p:sp>
        <p:nvSpPr>
          <p:cNvPr id="16" name="Номер слайда 1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08040" fontAlgn="auto">
              <a:spcBef>
                <a:spcPts val="0"/>
              </a:spcBef>
              <a:spcAft>
                <a:spcPts val="0"/>
              </a:spcAft>
              <a:defRPr/>
            </a:pPr>
            <a:fld id="{F9D50DFD-39FF-48BE-BD4F-3B57A455F2C6}" type="slidenum">
              <a:rPr lang="ru-RU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algn="r" defTabSz="908040" fontAlgn="auto">
                <a:spcBef>
                  <a:spcPts val="0"/>
                </a:spcBef>
                <a:spcAft>
                  <a:spcPts val="0"/>
                </a:spcAft>
                <a:defRPr/>
              </a:pPr>
              <a:t>59</a:t>
            </a:fld>
            <a:endParaRPr lang="ru-RU" sz="12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1224780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4781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4782" name="Picture 13" descr="log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4783" name="Picture 7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250825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4708" name="TextBox 5"/>
          <p:cNvSpPr txBox="1">
            <a:spLocks noChangeArrowheads="1"/>
          </p:cNvSpPr>
          <p:nvPr/>
        </p:nvSpPr>
        <p:spPr bwMode="auto">
          <a:xfrm>
            <a:off x="1187450" y="0"/>
            <a:ext cx="75612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Долговая политика города Ржева Тверской области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на 2017 - 2019 годы. 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785795"/>
            <a:ext cx="8929718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+mn-lt"/>
              </a:rPr>
              <a:t>Источники финансирования дефицита бюджета города Ржева </a:t>
            </a:r>
            <a:endParaRPr lang="ru-RU" sz="1200" dirty="0" smtClean="0">
              <a:latin typeface="+mn-lt"/>
            </a:endParaRPr>
          </a:p>
          <a:p>
            <a:pPr algn="ctr"/>
            <a:r>
              <a:rPr lang="ru-RU" sz="1200" b="1" dirty="0" smtClean="0">
                <a:latin typeface="+mn-lt"/>
              </a:rPr>
              <a:t>Тверской области на 2017 год,  муниципальный долг города Ржева Тверской области</a:t>
            </a:r>
            <a:r>
              <a:rPr lang="ru-RU" sz="1200" b="1" i="1" dirty="0" smtClean="0">
                <a:latin typeface="+mn-lt"/>
              </a:rPr>
              <a:t>.</a:t>
            </a:r>
            <a:endParaRPr lang="ru-RU" sz="1200" dirty="0" smtClean="0">
              <a:latin typeface="+mn-lt"/>
            </a:endParaRPr>
          </a:p>
          <a:p>
            <a:r>
              <a:rPr lang="ru-RU" sz="1400" dirty="0" smtClean="0">
                <a:latin typeface="+mn-lt"/>
              </a:rPr>
              <a:t>	</a:t>
            </a:r>
            <a:r>
              <a:rPr lang="ru-RU" sz="1000" dirty="0" smtClean="0">
                <a:latin typeface="+mn-lt"/>
              </a:rPr>
              <a:t>В области муниципальных внутренних заимствований города Ржева Тверской области реализация долговой политики в 2017 году будет направлена на решение задач сбалансированности бюджета города Ржева при соблюдении ограничений по объему долга, установленных бюджетным законодательством. </a:t>
            </a:r>
          </a:p>
          <a:p>
            <a:r>
              <a:rPr lang="ru-RU" sz="1000" dirty="0" smtClean="0">
                <a:latin typeface="+mn-lt"/>
              </a:rPr>
              <a:t>	В рамках среднесрочной бюджетной политики основными целями управления долгом города Ржева Тверской области на 2017-2019 годы являются:</a:t>
            </a:r>
          </a:p>
          <a:p>
            <a:r>
              <a:rPr lang="ru-RU" sz="1000" dirty="0" smtClean="0">
                <a:latin typeface="+mn-lt"/>
              </a:rPr>
              <a:t>-  исполнение Программы муниципальных заимствований, утверждаемой решением о бюджете города Ржева Тверской области;</a:t>
            </a:r>
          </a:p>
          <a:p>
            <a:r>
              <a:rPr lang="ru-RU" sz="1000" dirty="0" smtClean="0">
                <a:latin typeface="+mn-lt"/>
              </a:rPr>
              <a:t>- поддержание положительной кредитной истории города Ржева Тверской области.</a:t>
            </a:r>
          </a:p>
          <a:p>
            <a:r>
              <a:rPr lang="ru-RU" sz="1000" dirty="0" smtClean="0">
                <a:latin typeface="+mn-lt"/>
              </a:rPr>
              <a:t>	Для реализации указанных целей в период  до 2019 года планируется сосредоточить свои усилия на следующих направлениях, определяющих политику заимствований города Ржева Тверской области:</a:t>
            </a:r>
          </a:p>
          <a:p>
            <a:pPr lvl="0"/>
            <a:r>
              <a:rPr lang="ru-RU" sz="1000" dirty="0" smtClean="0">
                <a:latin typeface="+mn-lt"/>
              </a:rPr>
              <a:t>- поддержание оптимальной средней срочности долга;</a:t>
            </a:r>
          </a:p>
          <a:p>
            <a:pPr lvl="0"/>
            <a:r>
              <a:rPr lang="ru-RU" sz="1000" dirty="0" smtClean="0">
                <a:latin typeface="+mn-lt"/>
              </a:rPr>
              <a:t>- формирование равномерного профиля погашения долга;</a:t>
            </a:r>
          </a:p>
          <a:p>
            <a:pPr lvl="0"/>
            <a:r>
              <a:rPr lang="ru-RU" sz="1000" dirty="0" smtClean="0">
                <a:latin typeface="+mn-lt"/>
              </a:rPr>
              <a:t>- контроль за исполнением долговых обязательств;</a:t>
            </a:r>
          </a:p>
          <a:p>
            <a:pPr lvl="0"/>
            <a:r>
              <a:rPr lang="ru-RU" sz="1000" dirty="0" smtClean="0">
                <a:latin typeface="+mn-lt"/>
              </a:rPr>
              <a:t>- информационная открытость.</a:t>
            </a:r>
          </a:p>
          <a:p>
            <a:endParaRPr lang="ru-RU" sz="900" dirty="0">
              <a:latin typeface="+mn-lt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85720" y="3357562"/>
          <a:ext cx="8501120" cy="3143277"/>
        </p:xfrm>
        <a:graphic>
          <a:graphicData uri="http://schemas.openxmlformats.org/drawingml/2006/table">
            <a:tbl>
              <a:tblPr/>
              <a:tblGrid>
                <a:gridCol w="2044472"/>
                <a:gridCol w="4096738"/>
                <a:gridCol w="782743"/>
                <a:gridCol w="782743"/>
                <a:gridCol w="794424"/>
              </a:tblGrid>
              <a:tr h="150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Код бюджетной классификации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2017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2018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2019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latin typeface="Times New Roman"/>
                        </a:rPr>
                        <a:t>692 01 00 00 00 00 0000 000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latin typeface="Times New Roman"/>
                        </a:rPr>
                        <a:t>ИСТОЧНИКИ ВНУТРЕННЕГО ФИНАНСИРОВАНИЯ ДЕФИЦИТОВ БЮДЖЕТОВ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latin typeface="Times New Roman"/>
                        </a:rPr>
                        <a:t>17 478,0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latin typeface="Times New Roman"/>
                        </a:rPr>
                        <a:t>692 01 03 00 00 00 0000 000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latin typeface="Times New Roman"/>
                        </a:rPr>
                        <a:t>Бюджетные кредиты от других бюджетов бюджетной системы Российской Федерации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latin typeface="Times New Roman"/>
                        </a:rPr>
                        <a:t>10 000,0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latin typeface="Times New Roman"/>
                        </a:rPr>
                        <a:t>-5 000,0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latin typeface="Times New Roman"/>
                        </a:rPr>
                        <a:t>-5 000,0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4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692 01 03 00 00 00 0000 700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Получение бюджетных кредитов от других бюджетов бюджетной системы Российской Федерации в валюте Российской Федерации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10 000,0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4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692 01 03 01 00 04 0000 710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Получение кредитов от других бюджетов бюджетной системы Российской Федерации  бюджетом городского округа в валюте Российской Федерации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10000,0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4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Times New Roman"/>
                        </a:rPr>
                        <a:t>692 01 03 00 00 00 0000 800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Погашение бюджетных кредитов, полученных от других бюджетов бюджетной системы Российской Федерации в валюте Российской Федерации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-5 000,0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-5 000,0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4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Times New Roman"/>
                        </a:rPr>
                        <a:t>692 01 03 01 00 04 0000 810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Погашение бюджетом городского округа кредитов</a:t>
                      </a:r>
                      <a:r>
                        <a:rPr lang="ru-RU" sz="8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>
                          <a:latin typeface="Times New Roman"/>
                        </a:rPr>
                        <a:t>от других бюджетов бюджетной системы Российской Федерации в валюте Российской Федерации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-5 000,0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-5 000,0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latin typeface="Times New Roman"/>
                        </a:rPr>
                        <a:t>692 01 05 00 00 00 0000 000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latin typeface="Times New Roman"/>
                        </a:rPr>
                        <a:t>Изменение остатков средств на счетах по учету средств бюджета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latin typeface="Times New Roman"/>
                        </a:rPr>
                        <a:t>7 478,0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latin typeface="Times New Roman"/>
                        </a:rPr>
                        <a:t>5 000,0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latin typeface="Times New Roman"/>
                        </a:rPr>
                        <a:t>5 000,0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Times New Roman"/>
                        </a:rPr>
                        <a:t>692 01 05 00 00 00 0000 500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Увеличение остатков средств бюджетов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-858 116,3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-813 387,0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-803 630,8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Times New Roman"/>
                        </a:rPr>
                        <a:t>692 01 05 02 00 00 0000 500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Увеличение прочих остатков средств бюджетов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-858 116,3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-813 387,0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-803 630,8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Times New Roman"/>
                        </a:rPr>
                        <a:t>692 01 05 02 01 00 0000 510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Увеличение прочих остатков денежных средств бюджетов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-858 116,3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-813 387,0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-803 630,8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Times New Roman"/>
                        </a:rPr>
                        <a:t>692 01 05 02 01 04 0000 510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Увеличение прочих остатков денежных средств бюджета городского округа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latin typeface="Times New Roman"/>
                        </a:rPr>
                        <a:t>-858 116,3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-813 387,0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-803 630,8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Times New Roman"/>
                        </a:rPr>
                        <a:t>692 01 05 00 00 00 0000 600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Уменьшение остатков средств бюджетов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latin typeface="Times New Roman"/>
                        </a:rPr>
                        <a:t>865 594,3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latin typeface="Times New Roman"/>
                        </a:rPr>
                        <a:t>818 387,0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808 630,8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Times New Roman"/>
                        </a:rPr>
                        <a:t>692 01 05 02 00 00 0000 600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Уменьшение прочих остатков средств бюджетов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865 594,3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latin typeface="Times New Roman"/>
                        </a:rPr>
                        <a:t>818 387,0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latin typeface="Times New Roman"/>
                        </a:rPr>
                        <a:t>808 630,8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Times New Roman"/>
                        </a:rPr>
                        <a:t>692 01 05 02 01 00 0000 610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Уменьшение прочих остатков денежных средств бюджетов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865 594,3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818 387,0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latin typeface="Times New Roman"/>
                        </a:rPr>
                        <a:t>808 630,8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6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Times New Roman"/>
                        </a:rPr>
                        <a:t>692 01 05 02 01 04 0000 610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Уменьшение прочих остатков денежных средств бюджета городского округа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latin typeface="Times New Roman"/>
                        </a:rPr>
                        <a:t>865 594,3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latin typeface="Times New Roman"/>
                        </a:rPr>
                        <a:t>818 387,0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latin typeface="Times New Roman"/>
                        </a:rPr>
                        <a:t>808 630,8</a:t>
                      </a:r>
                    </a:p>
                  </a:txBody>
                  <a:tcPr marL="4352" marR="4352" marT="4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0FB876AC-DCBC-4ED9-B201-24D0177EFDA5}" type="slidenum">
              <a:rPr lang="ru-RU" sz="1400">
                <a:latin typeface="+mn-lt"/>
                <a:cs typeface="+mn-cs"/>
              </a:rPr>
              <a:pPr algn="r">
                <a:defRPr/>
              </a:pPr>
              <a:t>6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139267" name="Прямоугольник 29"/>
          <p:cNvSpPr>
            <a:spLocks noChangeArrowheads="1"/>
          </p:cNvSpPr>
          <p:nvPr/>
        </p:nvSpPr>
        <p:spPr bwMode="auto">
          <a:xfrm>
            <a:off x="107950" y="1125538"/>
            <a:ext cx="88931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 Ржева Тверской области (далее - муниципальная программа) </a:t>
            </a:r>
            <a:r>
              <a:rPr lang="ru-RU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endParaRPr lang="ru-RU" sz="14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система мероприятий, взаимоувязанных по задачам, срокам осуществления и ресурсам, мер муниципального регулирования и мер управления муниципальной собственностью города Ржева, обеспечивающая в рамках реализации муниципальных полномочий  города Ржева достижение, целей стратегии социально-экономического развития города Ржева и (или) программы социально-экономического развития города Ржева, утвержденных в установленном порядке (далее - стратегия и (или) программа социально-экономического развития  города Ржева Тверской области);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Подпрограмма муниципальной программы (далее - подпрограмма) </a:t>
            </a:r>
            <a:r>
              <a:rPr lang="ru-RU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часть муниципальной программы,  являющаяся одним из направлений реализации муниципальной программы и обеспечивающая достижение целей муниципальной программы;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Администратор муниципальной программы </a:t>
            </a:r>
            <a:r>
              <a:rPr lang="ru-RU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исполнительный орган власти города Ржева, являющийся главным распорядителем средств бюджета города Ржева Тверской области, исполняющий функции муниципального заказчика, наделенный полномочиями по разработке и реализации муниципальной программы и (или) ее подпрограмм и несущий ответственность за реализацию муниципальной программы и ее эффективность;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Главный администратор программы </a:t>
            </a:r>
            <a:r>
              <a:rPr lang="ru-RU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администратор муниципальной программы, координирующий деятельность других администраторов муниципальной программы по разработке и реализации муниципальной программы и (или) ее подпрограмм и определенный при наличии двух и более администраторов муниципальной программы, а также выполняющий функции администратора муниципальной программы в части, касающейся его полномочий;</a:t>
            </a:r>
          </a:p>
        </p:txBody>
      </p:sp>
      <p:sp>
        <p:nvSpPr>
          <p:cNvPr id="139268" name="Прямоугольник 1"/>
          <p:cNvSpPr>
            <a:spLocks noChangeArrowheads="1"/>
          </p:cNvSpPr>
          <p:nvPr/>
        </p:nvSpPr>
        <p:spPr bwMode="auto">
          <a:xfrm>
            <a:off x="2771775" y="260350"/>
            <a:ext cx="31686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/>
            <a:r>
              <a:rPr lang="ru-RU" altLang="ru-RU" sz="2100" b="1">
                <a:solidFill>
                  <a:srgbClr val="FF0000"/>
                </a:solidFill>
                <a:latin typeface="Georgia" pitchFamily="18" charset="0"/>
              </a:rPr>
              <a:t>Термины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017" name="Picture 4" descr="0_8da56_6839757d_XL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8E963607-8DC9-45B7-9B63-E329054328B2}" type="slidenum">
              <a:rPr lang="ru-RU" sz="1400">
                <a:latin typeface="+mn-lt"/>
                <a:cs typeface="+mn-cs"/>
              </a:rPr>
              <a:pPr algn="r">
                <a:defRPr/>
              </a:pPr>
              <a:t>7</a:t>
            </a:fld>
            <a:endParaRPr lang="ru-RU" sz="1400">
              <a:latin typeface="+mn-lt"/>
              <a:cs typeface="+mn-cs"/>
            </a:endParaRPr>
          </a:p>
        </p:txBody>
      </p:sp>
      <p:sp>
        <p:nvSpPr>
          <p:cNvPr id="141315" name="Прямоугольник 29"/>
          <p:cNvSpPr>
            <a:spLocks noChangeArrowheads="1"/>
          </p:cNvSpPr>
          <p:nvPr/>
        </p:nvSpPr>
        <p:spPr bwMode="auto">
          <a:xfrm>
            <a:off x="107950" y="836613"/>
            <a:ext cx="88931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</a:t>
            </a:r>
            <a:r>
              <a:rPr lang="ru-RU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ожидаемое (планируемое) состояние дел в сфере реализации муниципальной программы, достигаемое при выполнении комплекса мероприятий, связанное с реализаций положений стратегии и (или) программы социально-экономического развития города Ржева Тверской области и оцениваемое с помощью показателей;</a:t>
            </a:r>
          </a:p>
          <a:p>
            <a:endParaRPr lang="ru-RU" sz="1400" b="1" u="sng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 подпрограммы </a:t>
            </a:r>
            <a:r>
              <a:rPr lang="ru-RU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направление деятельности главного администратора муниципальной программы и (или) администратора (администраторов) муниципальной программы, обеспечивающее достижение цели или целей муниципальной программы во взаимосвязи с другими задачами подпрограммы;</a:t>
            </a:r>
          </a:p>
          <a:p>
            <a:endParaRPr lang="ru-RU" sz="1400" b="1" u="sng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Мероприятие подпрограммы (далее - мероприятие) </a:t>
            </a:r>
            <a:r>
              <a:rPr lang="ru-RU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конкретное действие главного администратора муниципальной программы и (или) администратора (администраторов) муниципальной программы для решения соответствующей задачи подпрограммы;</a:t>
            </a:r>
          </a:p>
          <a:p>
            <a:endParaRPr lang="ru-RU" sz="1400" b="1" u="sng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Показатель цели муниципальной программы </a:t>
            </a:r>
            <a:r>
              <a:rPr lang="ru-RU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конечный результат реализации муниципальной программы, выраженный в количественно измеримых показателях достижения цели муниципальной программы;</a:t>
            </a:r>
          </a:p>
          <a:p>
            <a:endParaRPr lang="ru-RU" sz="1400" b="1" u="sng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Показатель задачи подпрограммы </a:t>
            </a:r>
            <a:r>
              <a:rPr lang="ru-RU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конечный результат выполнения подпрограммы, выраженный в количественно измеримых показателях решения задачи подпрограммы;</a:t>
            </a:r>
          </a:p>
          <a:p>
            <a:endParaRPr lang="ru-RU" sz="1400" b="1" u="sng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Показатель мероприятия подпрограммы (административного мероприятия)</a:t>
            </a:r>
            <a:r>
              <a:rPr lang="ru-RU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—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непосредственный результат выполнения мероприятия подпрограммы (административного мероприятия), выраженный в количественно измеримых показателях;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Целевое значение показателя </a:t>
            </a:r>
            <a:r>
              <a:rPr lang="ru-RU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достигаемое в последний год реализации муниципальной программы значение показателя, который формируется нарастающим итогом.</a:t>
            </a:r>
          </a:p>
        </p:txBody>
      </p:sp>
      <p:sp>
        <p:nvSpPr>
          <p:cNvPr id="141316" name="Прямоугольник 1"/>
          <p:cNvSpPr>
            <a:spLocks noChangeArrowheads="1"/>
          </p:cNvSpPr>
          <p:nvPr/>
        </p:nvSpPr>
        <p:spPr bwMode="auto">
          <a:xfrm>
            <a:off x="2771775" y="260350"/>
            <a:ext cx="31686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/>
            <a:r>
              <a:rPr lang="ru-RU" altLang="ru-RU" sz="2100" b="1">
                <a:solidFill>
                  <a:srgbClr val="FF0000"/>
                </a:solidFill>
                <a:latin typeface="Georgia" pitchFamily="18" charset="0"/>
              </a:rPr>
              <a:t>Термины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8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3" name="WordArt 8"/>
          <p:cNvSpPr>
            <a:spLocks noChangeArrowheads="1" noChangeShapeType="1" noTextEdit="1"/>
          </p:cNvSpPr>
          <p:nvPr/>
        </p:nvSpPr>
        <p:spPr bwMode="auto">
          <a:xfrm>
            <a:off x="684213" y="1196975"/>
            <a:ext cx="7704137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63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66">
                    <a:alpha val="87057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Основные показатели </a:t>
            </a:r>
          </a:p>
          <a:p>
            <a:pPr algn="ctr"/>
            <a:r>
              <a:rPr lang="ru-RU" sz="4400" b="1" kern="10">
                <a:ln w="63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66">
                    <a:alpha val="87057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социально-экономического развития </a:t>
            </a:r>
          </a:p>
          <a:p>
            <a:pPr algn="ctr"/>
            <a:r>
              <a:rPr lang="ru-RU" sz="4400" b="1" kern="10">
                <a:ln w="63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66">
                    <a:alpha val="87057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города Ржева</a:t>
            </a:r>
          </a:p>
        </p:txBody>
      </p:sp>
      <p:pic>
        <p:nvPicPr>
          <p:cNvPr id="143364" name="Picture 8" descr="rzhev-gerb-sovr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323850" y="0"/>
            <a:ext cx="7191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5" name="Picture 7" descr="plan 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3786190"/>
            <a:ext cx="5113338" cy="266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112713"/>
            <a:ext cx="8229600" cy="773112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40" tIns="45720" rIns="91440" bIns="45720">
            <a:normAutofit/>
          </a:bodyPr>
          <a:lstStyle/>
          <a:p>
            <a:pPr>
              <a:defRPr/>
            </a:pPr>
            <a:endParaRPr lang="ru-RU" sz="2200" b="1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AEF62C86-CE72-4BD4-8C4A-7CB6A08D5E7A}" type="slidenum">
              <a:rPr lang="ru-RU" sz="1200">
                <a:solidFill>
                  <a:schemeClr val="tx1">
                    <a:tint val="75000"/>
                  </a:schemeClr>
                </a:solidFill>
                <a:cs typeface="+mn-cs"/>
              </a:rPr>
              <a:pPr algn="r" defTabSz="914400" eaLnBrk="0" hangingPunct="0">
                <a:defRPr/>
              </a:pPr>
              <a:t>9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grpSp>
        <p:nvGrpSpPr>
          <p:cNvPr id="3" name="Группа 24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151559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1560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1561" name="Picture 13" descr="log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1556" name="Rectangle 38"/>
          <p:cNvSpPr>
            <a:spLocks noChangeArrowheads="1"/>
          </p:cNvSpPr>
          <p:nvPr/>
        </p:nvSpPr>
        <p:spPr bwMode="auto">
          <a:xfrm>
            <a:off x="1289050" y="-23813"/>
            <a:ext cx="7243763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000" b="1">
                <a:solidFill>
                  <a:schemeClr val="bg1"/>
                </a:solidFill>
              </a:rPr>
              <a:t>Основные показатели развития экономики города Ржева Тверской области</a:t>
            </a:r>
            <a:endParaRPr lang="ru-RU" sz="2000" b="1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51557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0"/>
            <a:ext cx="7921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Rectangle 1"/>
          <p:cNvSpPr>
            <a:spLocks noChangeArrowheads="1"/>
          </p:cNvSpPr>
          <p:nvPr/>
        </p:nvSpPr>
        <p:spPr bwMode="auto">
          <a:xfrm>
            <a:off x="428596" y="785794"/>
            <a:ext cx="842968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 algn="ctr" defTabSz="914400"/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 algn="ctr" defTabSz="914400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Промышленное производство</a:t>
            </a:r>
          </a:p>
          <a:p>
            <a:pPr indent="342900" algn="ctr" defTabSz="914400"/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 algn="just" defTabSz="914400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Промышленность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ведущая отрасль экономики  города Ржева. В ней занято более   четверти работающего населения. Промышленные предприятия являются основным источником доходов бюджета города, обеспечивая около 90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налоговых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поступлений, и поэтому от их эффективной деятельности  зависят реальные возможности решения основных социально-экономических проблем.</a:t>
            </a:r>
          </a:p>
          <a:p>
            <a:pPr indent="342900" algn="just" defTabSz="914400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промышленном комплексе  города Ржева преобладающим видом экономической деятельности является обрабатывающее производство (более 90 % от всего объема отгруженной продукции по крупным и средним предприятиям).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Объём отгруженных товаров собственного производства, выполненных работ и услуг собственными силами, по крупным и средним предприятиям города За отчетный 2015 год промышленными  предприятиями города Ржева произведено продукции на сумму 10 463 509,00 тыс. рублей, что в сопоставимых ценах составляет 101,6 %  к предшествующему 2014 году.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За 9 месяцев 2016 года промышленными предприятиями города Ржева отгружено продукции на сумму 4 590 млн. рублей.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В том числе по видам экономической деятельности: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добыча полезных ископаемых -10,1  млн. рублей, что составило 76,4% по сравнению с аналогичным периодом 2015 года;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обрабатывающие производства – 4449,0 млн.руб., или 89,6 % по сравнению с периодом 9 месяцев 2015 года;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производство и распределение электроэнергии, газа и воды – 130,9 млн.руб. или 98,3% к прошлому году.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В тоже время по некоторым отраслям за 9  месяцев 2016 года отгрузка продукции увеличилась: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-производство пищевых продуктов, включая напитки и табак -117%;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производство резиновых и пластмассовых изделий – 124%;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производство машин и оборудования – 169%.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2017-2019г. г.  индекс промышленного производства прогнозируется на уровне 101,8-102,9 %. Это связано с увеличением объемов производства по таким подразделам как «Производство машин и оборудования», «Производство электрооборудования, электронного и оптического оборудования», «Производство транспортных средств и оборудования», «Текстильное и швейное производство», «Обработка древесины и производство изделий из дерева», «Производство прочих неметаллических минеральных продуктов», «Металлургическое производство и производство готовых металлических изделий», «Прочие производства».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21016</TotalTime>
  <Words>9867</Words>
  <Application>Microsoft Office PowerPoint</Application>
  <PresentationFormat>Экран (4:3)</PresentationFormat>
  <Paragraphs>2209</Paragraphs>
  <Slides>60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60</vt:i4>
      </vt:variant>
    </vt:vector>
  </HeadingPairs>
  <TitlesOfParts>
    <vt:vector size="63" baseType="lpstr">
      <vt:lpstr>Оформление по умолчанию</vt:lpstr>
      <vt:lpstr>Диаграмма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Налоговые доходы бюджета города Ржева  в 2015—2019 годах</vt:lpstr>
      <vt:lpstr>Неналоговые доходы бюджета города Ржева  в 2015—2019 годах</vt:lpstr>
      <vt:lpstr>Безвозмездные поступления в бюджет города Ржева в 2015—2019 годах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Matveeva</dc:creator>
  <cp:lastModifiedBy>MakaroFF</cp:lastModifiedBy>
  <cp:revision>1492</cp:revision>
  <cp:lastPrinted>2014-10-08T06:42:43Z</cp:lastPrinted>
  <dcterms:created xsi:type="dcterms:W3CDTF">2013-09-16T13:33:13Z</dcterms:created>
  <dcterms:modified xsi:type="dcterms:W3CDTF">2016-12-05T13:17:54Z</dcterms:modified>
</cp:coreProperties>
</file>