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6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9" r:id="rId3"/>
    <p:sldId id="260" r:id="rId4"/>
    <p:sldId id="261" r:id="rId5"/>
    <p:sldId id="262" r:id="rId6"/>
    <p:sldId id="263" r:id="rId7"/>
    <p:sldId id="324" r:id="rId8"/>
    <p:sldId id="325" r:id="rId9"/>
    <p:sldId id="326" r:id="rId10"/>
    <p:sldId id="327" r:id="rId11"/>
    <p:sldId id="328" r:id="rId12"/>
    <p:sldId id="329" r:id="rId13"/>
    <p:sldId id="267" r:id="rId14"/>
    <p:sldId id="268" r:id="rId15"/>
    <p:sldId id="269" r:id="rId16"/>
    <p:sldId id="271" r:id="rId17"/>
    <p:sldId id="293" r:id="rId18"/>
    <p:sldId id="294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95" r:id="rId28"/>
    <p:sldId id="286" r:id="rId29"/>
    <p:sldId id="287" r:id="rId30"/>
    <p:sldId id="297" r:id="rId31"/>
    <p:sldId id="288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9" r:id="rId54"/>
    <p:sldId id="320" r:id="rId55"/>
    <p:sldId id="321" r:id="rId56"/>
    <p:sldId id="322" r:id="rId57"/>
    <p:sldId id="32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33"/>
    <a:srgbClr val="003399"/>
    <a:srgbClr val="7295DC"/>
    <a:srgbClr val="547DA2"/>
    <a:srgbClr val="003300"/>
    <a:srgbClr val="666633"/>
    <a:srgbClr val="808000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119" d="100"/>
          <a:sy n="119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отгруженных товаров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4865.8</c:v>
                </c:pt>
                <c:pt idx="1">
                  <c:v>7588.9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по крупным и средним предприятиям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9669.2000000000007</c:v>
                </c:pt>
                <c:pt idx="1">
                  <c:v>13064.8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61216"/>
        <c:axId val="137562752"/>
      </c:barChart>
      <c:catAx>
        <c:axId val="1375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562752"/>
        <c:crosses val="autoZero"/>
        <c:auto val="1"/>
        <c:lblAlgn val="ctr"/>
        <c:lblOffset val="100"/>
        <c:noMultiLvlLbl val="0"/>
      </c:catAx>
      <c:valAx>
        <c:axId val="1375627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37561216"/>
        <c:crosses val="autoZero"/>
        <c:crossBetween val="between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480010335722889"/>
          <c:y val="0.35916590260085701"/>
          <c:w val="0.54555322704535458"/>
          <c:h val="0.480011234004309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тыс.руб.</c:v>
                </c:pt>
              </c:strCache>
            </c:strRef>
          </c:tx>
          <c:explosion val="28"/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8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9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7544813028389495E-2"/>
                  <c:y val="5.1796113034509123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645557706472314"/>
                  <c:y val="8.80882788484125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8324538942773123E-2"/>
                  <c:y val="0.19973154168649757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040475002650495"/>
                  <c:y val="0.233813105420084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1832780213057249"/>
                  <c:y val="0.107600296760827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0307230737668623E-2"/>
                  <c:y val="1.981613427027635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8458995130919936"/>
                  <c:y val="4.756003457543613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5460754315003634E-2"/>
                  <c:y val="6.15538123967636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24956341668154469"/>
                  <c:y val="6.7475905680450157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7627719839493391"/>
                  <c:y val="2.5524755732243345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0.30805089471469194"/>
                  <c:y val="-0.11798298874548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0.14073610357018462"/>
                  <c:y val="-0.165825611019345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1.5456655824560749E-2"/>
                  <c:y val="-0.1777012934292676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19954829403203833"/>
                  <c:y val="-0.1814272078585628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7"/>
              <c:layout>
                <c:manualLayout>
                  <c:x val="0.35186102675217362"/>
                  <c:y val="-0.1762695449200707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0.21585218539496295"/>
                  <c:y val="-3.41428056496542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0.21886134022014375"/>
                  <c:y val="8.69829869957165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Sheet1!$B$1:$U$1</c:f>
              <c:strCache>
                <c:ptCount val="2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с применением УСН</c:v>
                </c:pt>
                <c:pt idx="3">
                  <c:v>Единый налог на вмененный доход</c:v>
                </c:pt>
                <c:pt idx="4">
                  <c:v>ЕСХН</c:v>
                </c:pt>
                <c:pt idx="5">
                  <c:v>Налог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Госпошлина</c:v>
                </c:pt>
                <c:pt idx="9">
                  <c:v>Задолженность по отмененным налогам</c:v>
                </c:pt>
                <c:pt idx="10">
                  <c:v>Доходы от сдачи земли в аренду </c:v>
                </c:pt>
                <c:pt idx="11">
                  <c:v>Доходы от сдачи в аренду имущества</c:v>
                </c:pt>
                <c:pt idx="12">
                  <c:v>Доходы в виде части прибыли МУП</c:v>
                </c:pt>
                <c:pt idx="13">
                  <c:v>Прочие поступления от использования имущества (плата за найм муниципального жилья)</c:v>
                </c:pt>
                <c:pt idx="14">
                  <c:v>Плата за размещение нестационарного торгового объекта и установку рекламных конструкций </c:v>
                </c:pt>
                <c:pt idx="15">
                  <c:v>Плата за негативное воздействие на окружающую среду</c:v>
                </c:pt>
                <c:pt idx="16">
                  <c:v>Доходы от платных услуг и компенсаций затрат государства</c:v>
                </c:pt>
                <c:pt idx="17">
                  <c:v>Доходы от приватизации и реализации иного имущества</c:v>
                </c:pt>
                <c:pt idx="18">
                  <c:v>Доходы от продажи земли</c:v>
                </c:pt>
                <c:pt idx="19">
                  <c:v>Штрафы, санкции, возмещение ущерба</c:v>
                </c:pt>
              </c:strCache>
            </c:strRef>
          </c:cat>
          <c:val>
            <c:numRef>
              <c:f>Sheet1!$B$2:$U$2</c:f>
              <c:numCache>
                <c:formatCode>#,##0.0</c:formatCode>
                <c:ptCount val="20"/>
                <c:pt idx="0">
                  <c:v>343598</c:v>
                </c:pt>
                <c:pt idx="1">
                  <c:v>5488</c:v>
                </c:pt>
                <c:pt idx="2">
                  <c:v>25436.7</c:v>
                </c:pt>
                <c:pt idx="3">
                  <c:v>185</c:v>
                </c:pt>
                <c:pt idx="4">
                  <c:v>54</c:v>
                </c:pt>
                <c:pt idx="5">
                  <c:v>13511</c:v>
                </c:pt>
                <c:pt idx="6">
                  <c:v>10084</c:v>
                </c:pt>
                <c:pt idx="7">
                  <c:v>67390</c:v>
                </c:pt>
                <c:pt idx="8">
                  <c:v>6501</c:v>
                </c:pt>
                <c:pt idx="9">
                  <c:v>13</c:v>
                </c:pt>
                <c:pt idx="10">
                  <c:v>21353</c:v>
                </c:pt>
                <c:pt idx="11">
                  <c:v>24505</c:v>
                </c:pt>
                <c:pt idx="12" formatCode="0.0">
                  <c:v>239</c:v>
                </c:pt>
                <c:pt idx="13" formatCode="0.0">
                  <c:v>3405</c:v>
                </c:pt>
                <c:pt idx="14" formatCode="0.0">
                  <c:v>1447</c:v>
                </c:pt>
                <c:pt idx="15">
                  <c:v>130.5</c:v>
                </c:pt>
                <c:pt idx="16">
                  <c:v>408</c:v>
                </c:pt>
                <c:pt idx="17">
                  <c:v>5926</c:v>
                </c:pt>
                <c:pt idx="18">
                  <c:v>1856</c:v>
                </c:pt>
                <c:pt idx="19">
                  <c:v>1973.6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32"/>
          <c:dLbls>
            <c:numFmt formatCode="0%" sourceLinked="0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Sheet1!$B$1:$U$1</c:f>
              <c:strCache>
                <c:ptCount val="2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с применением УСН</c:v>
                </c:pt>
                <c:pt idx="3">
                  <c:v>Единый налог на вмененный доход</c:v>
                </c:pt>
                <c:pt idx="4">
                  <c:v>ЕСХН</c:v>
                </c:pt>
                <c:pt idx="5">
                  <c:v>Налог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Госпошлина</c:v>
                </c:pt>
                <c:pt idx="9">
                  <c:v>Задолженность по отмененным налогам</c:v>
                </c:pt>
                <c:pt idx="10">
                  <c:v>Доходы от сдачи земли в аренду </c:v>
                </c:pt>
                <c:pt idx="11">
                  <c:v>Доходы от сдачи в аренду имущества</c:v>
                </c:pt>
                <c:pt idx="12">
                  <c:v>Доходы в виде части прибыли МУП</c:v>
                </c:pt>
                <c:pt idx="13">
                  <c:v>Прочие поступления от использования имущества (плата за найм муниципального жилья)</c:v>
                </c:pt>
                <c:pt idx="14">
                  <c:v>Плата за размещение нестационарного торгового объекта и установку рекламных конструкций </c:v>
                </c:pt>
                <c:pt idx="15">
                  <c:v>Плата за негативное воздействие на окружающую среду</c:v>
                </c:pt>
                <c:pt idx="16">
                  <c:v>Доходы от платных услуг и компенсаций затрат государства</c:v>
                </c:pt>
                <c:pt idx="17">
                  <c:v>Доходы от приватизации и реализации иного имущества</c:v>
                </c:pt>
                <c:pt idx="18">
                  <c:v>Доходы от продажи земли</c:v>
                </c:pt>
                <c:pt idx="19">
                  <c:v>Штрафы, санкции, возмещение ущерба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eparator> </c:separator>
          <c:showLeaderLines val="1"/>
        </c:dLbls>
      </c:pie3DChart>
    </c:plotArea>
    <c:plotVisOnly val="1"/>
    <c:dispBlanksAs val="zero"/>
    <c:showDLblsOverMax val="0"/>
  </c:chart>
  <c:spPr>
    <a:solidFill>
      <a:schemeClr val="accent2">
        <a:lumMod val="20000"/>
        <a:lumOff val="80000"/>
      </a:schemeClr>
    </a:solidFill>
    <a:effectLst>
      <a:glow rad="101600">
        <a:schemeClr val="accent2">
          <a:lumMod val="20000"/>
          <a:lumOff val="80000"/>
          <a:alpha val="60000"/>
        </a:schemeClr>
      </a:glow>
      <a:softEdge rad="127000"/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4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91077068736097"/>
          <c:y val="0.10704042138901454"/>
          <c:w val="0.81098854951146448"/>
          <c:h val="0.6540904933882079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dLbl>
              <c:idx val="0"/>
              <c:layout>
                <c:manualLayout>
                  <c:x val="-4.2718574262951434E-2"/>
                  <c:y val="-3.607080387128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1258387991146E-2"/>
                  <c:y val="-5.152942999929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180457294391184E-2"/>
                  <c:y val="4.637648699936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290912812623541E-2"/>
                  <c:y val="3.8647072499473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928269796255748E-2"/>
                  <c:y val="4.380001549940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757008599455019E-2"/>
                  <c:y val="4.122354399943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(уточнено)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1.069</c:v>
                </c:pt>
                <c:pt idx="1">
                  <c:v>1.123</c:v>
                </c:pt>
                <c:pt idx="2">
                  <c:v>0.95600000000000052</c:v>
                </c:pt>
                <c:pt idx="3">
                  <c:v>0.997</c:v>
                </c:pt>
                <c:pt idx="4">
                  <c:v>0.97800000000000054</c:v>
                </c:pt>
                <c:pt idx="5">
                  <c:v>0.97900000000000054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тепм роста</c:v>
                </c:pt>
              </c:strCache>
            </c:strRef>
          </c:tx>
          <c:spPr>
            <a:solidFill>
              <a:srgbClr val="FFCC66"/>
            </a:solidFill>
          </c:spPr>
          <c:dLbls>
            <c:dLbl>
              <c:idx val="1"/>
              <c:layout>
                <c:manualLayout>
                  <c:x val="0.30572756199460444"/>
                  <c:y val="-1.184365402897253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996633"/>
                      </a:solidFill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(уточнено)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1.016999999999999</c:v>
                </c:pt>
                <c:pt idx="1">
                  <c:v>1.016999999999999</c:v>
                </c:pt>
                <c:pt idx="2">
                  <c:v>1.016999999999999</c:v>
                </c:pt>
                <c:pt idx="3">
                  <c:v>1.016999999999999</c:v>
                </c:pt>
                <c:pt idx="4">
                  <c:v>1.016999999999999</c:v>
                </c:pt>
                <c:pt idx="5">
                  <c:v>1.016999999999999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096064"/>
        <c:axId val="228917632"/>
        <c:axId val="229061952"/>
      </c:line3DChart>
      <c:catAx>
        <c:axId val="22909606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Book Antiqua" pitchFamily="18" charset="0"/>
              </a:defRPr>
            </a:pPr>
            <a:endParaRPr lang="ru-RU"/>
          </a:p>
        </c:txPr>
        <c:crossAx val="228917632"/>
        <c:crosses val="autoZero"/>
        <c:auto val="1"/>
        <c:lblAlgn val="ctr"/>
        <c:lblOffset val="100"/>
        <c:noMultiLvlLbl val="0"/>
      </c:catAx>
      <c:valAx>
        <c:axId val="228917632"/>
        <c:scaling>
          <c:orientation val="minMax"/>
          <c:max val="1.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Book Antiqua" pitchFamily="18" charset="0"/>
              </a:defRPr>
            </a:pPr>
            <a:endParaRPr lang="ru-RU"/>
          </a:p>
        </c:txPr>
        <c:crossAx val="229096064"/>
        <c:crosses val="autoZero"/>
        <c:crossBetween val="between"/>
        <c:majorUnit val="0.25"/>
        <c:minorUnit val="4.0000000000000022E-2"/>
      </c:valAx>
      <c:serAx>
        <c:axId val="229061952"/>
        <c:scaling>
          <c:orientation val="minMax"/>
        </c:scaling>
        <c:delete val="1"/>
        <c:axPos val="b"/>
        <c:majorTickMark val="out"/>
        <c:minorTickMark val="none"/>
        <c:tickLblPos val="nextTo"/>
        <c:crossAx val="228917632"/>
        <c:crosses val="autoZero"/>
      </c:serAx>
      <c:spPr>
        <a:solidFill>
          <a:srgbClr val="99FF66">
            <a:alpha val="68000"/>
          </a:srgbClr>
        </a:solidFill>
        <a:effectLst>
          <a:softEdge rad="635000"/>
        </a:effectLst>
      </c:spPr>
    </c:plotArea>
    <c:legend>
      <c:legendPos val="t"/>
      <c:overlay val="0"/>
      <c:txPr>
        <a:bodyPr/>
        <a:lstStyle/>
        <a:p>
          <a:pPr>
            <a:defRPr sz="1600" b="1"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82676273723739E-2"/>
          <c:y val="0.10728791694233203"/>
          <c:w val="0.85013088841378714"/>
          <c:h val="0.76854589404724893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2744658881498314E-2"/>
                  <c:y val="-2.492861298922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360052708336621E-2"/>
                  <c:y val="-3.182628181090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637579604198228E-3"/>
                  <c:y val="-3.954364255782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(уточнено)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7795.2</c:v>
                </c:pt>
                <c:pt idx="1">
                  <c:v>11658.5</c:v>
                </c:pt>
                <c:pt idx="2">
                  <c:v>7953.3</c:v>
                </c:pt>
                <c:pt idx="3">
                  <c:v>80000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3.6964660487824583E-2"/>
                  <c:y val="-3.0482678989076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83251085653462E-2"/>
                  <c:y val="-4.9344407590829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53262901004354E-2"/>
                  <c:y val="-3.9765803545510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732436592706047E-3"/>
                  <c:y val="-2.882862705366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(уточнено)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10431</c:v>
                </c:pt>
                <c:pt idx="1">
                  <c:v>34826.9</c:v>
                </c:pt>
                <c:pt idx="2">
                  <c:v>7878.8</c:v>
                </c:pt>
                <c:pt idx="3">
                  <c:v>13961.3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540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9.1115452435075045E-3"/>
                  <c:y val="-0.1576482956881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355011577496255E-3"/>
                  <c:y val="-0.13848850899049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65150348826551E-3"/>
                  <c:y val="-0.150002686131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080521013502637E-2"/>
                  <c:y val="-8.403569676171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490651396617377E-3"/>
                  <c:y val="-0.11065152557757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75681121596259E-2"/>
                  <c:y val="-0.12606244083889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(уточнено)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323157.5</c:v>
                </c:pt>
                <c:pt idx="1">
                  <c:v>279255.09999999998</c:v>
                </c:pt>
                <c:pt idx="2">
                  <c:v>308644.8</c:v>
                </c:pt>
                <c:pt idx="3">
                  <c:v>132639.20000000001</c:v>
                </c:pt>
                <c:pt idx="4">
                  <c:v>139825.70000000001</c:v>
                </c:pt>
                <c:pt idx="5">
                  <c:v>151187.5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540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2.5202364344817048E-2"/>
                  <c:y val="-0.18382263014966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21434221089318E-3"/>
                  <c:y val="-0.19370956191677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159119841709373E-3"/>
                  <c:y val="-0.20498065308010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695626902912832E-3"/>
                  <c:y val="-0.21401093974514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0428063495618747E-3"/>
                  <c:y val="-0.2162196211721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890945970353294E-2"/>
                  <c:y val="-0.21646515632909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(уточнено)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430257.7</c:v>
                </c:pt>
                <c:pt idx="1">
                  <c:v>432185.8</c:v>
                </c:pt>
                <c:pt idx="2">
                  <c:v>475320.5</c:v>
                </c:pt>
                <c:pt idx="3">
                  <c:v>470200.4</c:v>
                </c:pt>
                <c:pt idx="4">
                  <c:v>471305.8</c:v>
                </c:pt>
                <c:pt idx="5">
                  <c:v>471313.9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804672"/>
        <c:axId val="229847424"/>
        <c:axId val="229777408"/>
      </c:area3DChart>
      <c:catAx>
        <c:axId val="22980467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Book Antiqua" pitchFamily="18" charset="0"/>
              </a:defRPr>
            </a:pPr>
            <a:endParaRPr lang="ru-RU"/>
          </a:p>
        </c:txPr>
        <c:crossAx val="229847424"/>
        <c:crosses val="autoZero"/>
        <c:auto val="1"/>
        <c:lblAlgn val="ctr"/>
        <c:lblOffset val="100"/>
        <c:noMultiLvlLbl val="0"/>
      </c:catAx>
      <c:valAx>
        <c:axId val="2298474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50" b="0">
                <a:latin typeface="Book Antiqua" pitchFamily="18" charset="0"/>
                <a:cs typeface="Times New Roman" pitchFamily="18" charset="0"/>
              </a:defRPr>
            </a:pPr>
            <a:endParaRPr lang="ru-RU"/>
          </a:p>
        </c:txPr>
        <c:crossAx val="229804672"/>
        <c:crosses val="autoZero"/>
        <c:crossBetween val="midCat"/>
        <c:majorUnit val="100000"/>
        <c:minorUnit val="10000"/>
      </c:valAx>
      <c:serAx>
        <c:axId val="229777408"/>
        <c:scaling>
          <c:orientation val="minMax"/>
        </c:scaling>
        <c:delete val="1"/>
        <c:axPos val="b"/>
        <c:majorTickMark val="out"/>
        <c:minorTickMark val="none"/>
        <c:tickLblPos val="nextTo"/>
        <c:crossAx val="229847424"/>
        <c:crosses val="autoZero"/>
      </c:serAx>
      <c:spPr>
        <a:solidFill>
          <a:schemeClr val="accent1">
            <a:lumMod val="20000"/>
            <a:lumOff val="80000"/>
          </a:schemeClr>
        </a:solidFill>
        <a:effectLst>
          <a:softEdge rad="635000"/>
        </a:effectLst>
      </c:spPr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289526400401364E-2"/>
          <c:y val="3.7976987037711046E-2"/>
          <c:w val="0.89396164308081261"/>
          <c:h val="0.10967003706862075"/>
        </c:manualLayout>
      </c:layout>
      <c:overlay val="0"/>
      <c:spPr>
        <a:solidFill>
          <a:schemeClr val="accent3">
            <a:lumMod val="60000"/>
            <a:lumOff val="40000"/>
          </a:schemeClr>
        </a:solidFill>
        <a:effectLst>
          <a:softEdge rad="127000"/>
        </a:effectLst>
      </c:spPr>
      <c:txPr>
        <a:bodyPr/>
        <a:lstStyle/>
        <a:p>
          <a:pPr>
            <a:defRPr sz="1400" b="1"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Дорожный фонд на 2022 год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99 841,0тыс. руб.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dirty="0"/>
          </a:p>
        </c:rich>
      </c:tx>
      <c:layout>
        <c:manualLayout>
          <c:xMode val="edge"/>
          <c:yMode val="edge"/>
          <c:x val="2.3899792718364593E-2"/>
          <c:y val="0.8234896372478596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25131233595739E-2"/>
          <c:y val="5.1059768210375445E-2"/>
          <c:w val="0.52596084864391968"/>
          <c:h val="0.85218738892241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explosion val="7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-8.7146981627296588E-2"/>
                  <c:y val="-0.3094867772214225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905002868520439"/>
                  <c:y val="8.934757347200670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306003937007871"/>
                  <c:y val="3.35300341107006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522736220472441"/>
                  <c:y val="8.728368012603222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399825021872291E-2"/>
                  <c:y val="-3.324263875596351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451771653543498E-2"/>
                  <c:y val="-3.581381619900549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9659003799065005E-4"/>
                  <c:y val="2.806109882772966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4676568209684236E-2"/>
                  <c:y val="-1.842005195994456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611111111111084E-2"/>
                  <c:y val="-0.1395214170868197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0693488703006594E-4"/>
                  <c:y val="-1.240542790407078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3611111111111211E-2"/>
                  <c:y val="2.6435357143996499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"Город воинской славы",  средства местного бюджета 14 573,0 тыс</c:v>
                </c:pt>
                <c:pt idx="1">
                  <c:v>Выполнение работ по содержанию автомобильных дорог общего пользования и искусственных сооружений на них (21 000,0 тыс.руб.)</c:v>
                </c:pt>
                <c:pt idx="2">
                  <c:v>Выполнение работ по разработке проектно-сметной документации на проведение ремонта дорог</c:v>
                </c:pt>
                <c:pt idx="3">
                  <c:v>Выполнение работ по ямочному ремонту (2500,0 тыс.руб.)</c:v>
                </c:pt>
                <c:pt idx="4">
                  <c:v>Нанесение дорожной разметки и приобретение дорожных знаков (2500 тыс.руб.)</c:v>
                </c:pt>
                <c:pt idx="5">
                  <c:v>Обустройство пешеходных переходов на автомобильных дорогах местного значения города Ржева (350 тыс. руб.)</c:v>
                </c:pt>
                <c:pt idx="6">
                  <c:v>Установка и восстановление барьерных ограждений на автомобильных дорогах местного значения города Ржева (100,0 тыс. руб.)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72865</c:v>
                </c:pt>
                <c:pt idx="1">
                  <c:v>21000</c:v>
                </c:pt>
                <c:pt idx="2">
                  <c:v>526</c:v>
                </c:pt>
                <c:pt idx="3">
                  <c:v>2500</c:v>
                </c:pt>
                <c:pt idx="4">
                  <c:v>2500</c:v>
                </c:pt>
                <c:pt idx="5">
                  <c:v>350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txPr>
          <a:bodyPr/>
          <a:lstStyle/>
          <a:p>
            <a:pPr>
              <a:defRPr sz="900" kern="200" spc="0" baseline="0"/>
            </a:pPr>
            <a:endParaRPr lang="ru-RU"/>
          </a:p>
        </c:txPr>
      </c:legendEntry>
      <c:layout>
        <c:manualLayout>
          <c:xMode val="edge"/>
          <c:yMode val="edge"/>
          <c:x val="0.59286537620297453"/>
          <c:y val="0"/>
          <c:w val="0.38333333333333336"/>
          <c:h val="0.92506913560532933"/>
        </c:manualLayout>
      </c:layout>
      <c:overlay val="0"/>
      <c:txPr>
        <a:bodyPr/>
        <a:lstStyle/>
        <a:p>
          <a:pPr>
            <a:defRPr sz="900" kern="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18131713874242E-2"/>
          <c:y val="2.9929434712766771E-2"/>
          <c:w val="0.53415678760033258"/>
          <c:h val="0.818680585483690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7.7327035018535254E-3"/>
                  <c:y val="7.28600933221143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701063796173553E-3"/>
                  <c:y val="-7.28600933221143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361462385932638E-3"/>
                  <c:y val="7.28600933221143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5759767772999725E-3"/>
                  <c:y val="-1.45720186644228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"/>
                  <c:y val="2.42866977740380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8542007055281389E-3"/>
                  <c:y val="2.42866977740380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00051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Производство машин и оборудования, не включенных в другие группировки</c:v>
                </c:pt>
                <c:pt idx="1">
                  <c:v>Ремонт и монтаж машин и оборудования</c:v>
                </c:pt>
                <c:pt idx="2">
                  <c:v>Производство пищевых продуктов</c:v>
                </c:pt>
                <c:pt idx="3">
                  <c:v>Производство электрического оборудования </c:v>
                </c:pt>
                <c:pt idx="4">
                  <c:v>Обработка древисины и производство изделий из дерева и пробки, кроме мебели, производство изделий из соломки и материалов для плетения</c:v>
                </c:pt>
                <c:pt idx="5">
                  <c:v>Производство  готовых металлических изделий, кроме машин и оборудования</c:v>
                </c:pt>
                <c:pt idx="6">
                  <c:v>Производство прочей неметаллической минеральной продукции</c:v>
                </c:pt>
                <c:pt idx="7">
                  <c:v>Производство металлургическое</c:v>
                </c:pt>
                <c:pt idx="8">
                  <c:v>Производство напитков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27.03</c:v>
                </c:pt>
                <c:pt idx="1">
                  <c:v>23.8</c:v>
                </c:pt>
                <c:pt idx="2">
                  <c:v>18.8</c:v>
                </c:pt>
                <c:pt idx="3">
                  <c:v>16.7</c:v>
                </c:pt>
                <c:pt idx="4">
                  <c:v>4.4000000000000004</c:v>
                </c:pt>
                <c:pt idx="5">
                  <c:v>3.6</c:v>
                </c:pt>
                <c:pt idx="6">
                  <c:v>2.1</c:v>
                </c:pt>
                <c:pt idx="7">
                  <c:v>2</c:v>
                </c:pt>
                <c:pt idx="8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50" kern="800" baseline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080781262799334"/>
          <c:y val="1.0524114173228337E-2"/>
          <c:w val="0.37727510398946551"/>
          <c:h val="0.98947582804253043"/>
        </c:manualLayout>
      </c:layout>
      <c:overlay val="0"/>
      <c:txPr>
        <a:bodyPr/>
        <a:lstStyle/>
        <a:p>
          <a:pPr>
            <a:defRPr sz="1050" kern="8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745185007933589E-2"/>
          <c:w val="1"/>
          <c:h val="0.7868196268790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solidFill>
              <a:srgbClr val="ED695B"/>
            </a:solidFill>
          </c:spPr>
          <c:invertIfNegative val="0"/>
          <c:dLbls>
            <c:dLbl>
              <c:idx val="0"/>
              <c:layout>
                <c:manualLayout>
                  <c:x val="-2.29051028962150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1.3900000000000001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70"/>
        <c:axId val="142256000"/>
        <c:axId val="142257536"/>
      </c:barChart>
      <c:catAx>
        <c:axId val="14225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600" b="1" i="0" u="none" strike="noStrike" kern="1200" baseline="0">
                <a:solidFill>
                  <a:srgbClr val="00051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257536"/>
        <c:crosses val="autoZero"/>
        <c:auto val="1"/>
        <c:lblAlgn val="ctr"/>
        <c:lblOffset val="100"/>
        <c:noMultiLvlLbl val="0"/>
      </c:catAx>
      <c:valAx>
        <c:axId val="14225753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4225600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lang="ru-RU" sz="1200" b="1" i="0" u="none" strike="noStrike" kern="1200" baseline="0">
                <a:solidFill>
                  <a:srgbClr val="968C8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lang="ru-RU" sz="1050" b="1" i="0" u="none" strike="noStrike" kern="1200" baseline="0">
              <a:solidFill>
                <a:srgbClr val="968C8C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745185007933589E-2"/>
          <c:w val="1"/>
          <c:h val="0.7868196268790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вакансий, единиц</c:v>
                </c:pt>
              </c:strCache>
            </c:strRef>
          </c:tx>
          <c:spPr>
            <a:solidFill>
              <a:srgbClr val="ED695B"/>
            </a:solidFill>
          </c:spPr>
          <c:invertIfNegative val="0"/>
          <c:dLbls>
            <c:dLbl>
              <c:idx val="0"/>
              <c:layout>
                <c:manualLayout>
                  <c:x val="-2.29051028962150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766</c:v>
                </c:pt>
                <c:pt idx="1">
                  <c:v>1227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70"/>
        <c:axId val="141996032"/>
        <c:axId val="141997568"/>
      </c:barChart>
      <c:catAx>
        <c:axId val="1419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600" b="1" i="0" u="none" strike="noStrike" kern="1200" baseline="0">
                <a:solidFill>
                  <a:srgbClr val="00051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1997568"/>
        <c:crosses val="autoZero"/>
        <c:auto val="1"/>
        <c:lblAlgn val="ctr"/>
        <c:lblOffset val="100"/>
        <c:noMultiLvlLbl val="0"/>
      </c:catAx>
      <c:valAx>
        <c:axId val="1419975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199603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lang="ru-RU" sz="1200" b="1" i="0" u="none" strike="noStrike" kern="1200" baseline="0">
                <a:solidFill>
                  <a:srgbClr val="968C8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lang="ru-RU" sz="1050" b="1" i="0" u="none" strike="noStrike" kern="1200" baseline="0">
              <a:solidFill>
                <a:srgbClr val="968C8C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2204518427993584E-2"/>
          <c:w val="1"/>
          <c:h val="0.7443604517193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Среднесписочная численность, тыс. чел.</c:v>
                </c:pt>
              </c:strCache>
            </c:strRef>
          </c:tx>
          <c:spPr>
            <a:solidFill>
              <a:srgbClr val="ED695B"/>
            </a:solidFill>
          </c:spPr>
          <c:invertIfNegative val="0"/>
          <c:dLbls>
            <c:dLbl>
              <c:idx val="0"/>
              <c:layout>
                <c:manualLayout>
                  <c:x val="-2.29051028962150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12.1</c:v>
                </c:pt>
                <c:pt idx="1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70"/>
        <c:axId val="141900800"/>
        <c:axId val="141927168"/>
      </c:barChart>
      <c:catAx>
        <c:axId val="14190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600" b="1" i="0" u="none" strike="noStrike" kern="1200" baseline="0">
                <a:solidFill>
                  <a:srgbClr val="00051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1927168"/>
        <c:crosses val="autoZero"/>
        <c:auto val="1"/>
        <c:lblAlgn val="ctr"/>
        <c:lblOffset val="100"/>
        <c:noMultiLvlLbl val="0"/>
      </c:catAx>
      <c:valAx>
        <c:axId val="1419271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190080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lang="ru-RU" sz="1200" b="1" i="0" u="none" strike="noStrike" kern="1200" baseline="0">
                <a:solidFill>
                  <a:srgbClr val="968C8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lang="ru-RU" sz="1050" b="1" i="0" u="none" strike="noStrike" kern="1200" baseline="0">
              <a:solidFill>
                <a:srgbClr val="968C8C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2204518427993584E-2"/>
          <c:w val="1"/>
          <c:h val="0.7443604517193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solidFill>
              <a:srgbClr val="ED695B"/>
            </a:solidFill>
          </c:spPr>
          <c:invertIfNegative val="0"/>
          <c:dLbls>
            <c:dLbl>
              <c:idx val="0"/>
              <c:layout>
                <c:manualLayout>
                  <c:x val="-2.29051028962150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33560</c:v>
                </c:pt>
                <c:pt idx="1">
                  <c:v>36168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70"/>
        <c:axId val="142124160"/>
        <c:axId val="142125696"/>
      </c:barChart>
      <c:catAx>
        <c:axId val="14212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600" b="1" i="0" u="none" strike="noStrike" kern="1200" baseline="0">
                <a:solidFill>
                  <a:srgbClr val="00051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125696"/>
        <c:crosses val="autoZero"/>
        <c:auto val="1"/>
        <c:lblAlgn val="ctr"/>
        <c:lblOffset val="100"/>
        <c:noMultiLvlLbl val="0"/>
      </c:catAx>
      <c:valAx>
        <c:axId val="1421256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212416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lang="ru-RU" sz="1200" b="1" i="0" u="none" strike="noStrike" kern="1200" baseline="0">
                <a:solidFill>
                  <a:srgbClr val="968C8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lang="ru-RU" sz="1050" b="1" i="0" u="none" strike="noStrike" kern="1200" baseline="0">
              <a:solidFill>
                <a:srgbClr val="968C8C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9"/>
      <c:hPercent val="57"/>
      <c:rotY val="31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51152260831945E-3"/>
          <c:y val="7.6158522075086083E-2"/>
          <c:w val="0.9052712292253241"/>
          <c:h val="0.693543062071904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1109812203976083E-2"/>
                  <c:y val="-2.590989696677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698944357231034E-2"/>
                  <c:y val="-3.7576503316196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489030342303792E-2"/>
                  <c:y val="-3.198680213236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45363277088078E-2"/>
                  <c:y val="-2.5111148743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313154143327878E-2"/>
                  <c:y val="-2.171659682385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196232243685301E-2"/>
                  <c:y val="-3.338712948427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2020 год</c:v>
                </c:pt>
                <c:pt idx="1">
                  <c:v>2021 год - утверждено</c:v>
                </c:pt>
                <c:pt idx="2">
                  <c:v>2021 год - уточнено (в ред. от 19.10.2021)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1320337.2</c:v>
                </c:pt>
                <c:pt idx="1">
                  <c:v>1290520.4000000004</c:v>
                </c:pt>
                <c:pt idx="2">
                  <c:v>1336734.3</c:v>
                </c:pt>
                <c:pt idx="3">
                  <c:v>1231904.7</c:v>
                </c:pt>
                <c:pt idx="4">
                  <c:v>1134363</c:v>
                </c:pt>
                <c:pt idx="5">
                  <c:v>1134729.1000000001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380982588347131E-2"/>
                  <c:y val="-1.347441649897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2692504751975E-2"/>
                  <c:y val="-1.48061187630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77830500357697E-2"/>
                  <c:y val="-1.774419435171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040189719347305E-3"/>
                  <c:y val="-5.042561211188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38035392336339E-2"/>
                  <c:y val="-1.2867374677274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646348860812167E-2"/>
                  <c:y val="-1.0873150110039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2020 год</c:v>
                </c:pt>
                <c:pt idx="1">
                  <c:v>2021 год - утверждено</c:v>
                </c:pt>
                <c:pt idx="2">
                  <c:v>2021 год - уточнено (в ред. от 19.10.2021)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Sheet1!$B$3:$G$3</c:f>
              <c:numCache>
                <c:formatCode>#,##0.0</c:formatCode>
                <c:ptCount val="6"/>
                <c:pt idx="0">
                  <c:v>1290069.2</c:v>
                </c:pt>
                <c:pt idx="1">
                  <c:v>1319495.4000000004</c:v>
                </c:pt>
                <c:pt idx="2">
                  <c:v>1415597.5</c:v>
                </c:pt>
                <c:pt idx="3">
                  <c:v>1261623.3</c:v>
                </c:pt>
                <c:pt idx="4">
                  <c:v>1098363</c:v>
                </c:pt>
                <c:pt idx="5">
                  <c:v>1098118.1000000001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92682289515023E-2"/>
                  <c:y val="-2.2816817448389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30238983285012E-2"/>
                  <c:y val="-6.4837721662088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545793617904237E-3"/>
                  <c:y val="3.8880198405917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949359009813971E-3"/>
                  <c:y val="7.8546705005670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081880541362077E-3"/>
                  <c:y val="-2.026505671983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20820715080256E-2"/>
                  <c:y val="-2.026505671983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2020 год</c:v>
                </c:pt>
                <c:pt idx="1">
                  <c:v>2021 год - утверждено</c:v>
                </c:pt>
                <c:pt idx="2">
                  <c:v>2021 год - уточнено (в ред. от 19.10.2021)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Sheet1!$B$4:$G$4</c:f>
              <c:numCache>
                <c:formatCode>#,##0.0</c:formatCode>
                <c:ptCount val="6"/>
                <c:pt idx="0">
                  <c:v>30268</c:v>
                </c:pt>
                <c:pt idx="1">
                  <c:v>-28975</c:v>
                </c:pt>
                <c:pt idx="2">
                  <c:v>-78863.600000000006</c:v>
                </c:pt>
                <c:pt idx="3">
                  <c:v>-29718.6</c:v>
                </c:pt>
                <c:pt idx="4">
                  <c:v>36000</c:v>
                </c:pt>
                <c:pt idx="5">
                  <c:v>36611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3194624"/>
        <c:axId val="193212800"/>
        <c:axId val="0"/>
      </c:bar3DChart>
      <c:catAx>
        <c:axId val="19319462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0" vert="horz"/>
          <a:lstStyle/>
          <a:p>
            <a:pPr>
              <a:defRPr sz="1150" b="1">
                <a:latin typeface="Book Antiqua" pitchFamily="18" charset="0"/>
                <a:cs typeface="Times New Roman" pitchFamily="18" charset="0"/>
              </a:defRPr>
            </a:pPr>
            <a:endParaRPr lang="ru-RU"/>
          </a:p>
        </c:txPr>
        <c:crossAx val="19321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212800"/>
        <c:scaling>
          <c:orientation val="minMax"/>
          <c:max val="1500000"/>
          <c:min val="-250000"/>
        </c:scaling>
        <c:delete val="0"/>
        <c:axPos val="r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194624"/>
        <c:crosses val="max"/>
        <c:crossBetween val="between"/>
        <c:majorUnit val="250000"/>
        <c:minorUnit val="25000"/>
      </c:valAx>
      <c:spPr>
        <a:solidFill>
          <a:schemeClr val="accent2">
            <a:lumMod val="40000"/>
            <a:lumOff val="60000"/>
          </a:schemeClr>
        </a:solidFill>
        <a:effectLst>
          <a:softEdge rad="635000"/>
        </a:effectLst>
      </c:spPr>
    </c:plotArea>
    <c:legend>
      <c:legendPos val="b"/>
      <c:layout>
        <c:manualLayout>
          <c:xMode val="edge"/>
          <c:yMode val="edge"/>
          <c:x val="9.0909132302137013E-2"/>
          <c:y val="0.93844929650906506"/>
          <c:w val="0.80255685396955567"/>
          <c:h val="5.9278149496755049E-2"/>
        </c:manualLayout>
      </c:layout>
      <c:overlay val="0"/>
      <c:txPr>
        <a:bodyPr/>
        <a:lstStyle/>
        <a:p>
          <a:pPr>
            <a:defRPr sz="1200" b="1" baseline="0"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6467426299747"/>
          <c:y val="3.0656528680679949E-2"/>
          <c:w val="0.86195173903711364"/>
          <c:h val="0.70707294034447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3702977873587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888266748789295E-3"/>
                  <c:y val="-4.8705899588377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073555623990969E-3"/>
                  <c:y val="-4.8705899588377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58844499192774E-3"/>
                  <c:y val="-9.741179917675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3702977873588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3600000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2021 - уточненное назначение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560178.5</c:v>
                </c:pt>
                <c:pt idx="1">
                  <c:v>535336.9</c:v>
                </c:pt>
                <c:pt idx="2">
                  <c:v>533503.80000000005</c:v>
                </c:pt>
                <c:pt idx="3">
                  <c:v>521631.5</c:v>
                </c:pt>
                <c:pt idx="4">
                  <c:v>510627.7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258844499193043E-3"/>
                  <c:y val="2.435294979418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888266748789295E-3"/>
                  <c:y val="-7.30588493825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073555623990969E-3"/>
                  <c:y val="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1768899838574E-2"/>
                  <c:y val="2.4352949794188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888266748789295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3600000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2021 - уточненное назначение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760158.7</c:v>
                </c:pt>
                <c:pt idx="1">
                  <c:v>801397.4</c:v>
                </c:pt>
                <c:pt idx="2">
                  <c:v>698400.9</c:v>
                </c:pt>
                <c:pt idx="3">
                  <c:v>612731.5</c:v>
                </c:pt>
                <c:pt idx="4">
                  <c:v>624101.4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9285760"/>
        <c:axId val="239287296"/>
        <c:axId val="0"/>
      </c:bar3DChart>
      <c:catAx>
        <c:axId val="23928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9287296"/>
        <c:crosses val="autoZero"/>
        <c:auto val="1"/>
        <c:lblAlgn val="ctr"/>
        <c:lblOffset val="100"/>
        <c:noMultiLvlLbl val="0"/>
      </c:catAx>
      <c:valAx>
        <c:axId val="2392872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928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23290592308483"/>
          <c:y val="0.87571155675944001"/>
          <c:w val="0.61736085836669563"/>
          <c:h val="0.103474341386937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41765820245069E-2"/>
          <c:y val="2.9973903368837842E-2"/>
          <c:w val="0.83405073863583379"/>
          <c:h val="0.73366342708486754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5"/>
          </c:dPt>
          <c:dPt>
            <c:idx val="10"/>
            <c:bubble3D val="0"/>
            <c:explosion val="4"/>
          </c:dPt>
          <c:dLbls>
            <c:dLbl>
              <c:idx val="1"/>
              <c:layout>
                <c:manualLayout>
                  <c:x val="9.3040118704331029E-2"/>
                  <c:y val="-1.38498257497668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</a:t>
                    </a:r>
                    <a:r>
                      <a:rPr lang="ru-RU" dirty="0"/>
                      <a:t>и неналоговые </a:t>
                    </a:r>
                    <a:endParaRPr lang="ru-RU" dirty="0" smtClean="0"/>
                  </a:p>
                  <a:p>
                    <a:r>
                      <a:rPr lang="ru-RU" dirty="0" smtClean="0"/>
                      <a:t>доходы</a:t>
                    </a:r>
                    <a:r>
                      <a:rPr lang="ru-RU" dirty="0"/>
                      <a:t>
533 503,8
43,31%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7673927041630496E-3"/>
                  <c:y val="7.017437294458363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 </a:t>
                    </a:r>
                    <a:r>
                      <a:rPr lang="ru-RU" sz="1100" i="1" dirty="0" smtClean="0"/>
                      <a:t>(</a:t>
                    </a:r>
                    <a:r>
                      <a:rPr lang="ru-RU" sz="1100" i="1" dirty="0"/>
                      <a:t>на сбалансированность бюджета)</a:t>
                    </a:r>
                    <a:r>
                      <a:rPr lang="ru-RU" dirty="0"/>
                      <a:t>
13 961,3
1,13%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5570354713177865E-2"/>
                  <c:y val="-9.99413030317905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4.7348866616273425E-2"/>
                  <c:y val="3.29240907082903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</a:p>
                  <a:p>
                    <a:r>
                      <a:rPr lang="ru-RU" dirty="0" smtClean="0"/>
                      <a:t>межбюджетные трансферты </a:t>
                    </a:r>
                    <a:r>
                      <a:rPr lang="ru-RU" sz="1100" i="1" dirty="0" smtClean="0"/>
                      <a:t>(создание комфортной городской среды)</a:t>
                    </a:r>
                    <a:r>
                      <a:rPr lang="ru-RU" dirty="0"/>
                      <a:t>
80 000,0
6,49%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7069871776925447"/>
                  <c:y val="-1.569029270766864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Безвозмездные поступления </a:t>
                    </a:r>
                  </a:p>
                  <a:p>
                    <a:r>
                      <a:rPr lang="ru-RU" sz="1200" dirty="0" smtClean="0"/>
                      <a:t>из других </a:t>
                    </a:r>
                  </a:p>
                  <a:p>
                    <a:r>
                      <a:rPr lang="ru-RU" sz="1200" dirty="0" smtClean="0"/>
                      <a:t>бюджетов</a:t>
                    </a:r>
                    <a:r>
                      <a:rPr lang="ru-RU" sz="1200" dirty="0"/>
                      <a:t>
</a:t>
                    </a:r>
                    <a:r>
                      <a:rPr lang="ru-RU" sz="1200" dirty="0" smtClean="0"/>
                      <a:t>696 800,9</a:t>
                    </a:r>
                    <a:r>
                      <a:rPr lang="ru-RU" sz="1200" dirty="0"/>
                      <a:t>
56,56%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Прочие безвозмездные поступления</c:v>
                </c:pt>
                <c:pt idx="1">
                  <c:v>Налоговые и неналоговые доходы</c:v>
                </c:pt>
                <c:pt idx="6">
                  <c:v>Дотации (на сбалансированность бюджета)</c:v>
                </c:pt>
                <c:pt idx="7">
                  <c:v>Субсидии</c:v>
                </c:pt>
                <c:pt idx="8">
                  <c:v>Суввенции</c:v>
                </c:pt>
                <c:pt idx="9">
                  <c:v>Иные межбюджетные трансферты (создание комфортной городской среды)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1600</c:v>
                </c:pt>
                <c:pt idx="1">
                  <c:v>533503.80000000005</c:v>
                </c:pt>
                <c:pt idx="6">
                  <c:v>13961.3</c:v>
                </c:pt>
                <c:pt idx="7">
                  <c:v>132639.20000000001</c:v>
                </c:pt>
                <c:pt idx="8">
                  <c:v>470200.4</c:v>
                </c:pt>
                <c:pt idx="9">
                  <c:v>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828D5-5B34-4249-B6E8-C6CF21719BA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F15C1-980A-4F8B-A051-402CFA696EFB}">
      <dgm:prSet custT="1"/>
      <dgm:spPr>
        <a:noFill/>
        <a:effectLst>
          <a:softEdge rad="317500"/>
        </a:effectLst>
      </dgm:spPr>
      <dgm:t>
        <a:bodyPr lIns="720000" rIns="0"/>
        <a:lstStyle/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Прогнозе социально-экономического развития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города Ржева на 2022 год и на период до 2024 года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6DA0F47C-DAAD-476D-912C-6646504034D8}" type="parTrans" cxnId="{45633372-82FA-4FE4-B717-E936AD9BA77F}">
      <dgm:prSet/>
      <dgm:spPr/>
      <dgm:t>
        <a:bodyPr/>
        <a:lstStyle/>
        <a:p>
          <a:endParaRPr lang="ru-RU"/>
        </a:p>
      </dgm:t>
    </dgm:pt>
    <dgm:pt modelId="{7EAF1BBA-CA98-4FC5-813A-B0827B5877F0}" type="sibTrans" cxnId="{45633372-82FA-4FE4-B717-E936AD9BA77F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F5DB86E-AF6A-4751-9D5C-57780634B98E}">
      <dgm:prSet custT="1"/>
      <dgm:spPr>
        <a:noFill/>
        <a:effectLst>
          <a:softEdge rad="317500"/>
        </a:effectLst>
      </dgm:spPr>
      <dgm:t>
        <a:bodyPr lIns="720000" rIns="0"/>
        <a:lstStyle/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Основных направлениях бюджетной и налоговой политики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города Ржева на 2022-2024 годы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02EF0F77-A24F-4D19-8A30-B3F8BD08C6FA}" type="parTrans" cxnId="{7E5022C8-0C26-4425-8BB1-F213E582A553}">
      <dgm:prSet/>
      <dgm:spPr/>
      <dgm:t>
        <a:bodyPr/>
        <a:lstStyle/>
        <a:p>
          <a:endParaRPr lang="ru-RU"/>
        </a:p>
      </dgm:t>
    </dgm:pt>
    <dgm:pt modelId="{C31F005A-3CD4-478F-B9D1-059FCADE8DCC}" type="sibTrans" cxnId="{7E5022C8-0C26-4425-8BB1-F213E582A553}">
      <dgm:prSet/>
      <dgm:spPr/>
      <dgm:t>
        <a:bodyPr/>
        <a:lstStyle/>
        <a:p>
          <a:endParaRPr lang="ru-RU"/>
        </a:p>
      </dgm:t>
    </dgm:pt>
    <dgm:pt modelId="{FA69B885-9FF0-4C5C-B47A-B3015E60F918}">
      <dgm:prSet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endParaRPr lang="ru-RU" dirty="0"/>
        </a:p>
      </dgm:t>
    </dgm:pt>
    <dgm:pt modelId="{1AB7129B-7DC2-41C5-BE8E-EDE963A021C5}" type="parTrans" cxnId="{CA43BE04-FB27-4604-B296-64F58278DFC8}">
      <dgm:prSet/>
      <dgm:spPr/>
      <dgm:t>
        <a:bodyPr/>
        <a:lstStyle/>
        <a:p>
          <a:endParaRPr lang="ru-RU"/>
        </a:p>
      </dgm:t>
    </dgm:pt>
    <dgm:pt modelId="{EB82BF2B-F83B-4FCF-8B6C-CDD3E65819FE}" type="sibTrans" cxnId="{CA43BE04-FB27-4604-B296-64F58278DFC8}">
      <dgm:prSet/>
      <dgm:spPr/>
      <dgm:t>
        <a:bodyPr/>
        <a:lstStyle/>
        <a:p>
          <a:endParaRPr lang="ru-RU"/>
        </a:p>
      </dgm:t>
    </dgm:pt>
    <dgm:pt modelId="{9729F796-F43B-4CCF-909C-549FB9CC8FD7}">
      <dgm:prSet custT="1"/>
      <dgm:spPr>
        <a:noFill/>
        <a:ln w="3175"/>
        <a:effectLst>
          <a:softEdge rad="127000"/>
        </a:effectLst>
      </dgm:spPr>
      <dgm:t>
        <a:bodyPr lIns="720000" rIns="0"/>
        <a:lstStyle/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Основных направлениях бюджетной, налоговой и таможенно-тарифной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политики Российской Федерации, а также бюджетной и налоговой политики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Тверской области на 2022 год и плановый период 2023 и 2024 годов 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D4733D9D-2B86-458F-BC4F-58AAE21AB31C}" type="parTrans" cxnId="{C2FEBCE1-98D8-4F50-AAF5-F9FA5D1BCCC4}">
      <dgm:prSet/>
      <dgm:spPr/>
      <dgm:t>
        <a:bodyPr/>
        <a:lstStyle/>
        <a:p>
          <a:endParaRPr lang="ru-RU"/>
        </a:p>
      </dgm:t>
    </dgm:pt>
    <dgm:pt modelId="{64F41033-B440-4533-A050-BFC282184D3A}" type="sibTrans" cxnId="{C2FEBCE1-98D8-4F50-AAF5-F9FA5D1BCCC4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3056B04-0DA8-4231-B2FC-FFA8D9468064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66E64EE0-3527-43B4-8951-93EB6F48AE63}" type="parTrans" cxnId="{7DCB5AD8-BD86-457B-A957-655FF7164783}">
      <dgm:prSet/>
      <dgm:spPr/>
      <dgm:t>
        <a:bodyPr/>
        <a:lstStyle/>
        <a:p>
          <a:endParaRPr lang="ru-RU"/>
        </a:p>
      </dgm:t>
    </dgm:pt>
    <dgm:pt modelId="{235015B0-587D-49B7-876F-F7ABF90230EE}" type="sibTrans" cxnId="{7DCB5AD8-BD86-457B-A957-655FF7164783}">
      <dgm:prSet/>
      <dgm:spPr/>
      <dgm:t>
        <a:bodyPr/>
        <a:lstStyle/>
        <a:p>
          <a:endParaRPr lang="ru-RU"/>
        </a:p>
      </dgm:t>
    </dgm:pt>
    <dgm:pt modelId="{116C0476-81DC-4440-A159-CF1C74D30C7F}">
      <dgm:prSet custT="1"/>
      <dgm:spPr>
        <a:noFill/>
        <a:effectLst>
          <a:softEdge rad="317500"/>
        </a:effectLst>
      </dgm:spPr>
      <dgm:t>
        <a:bodyPr lIns="720000" rIns="0"/>
        <a:lstStyle/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Проекте закона Тверской области «Об областном бюджете Тверской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области на 2022 год и на плановый период 2023 и 2024 годов»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31E17FBA-0DEE-43AC-8A98-9FFE7C769F63}" type="sibTrans" cxnId="{83A30304-BDBF-4B64-A140-3186478B8A1D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38ADD97-56BE-4BBB-906E-771B9AA50F92}" type="parTrans" cxnId="{83A30304-BDBF-4B64-A140-3186478B8A1D}">
      <dgm:prSet/>
      <dgm:spPr/>
      <dgm:t>
        <a:bodyPr/>
        <a:lstStyle/>
        <a:p>
          <a:endParaRPr lang="ru-RU"/>
        </a:p>
      </dgm:t>
    </dgm:pt>
    <dgm:pt modelId="{77C9B8FB-437D-4C7D-A068-D5048DEC29E5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softEdge rad="127000"/>
        </a:effectLst>
      </dgm:spPr>
      <dgm:t>
        <a:bodyPr lIns="720000" rIns="0"/>
        <a:lstStyle/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Положениях послания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Президента Российской Федерации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Федеральному Собранию Российской Федерации, </a:t>
          </a:r>
        </a:p>
        <a:p>
          <a:pPr algn="ctr"/>
          <a:r>
            <a:rPr lang="ru-RU" sz="1200" b="0" dirty="0" smtClean="0">
              <a:solidFill>
                <a:schemeClr val="tx2">
                  <a:lumMod val="75000"/>
                </a:schemeClr>
              </a:solidFill>
            </a:rPr>
            <a:t>определяющих бюджетную политику в Российской Федерации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2312F7E1-6866-4361-AF69-EF290778FF54}" type="sibTrans" cxnId="{E956956B-1D63-40A9-86F8-F84C4FAF37A7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464301BC-5108-434B-87A6-8CDB5DAAB3F1}" type="parTrans" cxnId="{E956956B-1D63-40A9-86F8-F84C4FAF37A7}">
      <dgm:prSet/>
      <dgm:spPr/>
      <dgm:t>
        <a:bodyPr/>
        <a:lstStyle/>
        <a:p>
          <a:endParaRPr lang="ru-RU"/>
        </a:p>
      </dgm:t>
    </dgm:pt>
    <dgm:pt modelId="{91E399CB-8B9D-47B6-996C-BC34E773504C}">
      <dgm:prSet/>
      <dgm:spPr/>
      <dgm:t>
        <a:bodyPr/>
        <a:lstStyle/>
        <a:p>
          <a:endParaRPr lang="ru-RU"/>
        </a:p>
      </dgm:t>
    </dgm:pt>
    <dgm:pt modelId="{9AD0320C-073F-44BE-86BD-D60F1C7ED5A1}" type="parTrans" cxnId="{2EDCF482-BC7D-48F4-BFDF-B55F8A00DEFC}">
      <dgm:prSet/>
      <dgm:spPr/>
      <dgm:t>
        <a:bodyPr/>
        <a:lstStyle/>
        <a:p>
          <a:endParaRPr lang="ru-RU"/>
        </a:p>
      </dgm:t>
    </dgm:pt>
    <dgm:pt modelId="{273D527C-BD7C-4858-B24F-83E1DFA7FE92}" type="sibTrans" cxnId="{2EDCF482-BC7D-48F4-BFDF-B55F8A00DEFC}">
      <dgm:prSet/>
      <dgm:spPr/>
      <dgm:t>
        <a:bodyPr/>
        <a:lstStyle/>
        <a:p>
          <a:endParaRPr lang="ru-RU"/>
        </a:p>
      </dgm:t>
    </dgm:pt>
    <dgm:pt modelId="{2BA88C0C-15A3-419C-B282-B8388A35A267}" type="pres">
      <dgm:prSet presAssocID="{108828D5-5B34-4249-B6E8-C6CF21719B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AEB32-8BC1-4364-B3A8-65E16279FB86}" type="pres">
      <dgm:prSet presAssocID="{108828D5-5B34-4249-B6E8-C6CF21719BAF}" presName="dummyMaxCanvas" presStyleCnt="0">
        <dgm:presLayoutVars/>
      </dgm:prSet>
      <dgm:spPr/>
    </dgm:pt>
    <dgm:pt modelId="{EC4C4DB0-1AD0-4841-B451-54D0C498A800}" type="pres">
      <dgm:prSet presAssocID="{108828D5-5B34-4249-B6E8-C6CF21719BAF}" presName="FiveNodes_1" presStyleLbl="node1" presStyleIdx="0" presStyleCnt="5" custScaleX="123430" custLinFactNeighborX="10975" custLinFactNeighborY="8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EA84-0549-4D89-A7C8-761094E301B7}" type="pres">
      <dgm:prSet presAssocID="{108828D5-5B34-4249-B6E8-C6CF21719BAF}" presName="FiveNodes_2" presStyleLbl="node1" presStyleIdx="1" presStyleCnt="5" custScaleX="125378" custLinFactNeighborX="2611" custLinFactNeighborY="5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9206-09E7-4B7F-9D91-B3BAFAD7596A}" type="pres">
      <dgm:prSet presAssocID="{108828D5-5B34-4249-B6E8-C6CF21719BAF}" presName="FiveNodes_3" presStyleLbl="node1" presStyleIdx="2" presStyleCnt="5" custScaleX="114269" custScaleY="77133" custLinFactNeighborX="-3635" custLinFactNeighborY="34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30E58-88CB-40BE-B0C5-8C2902D151F3}" type="pres">
      <dgm:prSet presAssocID="{108828D5-5B34-4249-B6E8-C6CF21719BAF}" presName="FiveNodes_4" presStyleLbl="node1" presStyleIdx="3" presStyleCnt="5" custScaleX="107707" custScaleY="76367" custLinFactNeighborX="-13255" custLinFactNeighborY="-7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BB89F-C3A1-422A-8705-58CEF2BF6046}" type="pres">
      <dgm:prSet presAssocID="{108828D5-5B34-4249-B6E8-C6CF21719BAF}" presName="FiveNodes_5" presStyleLbl="node1" presStyleIdx="4" presStyleCnt="5" custScaleX="96941" custLinFactNeighborX="-20459" custLinFactNeighborY="-44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AF525-F8E8-4F78-B7D9-86D7FEBDE071}" type="pres">
      <dgm:prSet presAssocID="{108828D5-5B34-4249-B6E8-C6CF21719BAF}" presName="FiveConn_1-2" presStyleLbl="fgAccFollowNode1" presStyleIdx="0" presStyleCnt="4" custLinFactNeighborX="2727" custLinFactNeighborY="-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99F43-E73B-4FC7-9F7C-14A17102CC19}" type="pres">
      <dgm:prSet presAssocID="{108828D5-5B34-4249-B6E8-C6CF21719BA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98C2C-EFEE-4CA7-8719-D43C578F0A67}" type="pres">
      <dgm:prSet presAssocID="{108828D5-5B34-4249-B6E8-C6CF21719BA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0375-21E3-4BD9-8336-732A63E2AF8E}" type="pres">
      <dgm:prSet presAssocID="{108828D5-5B34-4249-B6E8-C6CF21719BA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0BE59-9C31-4FFF-9BB0-11BE8B0BC067}" type="pres">
      <dgm:prSet presAssocID="{108828D5-5B34-4249-B6E8-C6CF21719BA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3071-A5BB-4174-A5DB-8679F26F7848}" type="pres">
      <dgm:prSet presAssocID="{108828D5-5B34-4249-B6E8-C6CF21719BA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55B4C-54B3-4B50-9ABC-3C40C738B3D0}" type="pres">
      <dgm:prSet presAssocID="{108828D5-5B34-4249-B6E8-C6CF21719BA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44820-B831-483D-8126-C7588045E285}" type="pres">
      <dgm:prSet presAssocID="{108828D5-5B34-4249-B6E8-C6CF21719BA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99A4C-DE17-4DF7-ABD8-A5C36F2F5283}" type="pres">
      <dgm:prSet presAssocID="{108828D5-5B34-4249-B6E8-C6CF21719BA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43DE0-F153-4791-B4E1-6088A743B598}" type="presOf" srcId="{0F5DB86E-AF6A-4751-9D5C-57780634B98E}" destId="{BB599A4C-DE17-4DF7-ABD8-A5C36F2F5283}" srcOrd="1" destOrd="0" presId="urn:microsoft.com/office/officeart/2005/8/layout/vProcess5"/>
    <dgm:cxn modelId="{C2FEBCE1-98D8-4F50-AAF5-F9FA5D1BCCC4}" srcId="{108828D5-5B34-4249-B6E8-C6CF21719BAF}" destId="{9729F796-F43B-4CCF-909C-549FB9CC8FD7}" srcOrd="1" destOrd="0" parTransId="{D4733D9D-2B86-458F-BC4F-58AAE21AB31C}" sibTransId="{64F41033-B440-4533-A050-BFC282184D3A}"/>
    <dgm:cxn modelId="{A21896A9-273B-4217-B3D4-30203D218666}" type="presOf" srcId="{9729F796-F43B-4CCF-909C-549FB9CC8FD7}" destId="{3381EA84-0549-4D89-A7C8-761094E301B7}" srcOrd="0" destOrd="0" presId="urn:microsoft.com/office/officeart/2005/8/layout/vProcess5"/>
    <dgm:cxn modelId="{46E462E9-43C0-435C-AA2E-C368F30F2EC1}" type="presOf" srcId="{31E17FBA-0DEE-43AC-8A98-9FFE7C769F63}" destId="{99A98C2C-EFEE-4CA7-8719-D43C578F0A67}" srcOrd="0" destOrd="0" presId="urn:microsoft.com/office/officeart/2005/8/layout/vProcess5"/>
    <dgm:cxn modelId="{E1F4E3F8-6CB7-4B7E-9C19-455C492295BC}" type="presOf" srcId="{77C9B8FB-437D-4C7D-A068-D5048DEC29E5}" destId="{EC4C4DB0-1AD0-4841-B451-54D0C498A800}" srcOrd="0" destOrd="0" presId="urn:microsoft.com/office/officeart/2005/8/layout/vProcess5"/>
    <dgm:cxn modelId="{7E5022C8-0C26-4425-8BB1-F213E582A553}" srcId="{108828D5-5B34-4249-B6E8-C6CF21719BAF}" destId="{0F5DB86E-AF6A-4751-9D5C-57780634B98E}" srcOrd="4" destOrd="0" parTransId="{02EF0F77-A24F-4D19-8A30-B3F8BD08C6FA}" sibTransId="{C31F005A-3CD4-478F-B9D1-059FCADE8DCC}"/>
    <dgm:cxn modelId="{848C28ED-687A-4FB0-8089-05490ABD4A2D}" type="presOf" srcId="{9729F796-F43B-4CCF-909C-549FB9CC8FD7}" destId="{04863071-A5BB-4174-A5DB-8679F26F7848}" srcOrd="1" destOrd="0" presId="urn:microsoft.com/office/officeart/2005/8/layout/vProcess5"/>
    <dgm:cxn modelId="{1AB3D25A-D00F-4268-A688-1FE579D5A2ED}" type="presOf" srcId="{116C0476-81DC-4440-A159-CF1C74D30C7F}" destId="{5BF59206-09E7-4B7F-9D91-B3BAFAD7596A}" srcOrd="0" destOrd="0" presId="urn:microsoft.com/office/officeart/2005/8/layout/vProcess5"/>
    <dgm:cxn modelId="{FE5F9FAC-DE2A-479E-9B33-7D1526517498}" type="presOf" srcId="{108828D5-5B34-4249-B6E8-C6CF21719BAF}" destId="{2BA88C0C-15A3-419C-B282-B8388A35A267}" srcOrd="0" destOrd="0" presId="urn:microsoft.com/office/officeart/2005/8/layout/vProcess5"/>
    <dgm:cxn modelId="{E956956B-1D63-40A9-86F8-F84C4FAF37A7}" srcId="{108828D5-5B34-4249-B6E8-C6CF21719BAF}" destId="{77C9B8FB-437D-4C7D-A068-D5048DEC29E5}" srcOrd="0" destOrd="0" parTransId="{464301BC-5108-434B-87A6-8CDB5DAAB3F1}" sibTransId="{2312F7E1-6866-4361-AF69-EF290778FF54}"/>
    <dgm:cxn modelId="{41F13A71-DDC1-4CFE-B747-30CD0A564AF3}" type="presOf" srcId="{3F6F15C1-980A-4F8B-A051-402CFA696EFB}" destId="{66430E58-88CB-40BE-B0C5-8C2902D151F3}" srcOrd="0" destOrd="0" presId="urn:microsoft.com/office/officeart/2005/8/layout/vProcess5"/>
    <dgm:cxn modelId="{B2569F78-D938-4AB6-A738-915828ACFD36}" type="presOf" srcId="{7EAF1BBA-CA98-4FC5-813A-B0827B5877F0}" destId="{208C0375-21E3-4BD9-8336-732A63E2AF8E}" srcOrd="0" destOrd="0" presId="urn:microsoft.com/office/officeart/2005/8/layout/vProcess5"/>
    <dgm:cxn modelId="{2AC7D545-99C4-4D5C-ABCC-B9DD741C6A2D}" type="presOf" srcId="{2312F7E1-6866-4361-AF69-EF290778FF54}" destId="{9D6AF525-F8E8-4F78-B7D9-86D7FEBDE071}" srcOrd="0" destOrd="0" presId="urn:microsoft.com/office/officeart/2005/8/layout/vProcess5"/>
    <dgm:cxn modelId="{2A826903-2EA1-42C5-9E9E-19D30388E754}" type="presOf" srcId="{3F6F15C1-980A-4F8B-A051-402CFA696EFB}" destId="{9EE44820-B831-483D-8126-C7588045E285}" srcOrd="1" destOrd="0" presId="urn:microsoft.com/office/officeart/2005/8/layout/vProcess5"/>
    <dgm:cxn modelId="{7DCB5AD8-BD86-457B-A957-655FF7164783}" srcId="{FA69B885-9FF0-4C5C-B47A-B3015E60F918}" destId="{93056B04-0DA8-4231-B2FC-FFA8D9468064}" srcOrd="0" destOrd="0" parTransId="{66E64EE0-3527-43B4-8951-93EB6F48AE63}" sibTransId="{235015B0-587D-49B7-876F-F7ABF90230EE}"/>
    <dgm:cxn modelId="{2EDCF482-BC7D-48F4-BFDF-B55F8A00DEFC}" srcId="{108828D5-5B34-4249-B6E8-C6CF21719BAF}" destId="{91E399CB-8B9D-47B6-996C-BC34E773504C}" srcOrd="5" destOrd="0" parTransId="{9AD0320C-073F-44BE-86BD-D60F1C7ED5A1}" sibTransId="{273D527C-BD7C-4858-B24F-83E1DFA7FE92}"/>
    <dgm:cxn modelId="{2E07B34F-EAAC-4DA6-AB49-78A747DB021F}" type="presOf" srcId="{77C9B8FB-437D-4C7D-A068-D5048DEC29E5}" destId="{5E40BE59-9C31-4FFF-9BB0-11BE8B0BC067}" srcOrd="1" destOrd="0" presId="urn:microsoft.com/office/officeart/2005/8/layout/vProcess5"/>
    <dgm:cxn modelId="{540B5406-D5D8-4724-851A-BAC1E8FA09EE}" type="presOf" srcId="{64F41033-B440-4533-A050-BFC282184D3A}" destId="{64B99F43-E73B-4FC7-9F7C-14A17102CC19}" srcOrd="0" destOrd="0" presId="urn:microsoft.com/office/officeart/2005/8/layout/vProcess5"/>
    <dgm:cxn modelId="{45633372-82FA-4FE4-B717-E936AD9BA77F}" srcId="{108828D5-5B34-4249-B6E8-C6CF21719BAF}" destId="{3F6F15C1-980A-4F8B-A051-402CFA696EFB}" srcOrd="3" destOrd="0" parTransId="{6DA0F47C-DAAD-476D-912C-6646504034D8}" sibTransId="{7EAF1BBA-CA98-4FC5-813A-B0827B5877F0}"/>
    <dgm:cxn modelId="{83A30304-BDBF-4B64-A140-3186478B8A1D}" srcId="{108828D5-5B34-4249-B6E8-C6CF21719BAF}" destId="{116C0476-81DC-4440-A159-CF1C74D30C7F}" srcOrd="2" destOrd="0" parTransId="{F38ADD97-56BE-4BBB-906E-771B9AA50F92}" sibTransId="{31E17FBA-0DEE-43AC-8A98-9FFE7C769F63}"/>
    <dgm:cxn modelId="{878930BF-4AD0-479A-81D4-7E4120526FED}" type="presOf" srcId="{0F5DB86E-AF6A-4751-9D5C-57780634B98E}" destId="{345BB89F-C3A1-422A-8705-58CEF2BF6046}" srcOrd="0" destOrd="0" presId="urn:microsoft.com/office/officeart/2005/8/layout/vProcess5"/>
    <dgm:cxn modelId="{B26E302C-E389-4A6B-9874-D0CEDFC78568}" type="presOf" srcId="{116C0476-81DC-4440-A159-CF1C74D30C7F}" destId="{09B55B4C-54B3-4B50-9ABC-3C40C738B3D0}" srcOrd="1" destOrd="0" presId="urn:microsoft.com/office/officeart/2005/8/layout/vProcess5"/>
    <dgm:cxn modelId="{CA43BE04-FB27-4604-B296-64F58278DFC8}" srcId="{108828D5-5B34-4249-B6E8-C6CF21719BAF}" destId="{FA69B885-9FF0-4C5C-B47A-B3015E60F918}" srcOrd="6" destOrd="0" parTransId="{1AB7129B-7DC2-41C5-BE8E-EDE963A021C5}" sibTransId="{EB82BF2B-F83B-4FCF-8B6C-CDD3E65819FE}"/>
    <dgm:cxn modelId="{53F243A4-5BCD-4E65-801D-6FE09EC8EEE5}" type="presParOf" srcId="{2BA88C0C-15A3-419C-B282-B8388A35A267}" destId="{A9FAEB32-8BC1-4364-B3A8-65E16279FB86}" srcOrd="0" destOrd="0" presId="urn:microsoft.com/office/officeart/2005/8/layout/vProcess5"/>
    <dgm:cxn modelId="{CBD3928A-87B3-43B6-BE21-4664BF8BEF1B}" type="presParOf" srcId="{2BA88C0C-15A3-419C-B282-B8388A35A267}" destId="{EC4C4DB0-1AD0-4841-B451-54D0C498A800}" srcOrd="1" destOrd="0" presId="urn:microsoft.com/office/officeart/2005/8/layout/vProcess5"/>
    <dgm:cxn modelId="{02B65049-75D6-4C63-AD02-8D56A2392897}" type="presParOf" srcId="{2BA88C0C-15A3-419C-B282-B8388A35A267}" destId="{3381EA84-0549-4D89-A7C8-761094E301B7}" srcOrd="2" destOrd="0" presId="urn:microsoft.com/office/officeart/2005/8/layout/vProcess5"/>
    <dgm:cxn modelId="{B0A42A6A-BAB2-4100-99C5-2E4311B6EC9B}" type="presParOf" srcId="{2BA88C0C-15A3-419C-B282-B8388A35A267}" destId="{5BF59206-09E7-4B7F-9D91-B3BAFAD7596A}" srcOrd="3" destOrd="0" presId="urn:microsoft.com/office/officeart/2005/8/layout/vProcess5"/>
    <dgm:cxn modelId="{C8FC9DDD-E0EF-40C7-98FB-1A7CE4536919}" type="presParOf" srcId="{2BA88C0C-15A3-419C-B282-B8388A35A267}" destId="{66430E58-88CB-40BE-B0C5-8C2902D151F3}" srcOrd="4" destOrd="0" presId="urn:microsoft.com/office/officeart/2005/8/layout/vProcess5"/>
    <dgm:cxn modelId="{2C88AAF0-DC1B-4A3F-8A54-AD841861C31A}" type="presParOf" srcId="{2BA88C0C-15A3-419C-B282-B8388A35A267}" destId="{345BB89F-C3A1-422A-8705-58CEF2BF6046}" srcOrd="5" destOrd="0" presId="urn:microsoft.com/office/officeart/2005/8/layout/vProcess5"/>
    <dgm:cxn modelId="{5C9C0888-38C6-474B-86DC-322E37E1F3DE}" type="presParOf" srcId="{2BA88C0C-15A3-419C-B282-B8388A35A267}" destId="{9D6AF525-F8E8-4F78-B7D9-86D7FEBDE071}" srcOrd="6" destOrd="0" presId="urn:microsoft.com/office/officeart/2005/8/layout/vProcess5"/>
    <dgm:cxn modelId="{F699BF44-1B5C-453E-9A65-05885FB4E5FB}" type="presParOf" srcId="{2BA88C0C-15A3-419C-B282-B8388A35A267}" destId="{64B99F43-E73B-4FC7-9F7C-14A17102CC19}" srcOrd="7" destOrd="0" presId="urn:microsoft.com/office/officeart/2005/8/layout/vProcess5"/>
    <dgm:cxn modelId="{BEA4C61A-0C2F-4462-91C4-E608E5ACEA81}" type="presParOf" srcId="{2BA88C0C-15A3-419C-B282-B8388A35A267}" destId="{99A98C2C-EFEE-4CA7-8719-D43C578F0A67}" srcOrd="8" destOrd="0" presId="urn:microsoft.com/office/officeart/2005/8/layout/vProcess5"/>
    <dgm:cxn modelId="{33CA2EB4-31F2-45CF-8180-B87EADADC36C}" type="presParOf" srcId="{2BA88C0C-15A3-419C-B282-B8388A35A267}" destId="{208C0375-21E3-4BD9-8336-732A63E2AF8E}" srcOrd="9" destOrd="0" presId="urn:microsoft.com/office/officeart/2005/8/layout/vProcess5"/>
    <dgm:cxn modelId="{E5468012-1A26-464B-8BB0-59A83A5F1390}" type="presParOf" srcId="{2BA88C0C-15A3-419C-B282-B8388A35A267}" destId="{5E40BE59-9C31-4FFF-9BB0-11BE8B0BC067}" srcOrd="10" destOrd="0" presId="urn:microsoft.com/office/officeart/2005/8/layout/vProcess5"/>
    <dgm:cxn modelId="{6BC5B07B-40EE-4A45-A01F-B451171C46E8}" type="presParOf" srcId="{2BA88C0C-15A3-419C-B282-B8388A35A267}" destId="{04863071-A5BB-4174-A5DB-8679F26F7848}" srcOrd="11" destOrd="0" presId="urn:microsoft.com/office/officeart/2005/8/layout/vProcess5"/>
    <dgm:cxn modelId="{01210E59-11A7-4EA8-86AD-C06E373271EC}" type="presParOf" srcId="{2BA88C0C-15A3-419C-B282-B8388A35A267}" destId="{09B55B4C-54B3-4B50-9ABC-3C40C738B3D0}" srcOrd="12" destOrd="0" presId="urn:microsoft.com/office/officeart/2005/8/layout/vProcess5"/>
    <dgm:cxn modelId="{95FFCE76-EF3F-4459-AAF9-1D0FAA80D5D2}" type="presParOf" srcId="{2BA88C0C-15A3-419C-B282-B8388A35A267}" destId="{9EE44820-B831-483D-8126-C7588045E285}" srcOrd="13" destOrd="0" presId="urn:microsoft.com/office/officeart/2005/8/layout/vProcess5"/>
    <dgm:cxn modelId="{875C5E3A-1238-4944-BADC-39DE135B4789}" type="presParOf" srcId="{2BA88C0C-15A3-419C-B282-B8388A35A267}" destId="{BB599A4C-DE17-4DF7-ABD8-A5C36F2F528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B51C915-5342-47B1-88D0-0DF29439C153}" type="presOf" srcId="{2D42C910-5303-4EB1-83D7-D77956B53687}" destId="{D0AFBA19-E74A-4843-8A30-FACAA9FA3BF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506CA-55AA-4F94-8FF2-6047B47D146A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C6825-2D62-4CBC-9B3A-D05179171B71}">
      <dgm:prSet phldrT="[Текст]" custT="1"/>
      <dgm:spPr>
        <a:solidFill>
          <a:srgbClr val="666699"/>
        </a:solidFill>
        <a:effectLst>
          <a:softEdge rad="127000"/>
        </a:effectLst>
      </dgm:spPr>
      <dgm:t>
        <a:bodyPr/>
        <a:lstStyle/>
        <a:p>
          <a:pPr algn="ctr"/>
          <a:r>
            <a:rPr lang="ru-RU" sz="1300" i="1" dirty="0" smtClean="0">
              <a:latin typeface="Book Antiqua" pitchFamily="18" charset="0"/>
            </a:rPr>
            <a:t>Прогнозных расчетов, представленных главными администраторами доходов бюджета города Ржева в соответствии с утвержденными методиками прогнозирования доходов</a:t>
          </a:r>
          <a:endParaRPr lang="ru-RU" sz="1300" dirty="0">
            <a:latin typeface="Book Antiqua" pitchFamily="18" charset="0"/>
          </a:endParaRPr>
        </a:p>
      </dgm:t>
    </dgm:pt>
    <dgm:pt modelId="{7486EDBE-667E-4A2B-9729-668A965488A7}" type="parTrans" cxnId="{5278F3C1-4274-40B5-98E8-27E3D35D223B}">
      <dgm:prSet/>
      <dgm:spPr/>
      <dgm:t>
        <a:bodyPr/>
        <a:lstStyle/>
        <a:p>
          <a:endParaRPr lang="ru-RU"/>
        </a:p>
      </dgm:t>
    </dgm:pt>
    <dgm:pt modelId="{2C7E2121-9F32-43CB-9AA8-D3EC0F22BB8F}" type="sibTrans" cxnId="{5278F3C1-4274-40B5-98E8-27E3D35D223B}">
      <dgm:prSet/>
      <dgm:spPr/>
      <dgm:t>
        <a:bodyPr/>
        <a:lstStyle/>
        <a:p>
          <a:endParaRPr lang="ru-RU"/>
        </a:p>
      </dgm:t>
    </dgm:pt>
    <dgm:pt modelId="{BBF8D7A7-BABD-4FAB-AB80-5663AC693C09}">
      <dgm:prSet phldrT="[Текст]" custT="1"/>
      <dgm:spPr>
        <a:solidFill>
          <a:srgbClr val="666699"/>
        </a:solidFill>
        <a:effectLst>
          <a:softEdge rad="127000"/>
        </a:effectLst>
      </dgm:spPr>
      <dgm:t>
        <a:bodyPr/>
        <a:lstStyle/>
        <a:p>
          <a:pPr algn="ctr"/>
          <a:r>
            <a:rPr lang="ru-RU" sz="1300" i="1" dirty="0" smtClean="0">
              <a:latin typeface="Book Antiqua" pitchFamily="18" charset="0"/>
            </a:rPr>
            <a:t>Показателей статистической и налоговой отчетности по городу Ржеву</a:t>
          </a:r>
          <a:endParaRPr lang="ru-RU" sz="1300" i="1" dirty="0">
            <a:latin typeface="Book Antiqua" pitchFamily="18" charset="0"/>
          </a:endParaRPr>
        </a:p>
      </dgm:t>
    </dgm:pt>
    <dgm:pt modelId="{B35C655C-718A-445A-A852-018549D73FC1}" type="parTrans" cxnId="{C58198DC-7B72-44FC-B533-3F8185F7D652}">
      <dgm:prSet/>
      <dgm:spPr/>
      <dgm:t>
        <a:bodyPr/>
        <a:lstStyle/>
        <a:p>
          <a:endParaRPr lang="ru-RU"/>
        </a:p>
      </dgm:t>
    </dgm:pt>
    <dgm:pt modelId="{38D1E789-FCFC-4B0F-AF75-9DD1B98D93A2}" type="sibTrans" cxnId="{C58198DC-7B72-44FC-B533-3F8185F7D652}">
      <dgm:prSet/>
      <dgm:spPr/>
      <dgm:t>
        <a:bodyPr/>
        <a:lstStyle/>
        <a:p>
          <a:endParaRPr lang="ru-RU"/>
        </a:p>
      </dgm:t>
    </dgm:pt>
    <dgm:pt modelId="{2E329F1D-63ED-41ED-8B73-086E62E7EAB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FDFD1F0-F63C-4677-BA11-001A5CC9261A}" type="sibTrans" cxnId="{157027B9-35F4-4A7D-8228-DE96C150F71F}">
      <dgm:prSet/>
      <dgm:spPr/>
      <dgm:t>
        <a:bodyPr/>
        <a:lstStyle/>
        <a:p>
          <a:endParaRPr lang="ru-RU"/>
        </a:p>
      </dgm:t>
    </dgm:pt>
    <dgm:pt modelId="{D15C4991-95C7-40BB-9DD4-82C9E70B33C9}" type="parTrans" cxnId="{157027B9-35F4-4A7D-8228-DE96C150F71F}">
      <dgm:prSet/>
      <dgm:spPr/>
      <dgm:t>
        <a:bodyPr/>
        <a:lstStyle/>
        <a:p>
          <a:endParaRPr lang="ru-RU"/>
        </a:p>
      </dgm:t>
    </dgm:pt>
    <dgm:pt modelId="{94569AF3-58ED-4C0C-86B8-9986F8EC80DD}">
      <dgm:prSet phldrT="[Текст]" custT="1"/>
      <dgm:spPr>
        <a:solidFill>
          <a:srgbClr val="666699"/>
        </a:solidFill>
        <a:effectLst>
          <a:softEdge rad="127000"/>
        </a:effectLst>
      </dgm:spPr>
      <dgm:t>
        <a:bodyPr/>
        <a:lstStyle/>
        <a:p>
          <a:pPr algn="ctr"/>
          <a:r>
            <a:rPr lang="ru-RU" sz="1300" i="1" dirty="0" smtClean="0">
              <a:latin typeface="Book Antiqua" pitchFamily="18" charset="0"/>
            </a:rPr>
            <a:t>Показателей прогноза социально-экономического развития города Ржева</a:t>
          </a:r>
          <a:endParaRPr lang="ru-RU" sz="1300" i="1" dirty="0">
            <a:latin typeface="Book Antiqua" pitchFamily="18" charset="0"/>
          </a:endParaRPr>
        </a:p>
      </dgm:t>
    </dgm:pt>
    <dgm:pt modelId="{AC542466-57AE-4ED0-B8F7-9E924D417CC4}" type="sibTrans" cxnId="{A4E195F0-C333-4B75-83A1-8789BAD5AB4E}">
      <dgm:prSet/>
      <dgm:spPr/>
      <dgm:t>
        <a:bodyPr/>
        <a:lstStyle/>
        <a:p>
          <a:endParaRPr lang="ru-RU"/>
        </a:p>
      </dgm:t>
    </dgm:pt>
    <dgm:pt modelId="{36D18B9A-1E89-48A0-990E-33D80A823153}" type="parTrans" cxnId="{A4E195F0-C333-4B75-83A1-8789BAD5AB4E}">
      <dgm:prSet/>
      <dgm:spPr/>
      <dgm:t>
        <a:bodyPr/>
        <a:lstStyle/>
        <a:p>
          <a:endParaRPr lang="ru-RU"/>
        </a:p>
      </dgm:t>
    </dgm:pt>
    <dgm:pt modelId="{05BB246E-4532-42F2-8F1F-5B696B2993F0}">
      <dgm:prSet phldrT="[Текст]" phldr="1"/>
      <dgm:spPr/>
      <dgm:t>
        <a:bodyPr/>
        <a:lstStyle/>
        <a:p>
          <a:endParaRPr lang="ru-RU" baseline="0" dirty="0">
            <a:solidFill>
              <a:schemeClr val="bg2"/>
            </a:solidFill>
          </a:endParaRPr>
        </a:p>
      </dgm:t>
    </dgm:pt>
    <dgm:pt modelId="{2463E171-4617-4B3D-8630-9AAD9AE1F59B}" type="sibTrans" cxnId="{66BBDFF2-D39E-46F2-9630-76E1B22A0B7F}">
      <dgm:prSet/>
      <dgm:spPr/>
      <dgm:t>
        <a:bodyPr/>
        <a:lstStyle/>
        <a:p>
          <a:endParaRPr lang="ru-RU"/>
        </a:p>
      </dgm:t>
    </dgm:pt>
    <dgm:pt modelId="{1D8EDD4B-AE13-4C80-8B7F-496A160FDB97}" type="parTrans" cxnId="{66BBDFF2-D39E-46F2-9630-76E1B22A0B7F}">
      <dgm:prSet/>
      <dgm:spPr/>
      <dgm:t>
        <a:bodyPr/>
        <a:lstStyle/>
        <a:p>
          <a:endParaRPr lang="ru-RU"/>
        </a:p>
      </dgm:t>
    </dgm:pt>
    <dgm:pt modelId="{A2588765-C6DB-42B0-9847-411CAFE5BE7E}">
      <dgm:prSet phldrT="[Текст]" phldr="1"/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A766F189-8F69-478E-B0EC-F3BF774B6F51}" type="sibTrans" cxnId="{1F16C52F-7EC8-4E83-B220-640676EE79F8}">
      <dgm:prSet/>
      <dgm:spPr/>
      <dgm:t>
        <a:bodyPr/>
        <a:lstStyle/>
        <a:p>
          <a:endParaRPr lang="ru-RU"/>
        </a:p>
      </dgm:t>
    </dgm:pt>
    <dgm:pt modelId="{5E44DC0A-E6BE-47B7-AEDF-29D22B92D367}" type="parTrans" cxnId="{1F16C52F-7EC8-4E83-B220-640676EE79F8}">
      <dgm:prSet/>
      <dgm:spPr/>
      <dgm:t>
        <a:bodyPr/>
        <a:lstStyle/>
        <a:p>
          <a:endParaRPr lang="ru-RU"/>
        </a:p>
      </dgm:t>
    </dgm:pt>
    <dgm:pt modelId="{5A76C775-36DE-4F85-8D0E-BE6F8FA4C203}" type="pres">
      <dgm:prSet presAssocID="{E73506CA-55AA-4F94-8FF2-6047B47D146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C4A3EF-D11A-460C-B354-BD3C9B47718C}" type="pres">
      <dgm:prSet presAssocID="{05BB246E-4532-42F2-8F1F-5B696B2993F0}" presName="compositeNode" presStyleCnt="0">
        <dgm:presLayoutVars>
          <dgm:bulletEnabled val="1"/>
        </dgm:presLayoutVars>
      </dgm:prSet>
      <dgm:spPr/>
    </dgm:pt>
    <dgm:pt modelId="{B24350FE-5A72-45F4-A82C-2D51E1AD98D6}" type="pres">
      <dgm:prSet presAssocID="{05BB246E-4532-42F2-8F1F-5B696B2993F0}" presName="image" presStyleLbl="fgImgPlace1" presStyleIdx="0" presStyleCnt="3" custScaleX="622572" custScaleY="386689" custLinFactY="111002" custLinFactNeighborX="78215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74082037-4968-41A3-92A1-2EEBCE503587}" type="pres">
      <dgm:prSet presAssocID="{05BB246E-4532-42F2-8F1F-5B696B2993F0}" presName="childNode" presStyleLbl="node1" presStyleIdx="0" presStyleCnt="3" custScaleX="304048" custScaleY="40142" custLinFactNeighborX="-32724" custLinFactNeighborY="29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2EB5-9500-40FB-8883-6C455DB1E579}" type="pres">
      <dgm:prSet presAssocID="{05BB246E-4532-42F2-8F1F-5B696B2993F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2749E-936E-4BC8-908D-11E5ED766A3D}" type="pres">
      <dgm:prSet presAssocID="{2463E171-4617-4B3D-8630-9AAD9AE1F59B}" presName="sibTrans" presStyleCnt="0"/>
      <dgm:spPr/>
    </dgm:pt>
    <dgm:pt modelId="{ED4091C4-80EE-470A-92B7-0197FA583BE6}" type="pres">
      <dgm:prSet presAssocID="{2E329F1D-63ED-41ED-8B73-086E62E7EAB3}" presName="compositeNode" presStyleCnt="0">
        <dgm:presLayoutVars>
          <dgm:bulletEnabled val="1"/>
        </dgm:presLayoutVars>
      </dgm:prSet>
      <dgm:spPr/>
    </dgm:pt>
    <dgm:pt modelId="{C902FB57-6412-4557-96BC-C5D5B83C269A}" type="pres">
      <dgm:prSet presAssocID="{2E329F1D-63ED-41ED-8B73-086E62E7EAB3}" presName="image" presStyleLbl="fgImgPlace1" presStyleIdx="1" presStyleCnt="3" custScaleX="657362" custScaleY="369534" custLinFactNeighborX="71175" custLinFactNeighborY="444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964B5E04-9B5F-4DE5-BD4E-DD691C3763AC}" type="pres">
      <dgm:prSet presAssocID="{2E329F1D-63ED-41ED-8B73-086E62E7EAB3}" presName="childNode" presStyleLbl="node1" presStyleIdx="1" presStyleCnt="3" custScaleX="398303" custScaleY="63519" custLinFactNeighborX="-6644" custLinFactNeighborY="-2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3E067-6174-4575-A1AF-BA6327834883}" type="pres">
      <dgm:prSet presAssocID="{2E329F1D-63ED-41ED-8B73-086E62E7EAB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F905-C117-447A-B8E7-5C0D48810D89}" type="pres">
      <dgm:prSet presAssocID="{7FDFD1F0-F63C-4677-BA11-001A5CC9261A}" presName="sibTrans" presStyleCnt="0"/>
      <dgm:spPr/>
    </dgm:pt>
    <dgm:pt modelId="{69EC602B-7F80-4D0B-AA10-25DDE40DEE42}" type="pres">
      <dgm:prSet presAssocID="{A2588765-C6DB-42B0-9847-411CAFE5BE7E}" presName="compositeNode" presStyleCnt="0">
        <dgm:presLayoutVars>
          <dgm:bulletEnabled val="1"/>
        </dgm:presLayoutVars>
      </dgm:prSet>
      <dgm:spPr/>
    </dgm:pt>
    <dgm:pt modelId="{A945D726-7704-49A4-BC74-5D2F2E6A588F}" type="pres">
      <dgm:prSet presAssocID="{A2588765-C6DB-42B0-9847-411CAFE5BE7E}" presName="image" presStyleLbl="fgImgPlace1" presStyleIdx="2" presStyleCnt="3" custScaleX="563799" custScaleY="381459" custLinFactX="100000" custLinFactY="129253" custLinFactNeighborX="139317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3199D181-4BD3-413D-AFC7-D330995A431C}" type="pres">
      <dgm:prSet presAssocID="{A2588765-C6DB-42B0-9847-411CAFE5BE7E}" presName="childNode" presStyleLbl="node1" presStyleIdx="2" presStyleCnt="3" custScaleX="280004" custScaleY="47381" custLinFactNeighborX="44642" custLinFactNeighborY="3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A569-7096-433A-B6C3-0FDC6CE855C3}" type="pres">
      <dgm:prSet presAssocID="{A2588765-C6DB-42B0-9847-411CAFE5BE7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027B9-35F4-4A7D-8228-DE96C150F71F}" srcId="{E73506CA-55AA-4F94-8FF2-6047B47D146A}" destId="{2E329F1D-63ED-41ED-8B73-086E62E7EAB3}" srcOrd="1" destOrd="0" parTransId="{D15C4991-95C7-40BB-9DD4-82C9E70B33C9}" sibTransId="{7FDFD1F0-F63C-4677-BA11-001A5CC9261A}"/>
    <dgm:cxn modelId="{A4E195F0-C333-4B75-83A1-8789BAD5AB4E}" srcId="{05BB246E-4532-42F2-8F1F-5B696B2993F0}" destId="{94569AF3-58ED-4C0C-86B8-9986F8EC80DD}" srcOrd="0" destOrd="0" parTransId="{36D18B9A-1E89-48A0-990E-33D80A823153}" sibTransId="{AC542466-57AE-4ED0-B8F7-9E924D417CC4}"/>
    <dgm:cxn modelId="{7A887AF9-5B75-4458-983B-6CA2DAF31A0A}" type="presOf" srcId="{A2588765-C6DB-42B0-9847-411CAFE5BE7E}" destId="{9440A569-7096-433A-B6C3-0FDC6CE855C3}" srcOrd="0" destOrd="0" presId="urn:microsoft.com/office/officeart/2005/8/layout/hList2#1"/>
    <dgm:cxn modelId="{5278F3C1-4274-40B5-98E8-27E3D35D223B}" srcId="{2E329F1D-63ED-41ED-8B73-086E62E7EAB3}" destId="{0D1C6825-2D62-4CBC-9B3A-D05179171B71}" srcOrd="0" destOrd="0" parTransId="{7486EDBE-667E-4A2B-9729-668A965488A7}" sibTransId="{2C7E2121-9F32-43CB-9AA8-D3EC0F22BB8F}"/>
    <dgm:cxn modelId="{1F16C52F-7EC8-4E83-B220-640676EE79F8}" srcId="{E73506CA-55AA-4F94-8FF2-6047B47D146A}" destId="{A2588765-C6DB-42B0-9847-411CAFE5BE7E}" srcOrd="2" destOrd="0" parTransId="{5E44DC0A-E6BE-47B7-AEDF-29D22B92D367}" sibTransId="{A766F189-8F69-478E-B0EC-F3BF774B6F51}"/>
    <dgm:cxn modelId="{B491E2F9-B47C-4844-A1B9-3C332B92BF5A}" type="presOf" srcId="{05BB246E-4532-42F2-8F1F-5B696B2993F0}" destId="{4A022EB5-9500-40FB-8883-6C455DB1E579}" srcOrd="0" destOrd="0" presId="urn:microsoft.com/office/officeart/2005/8/layout/hList2#1"/>
    <dgm:cxn modelId="{C58198DC-7B72-44FC-B533-3F8185F7D652}" srcId="{A2588765-C6DB-42B0-9847-411CAFE5BE7E}" destId="{BBF8D7A7-BABD-4FAB-AB80-5663AC693C09}" srcOrd="0" destOrd="0" parTransId="{B35C655C-718A-445A-A852-018549D73FC1}" sibTransId="{38D1E789-FCFC-4B0F-AF75-9DD1B98D93A2}"/>
    <dgm:cxn modelId="{59834B14-1DAB-41A6-AA85-62C76D8E6009}" type="presOf" srcId="{2E329F1D-63ED-41ED-8B73-086E62E7EAB3}" destId="{5683E067-6174-4575-A1AF-BA6327834883}" srcOrd="0" destOrd="0" presId="urn:microsoft.com/office/officeart/2005/8/layout/hList2#1"/>
    <dgm:cxn modelId="{66BBDFF2-D39E-46F2-9630-76E1B22A0B7F}" srcId="{E73506CA-55AA-4F94-8FF2-6047B47D146A}" destId="{05BB246E-4532-42F2-8F1F-5B696B2993F0}" srcOrd="0" destOrd="0" parTransId="{1D8EDD4B-AE13-4C80-8B7F-496A160FDB97}" sibTransId="{2463E171-4617-4B3D-8630-9AAD9AE1F59B}"/>
    <dgm:cxn modelId="{3B428198-F823-435B-B1AB-1A66F6842618}" type="presOf" srcId="{E73506CA-55AA-4F94-8FF2-6047B47D146A}" destId="{5A76C775-36DE-4F85-8D0E-BE6F8FA4C203}" srcOrd="0" destOrd="0" presId="urn:microsoft.com/office/officeart/2005/8/layout/hList2#1"/>
    <dgm:cxn modelId="{2A61BBE2-EDEC-423C-8090-3BDCE7D217A1}" type="presOf" srcId="{94569AF3-58ED-4C0C-86B8-9986F8EC80DD}" destId="{74082037-4968-41A3-92A1-2EEBCE503587}" srcOrd="0" destOrd="0" presId="urn:microsoft.com/office/officeart/2005/8/layout/hList2#1"/>
    <dgm:cxn modelId="{E3BEFB85-F55A-42B4-A8B7-543236BB84C0}" type="presOf" srcId="{0D1C6825-2D62-4CBC-9B3A-D05179171B71}" destId="{964B5E04-9B5F-4DE5-BD4E-DD691C3763AC}" srcOrd="0" destOrd="0" presId="urn:microsoft.com/office/officeart/2005/8/layout/hList2#1"/>
    <dgm:cxn modelId="{E5B5AA43-F952-4EBB-939B-45E5745696E3}" type="presOf" srcId="{BBF8D7A7-BABD-4FAB-AB80-5663AC693C09}" destId="{3199D181-4BD3-413D-AFC7-D330995A431C}" srcOrd="0" destOrd="0" presId="urn:microsoft.com/office/officeart/2005/8/layout/hList2#1"/>
    <dgm:cxn modelId="{2B4C42DF-8D7F-4E3F-88C9-C6347D18A1BF}" type="presParOf" srcId="{5A76C775-36DE-4F85-8D0E-BE6F8FA4C203}" destId="{97C4A3EF-D11A-460C-B354-BD3C9B47718C}" srcOrd="0" destOrd="0" presId="urn:microsoft.com/office/officeart/2005/8/layout/hList2#1"/>
    <dgm:cxn modelId="{9ABDDD64-8979-4CF9-B50F-8207F44B358B}" type="presParOf" srcId="{97C4A3EF-D11A-460C-B354-BD3C9B47718C}" destId="{B24350FE-5A72-45F4-A82C-2D51E1AD98D6}" srcOrd="0" destOrd="0" presId="urn:microsoft.com/office/officeart/2005/8/layout/hList2#1"/>
    <dgm:cxn modelId="{BDE4B61F-79EA-4A4C-BE58-784582F7BA4C}" type="presParOf" srcId="{97C4A3EF-D11A-460C-B354-BD3C9B47718C}" destId="{74082037-4968-41A3-92A1-2EEBCE503587}" srcOrd="1" destOrd="0" presId="urn:microsoft.com/office/officeart/2005/8/layout/hList2#1"/>
    <dgm:cxn modelId="{7D4B2F8E-9A85-475F-BCF5-5A46E2922957}" type="presParOf" srcId="{97C4A3EF-D11A-460C-B354-BD3C9B47718C}" destId="{4A022EB5-9500-40FB-8883-6C455DB1E579}" srcOrd="2" destOrd="0" presId="urn:microsoft.com/office/officeart/2005/8/layout/hList2#1"/>
    <dgm:cxn modelId="{5B0401D7-252F-4317-8713-E16088149C51}" type="presParOf" srcId="{5A76C775-36DE-4F85-8D0E-BE6F8FA4C203}" destId="{6FB2749E-936E-4BC8-908D-11E5ED766A3D}" srcOrd="1" destOrd="0" presId="urn:microsoft.com/office/officeart/2005/8/layout/hList2#1"/>
    <dgm:cxn modelId="{27D3B128-D8A2-4DAA-B263-FC43CE29E8B3}" type="presParOf" srcId="{5A76C775-36DE-4F85-8D0E-BE6F8FA4C203}" destId="{ED4091C4-80EE-470A-92B7-0197FA583BE6}" srcOrd="2" destOrd="0" presId="urn:microsoft.com/office/officeart/2005/8/layout/hList2#1"/>
    <dgm:cxn modelId="{586E12AC-689D-4E98-96C8-69988EE65483}" type="presParOf" srcId="{ED4091C4-80EE-470A-92B7-0197FA583BE6}" destId="{C902FB57-6412-4557-96BC-C5D5B83C269A}" srcOrd="0" destOrd="0" presId="urn:microsoft.com/office/officeart/2005/8/layout/hList2#1"/>
    <dgm:cxn modelId="{1AE766FF-820F-41C2-8561-490063460B27}" type="presParOf" srcId="{ED4091C4-80EE-470A-92B7-0197FA583BE6}" destId="{964B5E04-9B5F-4DE5-BD4E-DD691C3763AC}" srcOrd="1" destOrd="0" presId="urn:microsoft.com/office/officeart/2005/8/layout/hList2#1"/>
    <dgm:cxn modelId="{0D2CBF1A-723F-4F61-92C5-5E359C5BF183}" type="presParOf" srcId="{ED4091C4-80EE-470A-92B7-0197FA583BE6}" destId="{5683E067-6174-4575-A1AF-BA6327834883}" srcOrd="2" destOrd="0" presId="urn:microsoft.com/office/officeart/2005/8/layout/hList2#1"/>
    <dgm:cxn modelId="{DE59F56F-0B61-4424-B4A5-4B21C785224C}" type="presParOf" srcId="{5A76C775-36DE-4F85-8D0E-BE6F8FA4C203}" destId="{7FDDF905-C117-447A-B8E7-5C0D48810D89}" srcOrd="3" destOrd="0" presId="urn:microsoft.com/office/officeart/2005/8/layout/hList2#1"/>
    <dgm:cxn modelId="{28F9E196-A47F-4B31-9298-7A3C498AB5D4}" type="presParOf" srcId="{5A76C775-36DE-4F85-8D0E-BE6F8FA4C203}" destId="{69EC602B-7F80-4D0B-AA10-25DDE40DEE42}" srcOrd="4" destOrd="0" presId="urn:microsoft.com/office/officeart/2005/8/layout/hList2#1"/>
    <dgm:cxn modelId="{5BD4D89F-543F-4599-9690-A5DD9319E517}" type="presParOf" srcId="{69EC602B-7F80-4D0B-AA10-25DDE40DEE42}" destId="{A945D726-7704-49A4-BC74-5D2F2E6A588F}" srcOrd="0" destOrd="0" presId="urn:microsoft.com/office/officeart/2005/8/layout/hList2#1"/>
    <dgm:cxn modelId="{56510326-8EDF-4A1B-BE06-BE8E2A33FE10}" type="presParOf" srcId="{69EC602B-7F80-4D0B-AA10-25DDE40DEE42}" destId="{3199D181-4BD3-413D-AFC7-D330995A431C}" srcOrd="1" destOrd="0" presId="urn:microsoft.com/office/officeart/2005/8/layout/hList2#1"/>
    <dgm:cxn modelId="{96E7B859-1355-4AE5-AB6D-979CE8E85CF6}" type="presParOf" srcId="{69EC602B-7F80-4D0B-AA10-25DDE40DEE42}" destId="{9440A569-7096-433A-B6C3-0FDC6CE855C3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F9335-0FDC-4952-89EA-C0D4D747AD0F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807D3B5-3E6F-427C-ACD2-ECA5843C1FF2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 учетом</a:t>
          </a:r>
          <a:r>
            <a:rPr lang="ru-RU" sz="1600" b="1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</a:t>
          </a:r>
          <a:endParaRPr lang="ru-RU" sz="1600" b="1" i="1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253CD881-35E9-4EA5-A808-172F630669CC}" type="parTrans" cxnId="{DFF8A8CC-008B-4226-A08A-8A24A1AB0829}">
      <dgm:prSet/>
      <dgm:spPr/>
      <dgm:t>
        <a:bodyPr/>
        <a:lstStyle/>
        <a:p>
          <a:endParaRPr lang="ru-RU"/>
        </a:p>
      </dgm:t>
    </dgm:pt>
    <dgm:pt modelId="{96F7ED5E-E183-4D76-A0EA-07AE330D8581}" type="sibTrans" cxnId="{DFF8A8CC-008B-4226-A08A-8A24A1AB0829}">
      <dgm:prSet/>
      <dgm:spPr/>
      <dgm:t>
        <a:bodyPr/>
        <a:lstStyle/>
        <a:p>
          <a:endParaRPr lang="ru-RU"/>
        </a:p>
      </dgm:t>
    </dgm:pt>
    <dgm:pt modelId="{E9E7068D-9912-4B0C-B72A-0FE8F2CA8451}" type="pres">
      <dgm:prSet presAssocID="{B05F9335-0FDC-4952-89EA-C0D4D747AD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CBD96-80B7-44AA-8068-E9FF393B9636}" type="pres">
      <dgm:prSet presAssocID="{B05F9335-0FDC-4952-89EA-C0D4D747AD0F}" presName="ribbon" presStyleLbl="node1" presStyleIdx="0" presStyleCnt="1" custScaleX="196000" custLinFactNeighborX="20000" custLinFactNeighborY="-10000"/>
      <dgm:spPr>
        <a:solidFill>
          <a:srgbClr val="666699"/>
        </a:solidFill>
        <a:effectLst>
          <a:glow rad="228600">
            <a:srgbClr val="9999FF">
              <a:alpha val="40000"/>
            </a:srgbClr>
          </a:glow>
        </a:effectLst>
      </dgm:spPr>
      <dgm:t>
        <a:bodyPr/>
        <a:lstStyle/>
        <a:p>
          <a:endParaRPr lang="ru-RU"/>
        </a:p>
      </dgm:t>
    </dgm:pt>
    <dgm:pt modelId="{92D357AE-A25F-4FD7-A2DD-B1E2766AF918}" type="pres">
      <dgm:prSet presAssocID="{B05F9335-0FDC-4952-89EA-C0D4D747AD0F}" presName="leftArrowText" presStyleLbl="node1" presStyleIdx="0" presStyleCnt="1" custScaleX="190909" custLinFactNeighborX="93939" custLinFactNeighborY="5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D442-56E2-400E-B125-FD314F975AEE}" type="pres">
      <dgm:prSet presAssocID="{B05F9335-0FDC-4952-89EA-C0D4D747AD0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615A6E-92BA-4247-8E9C-9AE7B74AB0B3}" type="presOf" srcId="{C807D3B5-3E6F-427C-ACD2-ECA5843C1FF2}" destId="{92D357AE-A25F-4FD7-A2DD-B1E2766AF918}" srcOrd="0" destOrd="0" presId="urn:microsoft.com/office/officeart/2005/8/layout/arrow6"/>
    <dgm:cxn modelId="{E5D65F35-5628-4E38-9524-4EF0E6664A33}" type="presOf" srcId="{B05F9335-0FDC-4952-89EA-C0D4D747AD0F}" destId="{E9E7068D-9912-4B0C-B72A-0FE8F2CA8451}" srcOrd="0" destOrd="0" presId="urn:microsoft.com/office/officeart/2005/8/layout/arrow6"/>
    <dgm:cxn modelId="{DFF8A8CC-008B-4226-A08A-8A24A1AB0829}" srcId="{B05F9335-0FDC-4952-89EA-C0D4D747AD0F}" destId="{C807D3B5-3E6F-427C-ACD2-ECA5843C1FF2}" srcOrd="0" destOrd="0" parTransId="{253CD881-35E9-4EA5-A808-172F630669CC}" sibTransId="{96F7ED5E-E183-4D76-A0EA-07AE330D8581}"/>
    <dgm:cxn modelId="{90D7D59D-7765-404F-8C2B-7CB5DFEB6E5E}" type="presParOf" srcId="{E9E7068D-9912-4B0C-B72A-0FE8F2CA8451}" destId="{4B9CBD96-80B7-44AA-8068-E9FF393B9636}" srcOrd="0" destOrd="0" presId="urn:microsoft.com/office/officeart/2005/8/layout/arrow6"/>
    <dgm:cxn modelId="{2EE6D36B-5081-4FB9-8EBA-6C3761E8EA95}" type="presParOf" srcId="{E9E7068D-9912-4B0C-B72A-0FE8F2CA8451}" destId="{92D357AE-A25F-4FD7-A2DD-B1E2766AF918}" srcOrd="1" destOrd="0" presId="urn:microsoft.com/office/officeart/2005/8/layout/arrow6"/>
    <dgm:cxn modelId="{7F587FA2-342D-4C71-8999-4F6B4DF84779}" type="presParOf" srcId="{E9E7068D-9912-4B0C-B72A-0FE8F2CA8451}" destId="{A29DD442-56E2-400E-B125-FD314F975AEE}" srcOrd="2" destOrd="0" presId="urn:microsoft.com/office/officeart/2005/8/layout/arrow6"/>
  </dgm:cxnLst>
  <dgm:bg>
    <a:effectLst>
      <a:glow rad="101600">
        <a:srgbClr val="666699">
          <a:alpha val="60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  <a:effectLst>
          <a:softEdge rad="12700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На организацию бесплатного горячего питания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 обучающимся, получающих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начальное общее образование в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муниципальных образовательных организациях: </a:t>
          </a:r>
        </a:p>
        <a:p>
          <a:pPr algn="ctr"/>
          <a:r>
            <a:rPr lang="ru-RU" sz="1000" b="0" dirty="0" smtClean="0">
              <a:solidFill>
                <a:srgbClr val="990000"/>
              </a:solidFill>
              <a:latin typeface="Book Antiqua" pitchFamily="18" charset="0"/>
              <a:cs typeface="Times New Roman" pitchFamily="18" charset="0"/>
            </a:rPr>
            <a:t>— 2022г. – 25 604,9 тыс. руб.; </a:t>
          </a:r>
        </a:p>
        <a:p>
          <a:pPr algn="ctr"/>
          <a:r>
            <a:rPr lang="ru-RU" sz="1000" b="0" dirty="0" smtClean="0">
              <a:solidFill>
                <a:srgbClr val="990000"/>
              </a:solidFill>
              <a:latin typeface="Book Antiqua" pitchFamily="18" charset="0"/>
              <a:cs typeface="Times New Roman" pitchFamily="18" charset="0"/>
            </a:rPr>
            <a:t>— 2023г. – 25 669,6 тыс. руб.;</a:t>
          </a:r>
        </a:p>
        <a:p>
          <a:pPr algn="ctr"/>
          <a:r>
            <a:rPr lang="ru-RU" sz="1000" b="0" i="0" dirty="0" smtClean="0">
              <a:solidFill>
                <a:srgbClr val="990000"/>
              </a:solidFill>
              <a:latin typeface="Book Antiqua" pitchFamily="18" charset="0"/>
              <a:cs typeface="Times New Roman" pitchFamily="18" charset="0"/>
            </a:rPr>
            <a:t>— 2024г. – 26 445,1 тыс. руб.</a:t>
          </a:r>
          <a:endParaRPr lang="ru-RU" sz="1000" i="0" dirty="0">
            <a:latin typeface="Book Antiqua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83E9346-65A8-474B-BD59-04EC50C6B116}" type="pres">
      <dgm:prSet presAssocID="{E57EFDED-B261-48A0-AB9B-CCF089050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8C25A-C45B-4D7F-8DF2-D25E91B00D7C}" type="pres">
      <dgm:prSet presAssocID="{4553827C-3C0C-4BDB-9456-8ECA26B7BBA6}" presName="comp" presStyleCnt="0"/>
      <dgm:spPr/>
    </dgm:pt>
    <dgm:pt modelId="{088E6AB6-686D-476C-967A-022E39D1D745}" type="pres">
      <dgm:prSet presAssocID="{4553827C-3C0C-4BDB-9456-8ECA26B7BBA6}" presName="box" presStyleLbl="node1" presStyleIdx="0" presStyleCnt="1" custScaleY="95610" custLinFactNeighborX="38983" custLinFactNeighborY="5000"/>
      <dgm:spPr/>
      <dgm:t>
        <a:bodyPr/>
        <a:lstStyle/>
        <a:p>
          <a:endParaRPr lang="ru-RU"/>
        </a:p>
      </dgm:t>
    </dgm:pt>
    <dgm:pt modelId="{8844ED08-08B8-4EC5-8A24-0C6BC085B92D}" type="pres">
      <dgm:prSet presAssocID="{4553827C-3C0C-4BDB-9456-8ECA26B7BBA6}" presName="img" presStyleLbl="fgImgPlace1" presStyleIdx="0" presStyleCnt="1" custScaleX="131661" custScaleY="73577" custLinFactNeighborX="15259" custLinFactNeighborY="13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4E66F776-E928-49E7-AFEB-3E1481722F5D}" type="pres">
      <dgm:prSet presAssocID="{4553827C-3C0C-4BDB-9456-8ECA26B7BBA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184DF6F8-34CC-4F66-B97F-3F5B3AD8E029}" type="presOf" srcId="{4553827C-3C0C-4BDB-9456-8ECA26B7BBA6}" destId="{4E66F776-E928-49E7-AFEB-3E1481722F5D}" srcOrd="1" destOrd="0" presId="urn:microsoft.com/office/officeart/2005/8/layout/vList4#1"/>
    <dgm:cxn modelId="{0694E868-2DDA-438F-9603-633A4812D4B9}" type="presOf" srcId="{E57EFDED-B261-48A0-AB9B-CCF0890504C9}" destId="{F83E9346-65A8-474B-BD59-04EC50C6B116}" srcOrd="0" destOrd="0" presId="urn:microsoft.com/office/officeart/2005/8/layout/vList4#1"/>
    <dgm:cxn modelId="{C4EFD767-5A30-4612-B8AB-7A969AC83B15}" type="presOf" srcId="{4553827C-3C0C-4BDB-9456-8ECA26B7BBA6}" destId="{088E6AB6-686D-476C-967A-022E39D1D745}" srcOrd="0" destOrd="0" presId="urn:microsoft.com/office/officeart/2005/8/layout/vList4#1"/>
    <dgm:cxn modelId="{2F56B633-806D-472C-9459-BC988EB0D280}" type="presParOf" srcId="{F83E9346-65A8-474B-BD59-04EC50C6B116}" destId="{9918C25A-C45B-4D7F-8DF2-D25E91B00D7C}" srcOrd="0" destOrd="0" presId="urn:microsoft.com/office/officeart/2005/8/layout/vList4#1"/>
    <dgm:cxn modelId="{1DB9DFCD-7B53-42D1-8FCE-236B24D4E481}" type="presParOf" srcId="{9918C25A-C45B-4D7F-8DF2-D25E91B00D7C}" destId="{088E6AB6-686D-476C-967A-022E39D1D745}" srcOrd="0" destOrd="0" presId="urn:microsoft.com/office/officeart/2005/8/layout/vList4#1"/>
    <dgm:cxn modelId="{5F23EC69-8BE2-4C4C-B6FC-13A3281CA21F}" type="presParOf" srcId="{9918C25A-C45B-4D7F-8DF2-D25E91B00D7C}" destId="{8844ED08-08B8-4EC5-8A24-0C6BC085B92D}" srcOrd="1" destOrd="0" presId="urn:microsoft.com/office/officeart/2005/8/layout/vList4#1"/>
    <dgm:cxn modelId="{E31372B7-FB22-41C9-A07F-004F61D9A08F}" type="presParOf" srcId="{9918C25A-C45B-4D7F-8DF2-D25E91B00D7C}" destId="{4E66F776-E928-49E7-AFEB-3E1481722F5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2D0EA-0831-411B-9483-1343386359F0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2AE56DB6-C6F3-49F9-84E4-E4C31D1F333C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softEdge rad="12700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Поддержка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редакций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районных и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городских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газет:</a:t>
          </a:r>
        </a:p>
        <a:p>
          <a:endParaRPr lang="ru-RU" sz="700" b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2022-2024гг.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по 450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тыс. руб. 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в год </a:t>
          </a:r>
          <a:endParaRPr lang="ru-RU" sz="900" dirty="0">
            <a:solidFill>
              <a:srgbClr val="C00000"/>
            </a:solidFill>
            <a:latin typeface="Book Antiqua" pitchFamily="18" charset="0"/>
            <a:cs typeface="Times New Roman" pitchFamily="18" charset="0"/>
          </a:endParaRPr>
        </a:p>
      </dgm:t>
    </dgm:pt>
    <dgm:pt modelId="{C65DD09E-947E-41C2-8282-F156D95EFB71}" type="parTrans" cxnId="{62509373-ED0D-473D-9921-01431C2B939A}">
      <dgm:prSet/>
      <dgm:spPr/>
      <dgm:t>
        <a:bodyPr/>
        <a:lstStyle/>
        <a:p>
          <a:endParaRPr lang="ru-RU"/>
        </a:p>
      </dgm:t>
    </dgm:pt>
    <dgm:pt modelId="{9CACB14F-C5AD-4CF8-8675-92BCCF80078F}" type="sibTrans" cxnId="{62509373-ED0D-473D-9921-01431C2B939A}">
      <dgm:prSet/>
      <dgm:spPr/>
      <dgm:t>
        <a:bodyPr/>
        <a:lstStyle/>
        <a:p>
          <a:endParaRPr lang="ru-RU"/>
        </a:p>
      </dgm:t>
    </dgm:pt>
    <dgm:pt modelId="{DBE3B0CD-DC7D-4ABC-97D3-28E9FDA0A34C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softEdge rad="12700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Организация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отдыха детей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в каникулярное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 время:</a:t>
          </a:r>
        </a:p>
        <a:p>
          <a:endParaRPr lang="ru-RU" sz="9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endParaRPr lang="ru-RU" sz="7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2022-2024гг.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по 4 810,0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тыс. руб.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в год </a:t>
          </a:r>
          <a:endParaRPr lang="ru-RU" sz="900" dirty="0">
            <a:solidFill>
              <a:srgbClr val="C00000"/>
            </a:solidFill>
            <a:latin typeface="Book Antiqua" pitchFamily="18" charset="0"/>
            <a:cs typeface="Times New Roman" pitchFamily="18" charset="0"/>
          </a:endParaRPr>
        </a:p>
      </dgm:t>
    </dgm:pt>
    <dgm:pt modelId="{CF38D8AF-8481-4A38-9427-B1E006C3FFF3}" type="parTrans" cxnId="{8C4F4A1F-5A31-4DC7-BE54-FB00B919B425}">
      <dgm:prSet/>
      <dgm:spPr/>
      <dgm:t>
        <a:bodyPr/>
        <a:lstStyle/>
        <a:p>
          <a:endParaRPr lang="ru-RU"/>
        </a:p>
      </dgm:t>
    </dgm:pt>
    <dgm:pt modelId="{6F1A7520-6921-4269-A423-63ABF79FE2CB}" type="sibTrans" cxnId="{8C4F4A1F-5A31-4DC7-BE54-FB00B919B425}">
      <dgm:prSet/>
      <dgm:spPr/>
      <dgm:t>
        <a:bodyPr/>
        <a:lstStyle/>
        <a:p>
          <a:endParaRPr lang="ru-RU"/>
        </a:p>
      </dgm:t>
    </dgm:pt>
    <dgm:pt modelId="{A6654DAA-63CA-4A94-8453-4035FC976E87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softEdge rad="12700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 статусу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«Город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воинской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славы»:</a:t>
          </a:r>
        </a:p>
        <a:p>
          <a:endParaRPr lang="ru-RU" sz="4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2022г. – </a:t>
          </a:r>
        </a:p>
        <a:p>
          <a:r>
            <a:rPr lang="ru-RU" sz="900" b="0" i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58 292 тыс. руб.;</a:t>
          </a:r>
        </a:p>
        <a:p>
          <a:r>
            <a:rPr lang="ru-RU" sz="900" b="0" i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2023г. – </a:t>
          </a:r>
        </a:p>
        <a:p>
          <a:r>
            <a:rPr lang="ru-RU" sz="900" b="0" i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65 413,8 тыс. руб.;</a:t>
          </a:r>
        </a:p>
        <a:p>
          <a:r>
            <a:rPr lang="ru-RU" sz="900" b="0" i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2024г. – </a:t>
          </a:r>
        </a:p>
        <a:p>
          <a:r>
            <a:rPr lang="ru-RU" sz="900" b="0" i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76 000,1 тыс. руб.</a:t>
          </a:r>
        </a:p>
        <a:p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57674F26-A348-47F1-8878-B80AA24BB370}" type="sibTrans" cxnId="{07E2DBDD-63E7-4628-A76F-4B6C7E75CF31}">
      <dgm:prSet/>
      <dgm:spPr/>
      <dgm:t>
        <a:bodyPr/>
        <a:lstStyle/>
        <a:p>
          <a:endParaRPr lang="ru-RU"/>
        </a:p>
      </dgm:t>
    </dgm:pt>
    <dgm:pt modelId="{9778815A-D4D4-41C0-822E-5E2852D7AA3C}" type="parTrans" cxnId="{07E2DBDD-63E7-4628-A76F-4B6C7E75CF31}">
      <dgm:prSet/>
      <dgm:spPr/>
      <dgm:t>
        <a:bodyPr/>
        <a:lstStyle/>
        <a:p>
          <a:endParaRPr lang="ru-RU"/>
        </a:p>
      </dgm:t>
    </dgm:pt>
    <dgm:pt modelId="{5B9777A2-8ABD-4470-BFD8-4411CC2CFE7A}" type="pres">
      <dgm:prSet presAssocID="{90B2D0EA-0831-411B-9483-1343386359F0}" presName="Name0" presStyleCnt="0">
        <dgm:presLayoutVars>
          <dgm:dir/>
          <dgm:resizeHandles val="exact"/>
        </dgm:presLayoutVars>
      </dgm:prSet>
      <dgm:spPr/>
    </dgm:pt>
    <dgm:pt modelId="{754E1798-608D-4769-964E-48DF0333D0EF}" type="pres">
      <dgm:prSet presAssocID="{90B2D0EA-0831-411B-9483-1343386359F0}" presName="bkgdShp" presStyleLbl="alignAccFollowNode1" presStyleIdx="0" presStyleCnt="1" custScaleY="103678" custLinFactNeighborY="-1621"/>
      <dgm:spPr>
        <a:solidFill>
          <a:schemeClr val="accent2">
            <a:lumMod val="40000"/>
            <a:lumOff val="60000"/>
            <a:alpha val="90000"/>
          </a:schemeClr>
        </a:solidFill>
        <a:effectLst>
          <a:softEdge rad="317500"/>
        </a:effectLst>
      </dgm:spPr>
    </dgm:pt>
    <dgm:pt modelId="{1CC4E739-8A16-447B-BDCD-4F92CD69E318}" type="pres">
      <dgm:prSet presAssocID="{90B2D0EA-0831-411B-9483-1343386359F0}" presName="linComp" presStyleCnt="0"/>
      <dgm:spPr/>
    </dgm:pt>
    <dgm:pt modelId="{8C2D0AB1-E266-4194-9A6B-8519A26CB94F}" type="pres">
      <dgm:prSet presAssocID="{2AE56DB6-C6F3-49F9-84E4-E4C31D1F333C}" presName="compNode" presStyleCnt="0"/>
      <dgm:spPr/>
    </dgm:pt>
    <dgm:pt modelId="{441EAAD9-4680-4612-94D3-5EE30A7678B4}" type="pres">
      <dgm:prSet presAssocID="{2AE56DB6-C6F3-49F9-84E4-E4C31D1F333C}" presName="node" presStyleLbl="node1" presStyleIdx="0" presStyleCnt="3" custScaleX="285653" custScaleY="119899" custLinFactNeighborX="20122" custLinFactNeighborY="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024F-2EFF-47D8-A19D-0850FF6F5C9C}" type="pres">
      <dgm:prSet presAssocID="{2AE56DB6-C6F3-49F9-84E4-E4C31D1F333C}" presName="invisiNode" presStyleLbl="node1" presStyleIdx="0" presStyleCnt="3"/>
      <dgm:spPr/>
    </dgm:pt>
    <dgm:pt modelId="{F75F68E8-191E-4FE2-9C99-DD472B608951}" type="pres">
      <dgm:prSet presAssocID="{2AE56DB6-C6F3-49F9-84E4-E4C31D1F333C}" presName="imagNode" presStyleLbl="fgImgPlace1" presStyleIdx="0" presStyleCnt="3" custScaleX="250116" custScaleY="82240" custLinFactNeighborX="13608" custLinFactNeighborY="-594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1F724D4-438C-4C63-B5D0-7567E84A9D01}" type="pres">
      <dgm:prSet presAssocID="{9CACB14F-C5AD-4CF8-8675-92BCCF8007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763B87-DE46-409D-8C63-FA0C84191E05}" type="pres">
      <dgm:prSet presAssocID="{A6654DAA-63CA-4A94-8453-4035FC976E87}" presName="compNode" presStyleCnt="0"/>
      <dgm:spPr/>
    </dgm:pt>
    <dgm:pt modelId="{9C8E098A-520D-4069-A502-BB0D6A53A99E}" type="pres">
      <dgm:prSet presAssocID="{A6654DAA-63CA-4A94-8453-4035FC976E87}" presName="node" presStyleLbl="node1" presStyleIdx="1" presStyleCnt="3" custScaleX="309584" custScaleY="118117" custLinFactNeighborX="23945" custLinFactNeighborY="-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A00A-5D0C-467F-9C19-57191F4D3AD7}" type="pres">
      <dgm:prSet presAssocID="{A6654DAA-63CA-4A94-8453-4035FC976E87}" presName="invisiNode" presStyleLbl="node1" presStyleIdx="1" presStyleCnt="3"/>
      <dgm:spPr/>
    </dgm:pt>
    <dgm:pt modelId="{BC272946-5801-45AF-90F9-8A634DB15C5B}" type="pres">
      <dgm:prSet presAssocID="{A6654DAA-63CA-4A94-8453-4035FC976E87}" presName="imagNode" presStyleLbl="fgImgPlace1" presStyleIdx="1" presStyleCnt="3" custScaleX="260743" custScaleY="77029" custLinFactNeighborX="27524" custLinFactNeighborY="-429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5881CDD-9AE2-4DF5-AEF6-985CDDEB2FD5}" type="pres">
      <dgm:prSet presAssocID="{57674F26-A348-47F1-8878-B80AA24BB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A7F3BC-7989-4FAB-9B0B-64CE046D0799}" type="pres">
      <dgm:prSet presAssocID="{DBE3B0CD-DC7D-4ABC-97D3-28E9FDA0A34C}" presName="compNode" presStyleCnt="0"/>
      <dgm:spPr/>
    </dgm:pt>
    <dgm:pt modelId="{BABB3128-9D9D-4886-9DA1-CF23B8B826A6}" type="pres">
      <dgm:prSet presAssocID="{DBE3B0CD-DC7D-4ABC-97D3-28E9FDA0A34C}" presName="node" presStyleLbl="node1" presStyleIdx="2" presStyleCnt="3" custScaleX="290160" custScaleY="116139" custLinFactNeighborX="20475" custLinFactNeighborY="-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3F366-9091-43B3-BD05-6D1CC19F31DA}" type="pres">
      <dgm:prSet presAssocID="{DBE3B0CD-DC7D-4ABC-97D3-28E9FDA0A34C}" presName="invisiNode" presStyleLbl="node1" presStyleIdx="2" presStyleCnt="3"/>
      <dgm:spPr/>
    </dgm:pt>
    <dgm:pt modelId="{94D84532-6F91-43D2-AB05-42B4797EA597}" type="pres">
      <dgm:prSet presAssocID="{DBE3B0CD-DC7D-4ABC-97D3-28E9FDA0A34C}" presName="imagNode" presStyleLbl="fgImgPlace1" presStyleIdx="2" presStyleCnt="3" custScaleX="259523" custScaleY="79106" custLinFactNeighborX="24477" custLinFactNeighborY="-4079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62509373-ED0D-473D-9921-01431C2B939A}" srcId="{90B2D0EA-0831-411B-9483-1343386359F0}" destId="{2AE56DB6-C6F3-49F9-84E4-E4C31D1F333C}" srcOrd="0" destOrd="0" parTransId="{C65DD09E-947E-41C2-8282-F156D95EFB71}" sibTransId="{9CACB14F-C5AD-4CF8-8675-92BCCF80078F}"/>
    <dgm:cxn modelId="{874EDCBE-D7B1-422F-9CE7-0468C32B4BCC}" type="presOf" srcId="{9CACB14F-C5AD-4CF8-8675-92BCCF80078F}" destId="{31F724D4-438C-4C63-B5D0-7567E84A9D01}" srcOrd="0" destOrd="0" presId="urn:microsoft.com/office/officeart/2005/8/layout/pList2#1"/>
    <dgm:cxn modelId="{8C4F4A1F-5A31-4DC7-BE54-FB00B919B425}" srcId="{90B2D0EA-0831-411B-9483-1343386359F0}" destId="{DBE3B0CD-DC7D-4ABC-97D3-28E9FDA0A34C}" srcOrd="2" destOrd="0" parTransId="{CF38D8AF-8481-4A38-9427-B1E006C3FFF3}" sibTransId="{6F1A7520-6921-4269-A423-63ABF79FE2CB}"/>
    <dgm:cxn modelId="{F10C6CBB-8263-4971-BEF9-6FE0B55287BB}" type="presOf" srcId="{90B2D0EA-0831-411B-9483-1343386359F0}" destId="{5B9777A2-8ABD-4470-BFD8-4411CC2CFE7A}" srcOrd="0" destOrd="0" presId="urn:microsoft.com/office/officeart/2005/8/layout/pList2#1"/>
    <dgm:cxn modelId="{07E2DBDD-63E7-4628-A76F-4B6C7E75CF31}" srcId="{90B2D0EA-0831-411B-9483-1343386359F0}" destId="{A6654DAA-63CA-4A94-8453-4035FC976E87}" srcOrd="1" destOrd="0" parTransId="{9778815A-D4D4-41C0-822E-5E2852D7AA3C}" sibTransId="{57674F26-A348-47F1-8878-B80AA24BB370}"/>
    <dgm:cxn modelId="{A01F9065-DFD4-46E1-AD5E-98ABF79EF1A2}" type="presOf" srcId="{2AE56DB6-C6F3-49F9-84E4-E4C31D1F333C}" destId="{441EAAD9-4680-4612-94D3-5EE30A7678B4}" srcOrd="0" destOrd="0" presId="urn:microsoft.com/office/officeart/2005/8/layout/pList2#1"/>
    <dgm:cxn modelId="{47586F58-4013-4979-9A85-D95664CA2966}" type="presOf" srcId="{A6654DAA-63CA-4A94-8453-4035FC976E87}" destId="{9C8E098A-520D-4069-A502-BB0D6A53A99E}" srcOrd="0" destOrd="0" presId="urn:microsoft.com/office/officeart/2005/8/layout/pList2#1"/>
    <dgm:cxn modelId="{40D69274-A538-4B5A-A0F0-AA8B4C82A90D}" type="presOf" srcId="{57674F26-A348-47F1-8878-B80AA24BB370}" destId="{A5881CDD-9AE2-4DF5-AEF6-985CDDEB2FD5}" srcOrd="0" destOrd="0" presId="urn:microsoft.com/office/officeart/2005/8/layout/pList2#1"/>
    <dgm:cxn modelId="{9B9017BE-1607-4886-9FA8-6EAAA947B45D}" type="presOf" srcId="{DBE3B0CD-DC7D-4ABC-97D3-28E9FDA0A34C}" destId="{BABB3128-9D9D-4886-9DA1-CF23B8B826A6}" srcOrd="0" destOrd="0" presId="urn:microsoft.com/office/officeart/2005/8/layout/pList2#1"/>
    <dgm:cxn modelId="{7B2825C9-3133-4C0C-9D31-6FED54AF9460}" type="presParOf" srcId="{5B9777A2-8ABD-4470-BFD8-4411CC2CFE7A}" destId="{754E1798-608D-4769-964E-48DF0333D0EF}" srcOrd="0" destOrd="0" presId="urn:microsoft.com/office/officeart/2005/8/layout/pList2#1"/>
    <dgm:cxn modelId="{58DE650F-FA90-4F06-A532-2854BE352070}" type="presParOf" srcId="{5B9777A2-8ABD-4470-BFD8-4411CC2CFE7A}" destId="{1CC4E739-8A16-447B-BDCD-4F92CD69E318}" srcOrd="1" destOrd="0" presId="urn:microsoft.com/office/officeart/2005/8/layout/pList2#1"/>
    <dgm:cxn modelId="{0306A276-0C6E-4DC6-89A8-09EAC6DAF96B}" type="presParOf" srcId="{1CC4E739-8A16-447B-BDCD-4F92CD69E318}" destId="{8C2D0AB1-E266-4194-9A6B-8519A26CB94F}" srcOrd="0" destOrd="0" presId="urn:microsoft.com/office/officeart/2005/8/layout/pList2#1"/>
    <dgm:cxn modelId="{F961BCF0-6C91-43AA-94DF-9FAD0F725170}" type="presParOf" srcId="{8C2D0AB1-E266-4194-9A6B-8519A26CB94F}" destId="{441EAAD9-4680-4612-94D3-5EE30A7678B4}" srcOrd="0" destOrd="0" presId="urn:microsoft.com/office/officeart/2005/8/layout/pList2#1"/>
    <dgm:cxn modelId="{2D4CFBB7-6E0A-4DE7-8748-DF97B7F41152}" type="presParOf" srcId="{8C2D0AB1-E266-4194-9A6B-8519A26CB94F}" destId="{0730024F-2EFF-47D8-A19D-0850FF6F5C9C}" srcOrd="1" destOrd="0" presId="urn:microsoft.com/office/officeart/2005/8/layout/pList2#1"/>
    <dgm:cxn modelId="{A4B46C34-19AC-4CE3-9947-E458C15AEB75}" type="presParOf" srcId="{8C2D0AB1-E266-4194-9A6B-8519A26CB94F}" destId="{F75F68E8-191E-4FE2-9C99-DD472B608951}" srcOrd="2" destOrd="0" presId="urn:microsoft.com/office/officeart/2005/8/layout/pList2#1"/>
    <dgm:cxn modelId="{FAE6F214-214D-431A-AA4A-49362815A2A0}" type="presParOf" srcId="{1CC4E739-8A16-447B-BDCD-4F92CD69E318}" destId="{31F724D4-438C-4C63-B5D0-7567E84A9D01}" srcOrd="1" destOrd="0" presId="urn:microsoft.com/office/officeart/2005/8/layout/pList2#1"/>
    <dgm:cxn modelId="{07AFE3FA-5BA8-48A7-B7F2-949BD0D80ECC}" type="presParOf" srcId="{1CC4E739-8A16-447B-BDCD-4F92CD69E318}" destId="{22763B87-DE46-409D-8C63-FA0C84191E05}" srcOrd="2" destOrd="0" presId="urn:microsoft.com/office/officeart/2005/8/layout/pList2#1"/>
    <dgm:cxn modelId="{CB891115-3B9B-4F4F-A5CD-3CCB33041BA5}" type="presParOf" srcId="{22763B87-DE46-409D-8C63-FA0C84191E05}" destId="{9C8E098A-520D-4069-A502-BB0D6A53A99E}" srcOrd="0" destOrd="0" presId="urn:microsoft.com/office/officeart/2005/8/layout/pList2#1"/>
    <dgm:cxn modelId="{B3CE7B17-62AD-4BFC-AE9B-FC7AB2E3EF9A}" type="presParOf" srcId="{22763B87-DE46-409D-8C63-FA0C84191E05}" destId="{DFE3A00A-5D0C-467F-9C19-57191F4D3AD7}" srcOrd="1" destOrd="0" presId="urn:microsoft.com/office/officeart/2005/8/layout/pList2#1"/>
    <dgm:cxn modelId="{3E96C3A6-0D8D-4F88-BB97-0122D4509CF9}" type="presParOf" srcId="{22763B87-DE46-409D-8C63-FA0C84191E05}" destId="{BC272946-5801-45AF-90F9-8A634DB15C5B}" srcOrd="2" destOrd="0" presId="urn:microsoft.com/office/officeart/2005/8/layout/pList2#1"/>
    <dgm:cxn modelId="{6AED6053-571E-4570-90AA-7CE2DB12D50A}" type="presParOf" srcId="{1CC4E739-8A16-447B-BDCD-4F92CD69E318}" destId="{A5881CDD-9AE2-4DF5-AEF6-985CDDEB2FD5}" srcOrd="3" destOrd="0" presId="urn:microsoft.com/office/officeart/2005/8/layout/pList2#1"/>
    <dgm:cxn modelId="{BFDE61DF-A521-4A29-AD72-04DFF8EFD4E9}" type="presParOf" srcId="{1CC4E739-8A16-447B-BDCD-4F92CD69E318}" destId="{02A7F3BC-7989-4FAB-9B0B-64CE046D0799}" srcOrd="4" destOrd="0" presId="urn:microsoft.com/office/officeart/2005/8/layout/pList2#1"/>
    <dgm:cxn modelId="{237A2DCF-7DB5-4DA6-BB70-A3E92C28DCF2}" type="presParOf" srcId="{02A7F3BC-7989-4FAB-9B0B-64CE046D0799}" destId="{BABB3128-9D9D-4886-9DA1-CF23B8B826A6}" srcOrd="0" destOrd="0" presId="urn:microsoft.com/office/officeart/2005/8/layout/pList2#1"/>
    <dgm:cxn modelId="{B5DA76EE-333B-4D99-8C22-116845423C01}" type="presParOf" srcId="{02A7F3BC-7989-4FAB-9B0B-64CE046D0799}" destId="{C303F366-9091-43B3-BD05-6D1CC19F31DA}" srcOrd="1" destOrd="0" presId="urn:microsoft.com/office/officeart/2005/8/layout/pList2#1"/>
    <dgm:cxn modelId="{A8E3BD36-197B-4136-82FF-9C4F104BA646}" type="presParOf" srcId="{02A7F3BC-7989-4FAB-9B0B-64CE046D0799}" destId="{94D84532-6F91-43D2-AB05-42B4797EA597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B2D0EA-0831-411B-9483-1343386359F0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54DAA-63CA-4A94-8453-4035FC976E87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softEdge rad="12700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Организация участия детей и подростков в социально-значимых региональных проектах:</a:t>
          </a:r>
        </a:p>
        <a:p>
          <a:endParaRPr lang="ru-RU" sz="6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2022-2024гг.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по  622 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тыс. руб.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в год </a:t>
          </a:r>
          <a:endParaRPr lang="ru-RU" sz="900" dirty="0">
            <a:solidFill>
              <a:srgbClr val="C00000"/>
            </a:solidFill>
            <a:latin typeface="Book Antiqua" pitchFamily="18" charset="0"/>
            <a:cs typeface="Times New Roman" pitchFamily="18" charset="0"/>
          </a:endParaRPr>
        </a:p>
      </dgm:t>
    </dgm:pt>
    <dgm:pt modelId="{9778815A-D4D4-41C0-822E-5E2852D7AA3C}" type="parTrans" cxnId="{07E2DBDD-63E7-4628-A76F-4B6C7E75CF31}">
      <dgm:prSet/>
      <dgm:spPr/>
      <dgm:t>
        <a:bodyPr/>
        <a:lstStyle/>
        <a:p>
          <a:endParaRPr lang="ru-RU"/>
        </a:p>
      </dgm:t>
    </dgm:pt>
    <dgm:pt modelId="{57674F26-A348-47F1-8878-B80AA24BB370}" type="sibTrans" cxnId="{07E2DBDD-63E7-4628-A76F-4B6C7E75CF31}">
      <dgm:prSet/>
      <dgm:spPr/>
      <dgm:t>
        <a:bodyPr/>
        <a:lstStyle/>
        <a:p>
          <a:endParaRPr lang="ru-RU"/>
        </a:p>
      </dgm:t>
    </dgm:pt>
    <dgm:pt modelId="{DBE3B0CD-DC7D-4ABC-97D3-28E9FDA0A34C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softEdge rad="12700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Повышение заработной платы </a:t>
          </a:r>
          <a:r>
            <a:rPr lang="ru-RU" sz="900" b="0" i="0" dirty="0" err="1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педработников</a:t>
          </a:r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 муниципальных организаций </a:t>
          </a:r>
          <a:r>
            <a:rPr lang="ru-RU" sz="900" b="0" i="0" dirty="0" err="1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допобразования</a:t>
          </a:r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:</a:t>
          </a:r>
        </a:p>
        <a:p>
          <a:endParaRPr lang="ru-RU" sz="105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2022-2024гг.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по  20 169,5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тыс. руб.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в год </a:t>
          </a:r>
        </a:p>
        <a:p>
          <a:endParaRPr lang="ru-RU" sz="900" b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CF38D8AF-8481-4A38-9427-B1E006C3FFF3}" type="parTrans" cxnId="{8C4F4A1F-5A31-4DC7-BE54-FB00B919B425}">
      <dgm:prSet/>
      <dgm:spPr/>
      <dgm:t>
        <a:bodyPr/>
        <a:lstStyle/>
        <a:p>
          <a:endParaRPr lang="ru-RU"/>
        </a:p>
      </dgm:t>
    </dgm:pt>
    <dgm:pt modelId="{6F1A7520-6921-4269-A423-63ABF79FE2CB}" type="sibTrans" cxnId="{8C4F4A1F-5A31-4DC7-BE54-FB00B919B425}">
      <dgm:prSet/>
      <dgm:spPr/>
      <dgm:t>
        <a:bodyPr/>
        <a:lstStyle/>
        <a:p>
          <a:endParaRPr lang="ru-RU"/>
        </a:p>
      </dgm:t>
    </dgm:pt>
    <dgm:pt modelId="{389865FA-9986-469E-AA76-AB62E4065750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softEdge rad="127000"/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Повышение заработной платы работникам муниципальных учреждений культуры:</a:t>
          </a:r>
        </a:p>
        <a:p>
          <a:endParaRPr lang="ru-RU" sz="9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— 2022-2024гг.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по  22 690,8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тыс. руб. </a:t>
          </a:r>
        </a:p>
        <a:p>
          <a:r>
            <a:rPr lang="ru-RU" sz="900" b="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rPr>
            <a:t>в год </a:t>
          </a:r>
          <a:endParaRPr lang="ru-RU" sz="900" dirty="0">
            <a:solidFill>
              <a:srgbClr val="C00000"/>
            </a:solidFill>
            <a:latin typeface="Book Antiqua" pitchFamily="18" charset="0"/>
            <a:cs typeface="Times New Roman" pitchFamily="18" charset="0"/>
          </a:endParaRPr>
        </a:p>
      </dgm:t>
    </dgm:pt>
    <dgm:pt modelId="{15C03012-B95C-4706-A069-48B8F67DC367}" type="parTrans" cxnId="{85732A52-19D7-46D5-AB3C-CC863AAF02F3}">
      <dgm:prSet/>
      <dgm:spPr/>
      <dgm:t>
        <a:bodyPr/>
        <a:lstStyle/>
        <a:p>
          <a:endParaRPr lang="ru-RU"/>
        </a:p>
      </dgm:t>
    </dgm:pt>
    <dgm:pt modelId="{B225974E-665F-4F96-830E-140A6CE5D8B4}" type="sibTrans" cxnId="{85732A52-19D7-46D5-AB3C-CC863AAF02F3}">
      <dgm:prSet/>
      <dgm:spPr/>
      <dgm:t>
        <a:bodyPr/>
        <a:lstStyle/>
        <a:p>
          <a:endParaRPr lang="ru-RU"/>
        </a:p>
      </dgm:t>
    </dgm:pt>
    <dgm:pt modelId="{5B9777A2-8ABD-4470-BFD8-4411CC2CFE7A}" type="pres">
      <dgm:prSet presAssocID="{90B2D0EA-0831-411B-9483-1343386359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E1798-608D-4769-964E-48DF0333D0EF}" type="pres">
      <dgm:prSet presAssocID="{90B2D0EA-0831-411B-9483-1343386359F0}" presName="bkgdShp" presStyleLbl="alignAccFollowNode1" presStyleIdx="0" presStyleCnt="1" custScaleY="100558" custLinFactNeighborX="1470" custLinFactNeighborY="279"/>
      <dgm:spPr>
        <a:solidFill>
          <a:schemeClr val="accent2">
            <a:lumMod val="40000"/>
            <a:lumOff val="60000"/>
            <a:alpha val="90000"/>
          </a:schemeClr>
        </a:solidFill>
        <a:effectLst>
          <a:softEdge rad="317500"/>
        </a:effectLst>
      </dgm:spPr>
      <dgm:t>
        <a:bodyPr/>
        <a:lstStyle/>
        <a:p>
          <a:endParaRPr lang="ru-RU"/>
        </a:p>
      </dgm:t>
    </dgm:pt>
    <dgm:pt modelId="{1CC4E739-8A16-447B-BDCD-4F92CD69E318}" type="pres">
      <dgm:prSet presAssocID="{90B2D0EA-0831-411B-9483-1343386359F0}" presName="linComp" presStyleCnt="0"/>
      <dgm:spPr/>
    </dgm:pt>
    <dgm:pt modelId="{22763B87-DE46-409D-8C63-FA0C84191E05}" type="pres">
      <dgm:prSet presAssocID="{A6654DAA-63CA-4A94-8453-4035FC976E87}" presName="compNode" presStyleCnt="0"/>
      <dgm:spPr/>
    </dgm:pt>
    <dgm:pt modelId="{9C8E098A-520D-4069-A502-BB0D6A53A99E}" type="pres">
      <dgm:prSet presAssocID="{A6654DAA-63CA-4A94-8453-4035FC976E87}" presName="node" presStyleLbl="node1" presStyleIdx="0" presStyleCnt="3" custScaleX="130425" custScaleY="116689" custLinFactNeighborX="386" custLinFactNeighborY="-1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A00A-5D0C-467F-9C19-57191F4D3AD7}" type="pres">
      <dgm:prSet presAssocID="{A6654DAA-63CA-4A94-8453-4035FC976E87}" presName="invisiNode" presStyleLbl="node1" presStyleIdx="0" presStyleCnt="3"/>
      <dgm:spPr/>
    </dgm:pt>
    <dgm:pt modelId="{BC272946-5801-45AF-90F9-8A634DB15C5B}" type="pres">
      <dgm:prSet presAssocID="{A6654DAA-63CA-4A94-8453-4035FC976E87}" presName="imagNode" presStyleLbl="fgImgPlace1" presStyleIdx="0" presStyleCnt="3" custScaleX="109838" custScaleY="78254" custLinFactNeighborX="4323" custLinFactNeighborY="-427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5881CDD-9AE2-4DF5-AEF6-985CDDEB2FD5}" type="pres">
      <dgm:prSet presAssocID="{57674F26-A348-47F1-8878-B80AA24BB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A7F3BC-7989-4FAB-9B0B-64CE046D0799}" type="pres">
      <dgm:prSet presAssocID="{DBE3B0CD-DC7D-4ABC-97D3-28E9FDA0A34C}" presName="compNode" presStyleCnt="0"/>
      <dgm:spPr/>
    </dgm:pt>
    <dgm:pt modelId="{BABB3128-9D9D-4886-9DA1-CF23B8B826A6}" type="pres">
      <dgm:prSet presAssocID="{DBE3B0CD-DC7D-4ABC-97D3-28E9FDA0A34C}" presName="node" presStyleLbl="node1" presStyleIdx="1" presStyleCnt="3" custScaleX="135390" custScaleY="116287" custLinFactNeighborX="2270" custLinFactNeighborY="-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3F366-9091-43B3-BD05-6D1CC19F31DA}" type="pres">
      <dgm:prSet presAssocID="{DBE3B0CD-DC7D-4ABC-97D3-28E9FDA0A34C}" presName="invisiNode" presStyleLbl="node1" presStyleIdx="1" presStyleCnt="3"/>
      <dgm:spPr/>
    </dgm:pt>
    <dgm:pt modelId="{94D84532-6F91-43D2-AB05-42B4797EA597}" type="pres">
      <dgm:prSet presAssocID="{DBE3B0CD-DC7D-4ABC-97D3-28E9FDA0A34C}" presName="imagNode" presStyleLbl="fgImgPlace1" presStyleIdx="1" presStyleCnt="3" custScaleX="114849" custScaleY="80490" custLinFactNeighborX="-885" custLinFactNeighborY="-6572"/>
      <dgm:spPr>
        <a:blipFill rotWithShape="0">
          <a:blip xmlns:r="http://schemas.openxmlformats.org/officeDocument/2006/relationships" r:embed="rId2">
            <a:lum bright="10000"/>
          </a:blip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B9927C0-C3EA-443D-8C3B-62B696F555BD}" type="pres">
      <dgm:prSet presAssocID="{6F1A7520-6921-4269-A423-63ABF79FE2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EE48EB-299A-4D6B-8106-57B382FB071A}" type="pres">
      <dgm:prSet presAssocID="{389865FA-9986-469E-AA76-AB62E4065750}" presName="compNode" presStyleCnt="0"/>
      <dgm:spPr/>
    </dgm:pt>
    <dgm:pt modelId="{84E39E2C-D27A-4D90-9E0A-6BC21215BAAC}" type="pres">
      <dgm:prSet presAssocID="{389865FA-9986-469E-AA76-AB62E4065750}" presName="node" presStyleLbl="node1" presStyleIdx="2" presStyleCnt="3" custScaleX="134769" custScaleY="116711" custLinFactNeighborX="-811" custLinFactNeighborY="-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543BD-9AC1-4BA0-B0E7-907E0A93E568}" type="pres">
      <dgm:prSet presAssocID="{389865FA-9986-469E-AA76-AB62E4065750}" presName="invisiNode" presStyleLbl="node1" presStyleIdx="2" presStyleCnt="3"/>
      <dgm:spPr/>
    </dgm:pt>
    <dgm:pt modelId="{2DE17D04-D1ED-4656-BB64-CF9381375AB1}" type="pres">
      <dgm:prSet presAssocID="{389865FA-9986-469E-AA76-AB62E4065750}" presName="imagNode" presStyleLbl="fgImgPlace1" presStyleIdx="2" presStyleCnt="3" custScaleX="115875" custScaleY="79583" custLinFactNeighborX="-3142" custLinFactNeighborY="-5942"/>
      <dgm:spPr>
        <a:blipFill rotWithShape="0">
          <a:blip xmlns:r="http://schemas.openxmlformats.org/officeDocument/2006/relationships" r:embed="rId3">
            <a:lum bright="8000"/>
          </a:blip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07E2DBDD-63E7-4628-A76F-4B6C7E75CF31}" srcId="{90B2D0EA-0831-411B-9483-1343386359F0}" destId="{A6654DAA-63CA-4A94-8453-4035FC976E87}" srcOrd="0" destOrd="0" parTransId="{9778815A-D4D4-41C0-822E-5E2852D7AA3C}" sibTransId="{57674F26-A348-47F1-8878-B80AA24BB370}"/>
    <dgm:cxn modelId="{8C4F4A1F-5A31-4DC7-BE54-FB00B919B425}" srcId="{90B2D0EA-0831-411B-9483-1343386359F0}" destId="{DBE3B0CD-DC7D-4ABC-97D3-28E9FDA0A34C}" srcOrd="1" destOrd="0" parTransId="{CF38D8AF-8481-4A38-9427-B1E006C3FFF3}" sibTransId="{6F1A7520-6921-4269-A423-63ABF79FE2CB}"/>
    <dgm:cxn modelId="{146773F2-94EA-4915-88F9-5FB7A5559C80}" type="presOf" srcId="{A6654DAA-63CA-4A94-8453-4035FC976E87}" destId="{9C8E098A-520D-4069-A502-BB0D6A53A99E}" srcOrd="0" destOrd="0" presId="urn:microsoft.com/office/officeart/2005/8/layout/pList2#2"/>
    <dgm:cxn modelId="{FD25151B-15AB-40C0-8404-1390ABD2258F}" type="presOf" srcId="{389865FA-9986-469E-AA76-AB62E4065750}" destId="{84E39E2C-D27A-4D90-9E0A-6BC21215BAAC}" srcOrd="0" destOrd="0" presId="urn:microsoft.com/office/officeart/2005/8/layout/pList2#2"/>
    <dgm:cxn modelId="{A10C2D1B-C507-43BE-BB81-5BF2D14C08AE}" type="presOf" srcId="{90B2D0EA-0831-411B-9483-1343386359F0}" destId="{5B9777A2-8ABD-4470-BFD8-4411CC2CFE7A}" srcOrd="0" destOrd="0" presId="urn:microsoft.com/office/officeart/2005/8/layout/pList2#2"/>
    <dgm:cxn modelId="{85732A52-19D7-46D5-AB3C-CC863AAF02F3}" srcId="{90B2D0EA-0831-411B-9483-1343386359F0}" destId="{389865FA-9986-469E-AA76-AB62E4065750}" srcOrd="2" destOrd="0" parTransId="{15C03012-B95C-4706-A069-48B8F67DC367}" sibTransId="{B225974E-665F-4F96-830E-140A6CE5D8B4}"/>
    <dgm:cxn modelId="{20702D85-5FC3-41B0-A33F-51D250C36942}" type="presOf" srcId="{DBE3B0CD-DC7D-4ABC-97D3-28E9FDA0A34C}" destId="{BABB3128-9D9D-4886-9DA1-CF23B8B826A6}" srcOrd="0" destOrd="0" presId="urn:microsoft.com/office/officeart/2005/8/layout/pList2#2"/>
    <dgm:cxn modelId="{289CF61A-BE4C-4EFD-B8AC-318F16612473}" type="presOf" srcId="{57674F26-A348-47F1-8878-B80AA24BB370}" destId="{A5881CDD-9AE2-4DF5-AEF6-985CDDEB2FD5}" srcOrd="0" destOrd="0" presId="urn:microsoft.com/office/officeart/2005/8/layout/pList2#2"/>
    <dgm:cxn modelId="{6ED69828-7875-4C8D-A57B-1DE05F9452BD}" type="presOf" srcId="{6F1A7520-6921-4269-A423-63ABF79FE2CB}" destId="{AB9927C0-C3EA-443D-8C3B-62B696F555BD}" srcOrd="0" destOrd="0" presId="urn:microsoft.com/office/officeart/2005/8/layout/pList2#2"/>
    <dgm:cxn modelId="{6FF4E791-818D-4D43-A3F2-EE5C01379172}" type="presParOf" srcId="{5B9777A2-8ABD-4470-BFD8-4411CC2CFE7A}" destId="{754E1798-608D-4769-964E-48DF0333D0EF}" srcOrd="0" destOrd="0" presId="urn:microsoft.com/office/officeart/2005/8/layout/pList2#2"/>
    <dgm:cxn modelId="{0C538661-9CFE-4097-919B-A518641BF596}" type="presParOf" srcId="{5B9777A2-8ABD-4470-BFD8-4411CC2CFE7A}" destId="{1CC4E739-8A16-447B-BDCD-4F92CD69E318}" srcOrd="1" destOrd="0" presId="urn:microsoft.com/office/officeart/2005/8/layout/pList2#2"/>
    <dgm:cxn modelId="{0ADFAA0A-ACEA-4AE5-8688-DF43A89747D9}" type="presParOf" srcId="{1CC4E739-8A16-447B-BDCD-4F92CD69E318}" destId="{22763B87-DE46-409D-8C63-FA0C84191E05}" srcOrd="0" destOrd="0" presId="urn:microsoft.com/office/officeart/2005/8/layout/pList2#2"/>
    <dgm:cxn modelId="{3F09B4B0-B764-42E9-A0B5-F643C1468322}" type="presParOf" srcId="{22763B87-DE46-409D-8C63-FA0C84191E05}" destId="{9C8E098A-520D-4069-A502-BB0D6A53A99E}" srcOrd="0" destOrd="0" presId="urn:microsoft.com/office/officeart/2005/8/layout/pList2#2"/>
    <dgm:cxn modelId="{515A56BB-16D6-426F-93D7-37B317CFA9D7}" type="presParOf" srcId="{22763B87-DE46-409D-8C63-FA0C84191E05}" destId="{DFE3A00A-5D0C-467F-9C19-57191F4D3AD7}" srcOrd="1" destOrd="0" presId="urn:microsoft.com/office/officeart/2005/8/layout/pList2#2"/>
    <dgm:cxn modelId="{77B5D23B-61C3-4E02-9AD4-5415DF585E02}" type="presParOf" srcId="{22763B87-DE46-409D-8C63-FA0C84191E05}" destId="{BC272946-5801-45AF-90F9-8A634DB15C5B}" srcOrd="2" destOrd="0" presId="urn:microsoft.com/office/officeart/2005/8/layout/pList2#2"/>
    <dgm:cxn modelId="{A06956AA-752A-4505-A41E-B598D648EA0C}" type="presParOf" srcId="{1CC4E739-8A16-447B-BDCD-4F92CD69E318}" destId="{A5881CDD-9AE2-4DF5-AEF6-985CDDEB2FD5}" srcOrd="1" destOrd="0" presId="urn:microsoft.com/office/officeart/2005/8/layout/pList2#2"/>
    <dgm:cxn modelId="{95E42491-83BD-4477-A5D4-4AD51DFF8262}" type="presParOf" srcId="{1CC4E739-8A16-447B-BDCD-4F92CD69E318}" destId="{02A7F3BC-7989-4FAB-9B0B-64CE046D0799}" srcOrd="2" destOrd="0" presId="urn:microsoft.com/office/officeart/2005/8/layout/pList2#2"/>
    <dgm:cxn modelId="{F87898A2-8A83-49C2-8743-9AC8A698524A}" type="presParOf" srcId="{02A7F3BC-7989-4FAB-9B0B-64CE046D0799}" destId="{BABB3128-9D9D-4886-9DA1-CF23B8B826A6}" srcOrd="0" destOrd="0" presId="urn:microsoft.com/office/officeart/2005/8/layout/pList2#2"/>
    <dgm:cxn modelId="{FA851729-DE28-4DBC-A906-D8E561A932E3}" type="presParOf" srcId="{02A7F3BC-7989-4FAB-9B0B-64CE046D0799}" destId="{C303F366-9091-43B3-BD05-6D1CC19F31DA}" srcOrd="1" destOrd="0" presId="urn:microsoft.com/office/officeart/2005/8/layout/pList2#2"/>
    <dgm:cxn modelId="{7D24C515-1037-4E25-A699-EFB9CBC609B6}" type="presParOf" srcId="{02A7F3BC-7989-4FAB-9B0B-64CE046D0799}" destId="{94D84532-6F91-43D2-AB05-42B4797EA597}" srcOrd="2" destOrd="0" presId="urn:microsoft.com/office/officeart/2005/8/layout/pList2#2"/>
    <dgm:cxn modelId="{D4F1C889-A37E-4BF0-ADB6-27145500B985}" type="presParOf" srcId="{1CC4E739-8A16-447B-BDCD-4F92CD69E318}" destId="{AB9927C0-C3EA-443D-8C3B-62B696F555BD}" srcOrd="3" destOrd="0" presId="urn:microsoft.com/office/officeart/2005/8/layout/pList2#2"/>
    <dgm:cxn modelId="{A403433D-AD99-48B6-91EB-EA193482CE01}" type="presParOf" srcId="{1CC4E739-8A16-447B-BDCD-4F92CD69E318}" destId="{01EE48EB-299A-4D6B-8106-57B382FB071A}" srcOrd="4" destOrd="0" presId="urn:microsoft.com/office/officeart/2005/8/layout/pList2#2"/>
    <dgm:cxn modelId="{906672B0-194B-4351-88AC-7AF24E33A6D6}" type="presParOf" srcId="{01EE48EB-299A-4D6B-8106-57B382FB071A}" destId="{84E39E2C-D27A-4D90-9E0A-6BC21215BAAC}" srcOrd="0" destOrd="0" presId="urn:microsoft.com/office/officeart/2005/8/layout/pList2#2"/>
    <dgm:cxn modelId="{D03CD29C-0D69-49A4-8063-294C02A01CF3}" type="presParOf" srcId="{01EE48EB-299A-4D6B-8106-57B382FB071A}" destId="{904543BD-9AC1-4BA0-B0E7-907E0A93E568}" srcOrd="1" destOrd="0" presId="urn:microsoft.com/office/officeart/2005/8/layout/pList2#2"/>
    <dgm:cxn modelId="{9683657F-D50D-4DC0-BD07-3319E777D876}" type="presParOf" srcId="{01EE48EB-299A-4D6B-8106-57B382FB071A}" destId="{2DE17D04-D1ED-4656-BB64-CF9381375AB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6AF4770-C9F8-4F71-B84E-7DC8AD85C6C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000" b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Исполнение полномочий и обеспечение деятельности комиссий по делам несовершеннолетних: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2022г. – 702,0 тыс. руб.;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2023г. – 709,0 тыс. руб.;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2024г. – 716,0 тыс. руб. </a:t>
          </a: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1" custScaleX="119391" custScaleY="107411" custLinFactNeighborX="-21251" custLinFactNeighborY="23359"/>
      <dgm:spPr>
        <a:blipFill rotWithShape="0">
          <a:blip xmlns:r="http://schemas.openxmlformats.org/officeDocument/2006/relationships" r:embed="rId1">
            <a:lum bright="17000"/>
          </a:blip>
          <a:stretch>
            <a:fillRect/>
          </a:stretch>
        </a:blipFill>
        <a:effectLst>
          <a:softEdge rad="317500"/>
        </a:effectLst>
      </dgm:spPr>
    </dgm:pt>
    <dgm:pt modelId="{C9371032-ECC9-4890-8421-363D93497083}" type="pres">
      <dgm:prSet presAssocID="{96AF4770-C9F8-4F71-B84E-7DC8AD85C6C0}" presName="txShp" presStyleLbl="node1" presStyleIdx="0" presStyleCnt="1" custScaleX="97887" custScaleY="133961" custLinFactNeighborX="-11249" custLinFactNeighborY="-1005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BBC3706D-A624-4F6A-8FD7-EA7FD699816A}" type="presOf" srcId="{96AF4770-C9F8-4F71-B84E-7DC8AD85C6C0}" destId="{C9371032-ECC9-4890-8421-363D93497083}" srcOrd="0" destOrd="0" presId="urn:microsoft.com/office/officeart/2005/8/layout/vList3#1"/>
    <dgm:cxn modelId="{A7150579-DE55-410A-B25E-130A4DB7DDD2}" type="presOf" srcId="{59C3E1E0-D7B5-43E6-8624-641AFCD72482}" destId="{38D1A383-1998-41C8-8F92-4354BE64A449}" srcOrd="0" destOrd="0" presId="urn:microsoft.com/office/officeart/2005/8/layout/vList3#1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9073E429-DC63-4901-BE24-828E0CCCE2F0}" type="presParOf" srcId="{38D1A383-1998-41C8-8F92-4354BE64A449}" destId="{970EDD04-AEEB-4596-A090-5374192EE6DC}" srcOrd="0" destOrd="0" presId="urn:microsoft.com/office/officeart/2005/8/layout/vList3#1"/>
    <dgm:cxn modelId="{58291C90-B0B2-4957-A2C8-862883E8FA30}" type="presParOf" srcId="{970EDD04-AEEB-4596-A090-5374192EE6DC}" destId="{4A09437C-5787-411C-B22F-4262A302E0E9}" srcOrd="0" destOrd="0" presId="urn:microsoft.com/office/officeart/2005/8/layout/vList3#1"/>
    <dgm:cxn modelId="{24DA97F4-ECB7-407B-B196-E5DFA5C14E8A}" type="presParOf" srcId="{970EDD04-AEEB-4596-A090-5374192EE6DC}" destId="{C9371032-ECC9-4890-8421-363D9349708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96AF4770-C9F8-4F71-B84E-7DC8AD85C6C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000" b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Создание Административных комиссий и определение перечня должностных лиц, уполномоченных составлять протоколы об административных правонарушениях: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2022г. – 289,3 тыс. руб.;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2023г. – 292,0 тыс. руб.;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2024г. – 294,7 тыс. руб.</a:t>
          </a:r>
          <a:endParaRPr lang="ru-RU" sz="1000" b="1" i="1" cap="all" spc="0" dirty="0">
            <a:ln w="9000" cmpd="sng">
              <a:noFill/>
              <a:prstDash val="solid"/>
            </a:ln>
            <a:solidFill>
              <a:schemeClr val="accent4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1" custScaleX="142833" custScaleY="134873" custLinFactNeighborX="7261" custLinFactNeighborY="15721"/>
      <dgm:spPr>
        <a:blipFill rotWithShape="0">
          <a:blip xmlns:r="http://schemas.openxmlformats.org/officeDocument/2006/relationships" r:embed="rId1">
            <a:lum contrast="45000"/>
          </a:blip>
          <a:stretch>
            <a:fillRect/>
          </a:stretch>
        </a:blipFill>
        <a:effectLst>
          <a:softEdge rad="635000"/>
        </a:effectLst>
      </dgm:spPr>
    </dgm:pt>
    <dgm:pt modelId="{C9371032-ECC9-4890-8421-363D93497083}" type="pres">
      <dgm:prSet presAssocID="{96AF4770-C9F8-4F71-B84E-7DC8AD85C6C0}" presName="txShp" presStyleLbl="node1" presStyleIdx="0" presStyleCnt="1" custScaleX="117793" custScaleY="146414" custLinFactNeighborX="3423" custLinFactNeighborY="-1594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6D796D6F-3EB5-43D2-8B7B-5E72C3C9E718}" type="presOf" srcId="{96AF4770-C9F8-4F71-B84E-7DC8AD85C6C0}" destId="{C9371032-ECC9-4890-8421-363D93497083}" srcOrd="0" destOrd="0" presId="urn:microsoft.com/office/officeart/2005/8/layout/vList3#2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81BB4BB5-E3F4-42BD-950C-7776F1F88550}" type="presOf" srcId="{59C3E1E0-D7B5-43E6-8624-641AFCD72482}" destId="{38D1A383-1998-41C8-8F92-4354BE64A449}" srcOrd="0" destOrd="0" presId="urn:microsoft.com/office/officeart/2005/8/layout/vList3#2"/>
    <dgm:cxn modelId="{6B923B74-58BD-465E-8A26-155A5A08BF1C}" type="presParOf" srcId="{38D1A383-1998-41C8-8F92-4354BE64A449}" destId="{970EDD04-AEEB-4596-A090-5374192EE6DC}" srcOrd="0" destOrd="0" presId="urn:microsoft.com/office/officeart/2005/8/layout/vList3#2"/>
    <dgm:cxn modelId="{8EA1E957-36C8-4D11-9490-E1B0B93572E8}" type="presParOf" srcId="{970EDD04-AEEB-4596-A090-5374192EE6DC}" destId="{4A09437C-5787-411C-B22F-4262A302E0E9}" srcOrd="0" destOrd="0" presId="urn:microsoft.com/office/officeart/2005/8/layout/vList3#2"/>
    <dgm:cxn modelId="{4640058B-0048-4585-B053-3ADACEEBF755}" type="presParOf" srcId="{970EDD04-AEEB-4596-A090-5374192EE6DC}" destId="{C9371032-ECC9-4890-8421-363D9349708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96AF4770-C9F8-4F71-B84E-7DC8AD85C6C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Обеспечение госгарантий прав на получение общедоступного и бесплатного  дошкольного, начального общего и среднего общего образования: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2022г. – 427 244,7 тыс. руб. ;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2023г. – 429 692,8 тыс. руб.;</a:t>
          </a:r>
        </a:p>
        <a:p>
          <a:r>
            <a:rPr lang="ru-RU" sz="1000" b="1" i="1" cap="all" spc="0" dirty="0" smtClean="0">
              <a:ln w="9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— 2024г. – 429 692,8 тыс. руб.</a:t>
          </a:r>
          <a:endParaRPr lang="ru-RU" sz="1000" b="1" i="1" cap="all" spc="0" dirty="0">
            <a:ln w="9000" cmpd="sng">
              <a:noFill/>
              <a:prstDash val="solid"/>
            </a:ln>
            <a:solidFill>
              <a:schemeClr val="accent4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 sz="1800" b="1" cap="all" spc="0">
            <a:ln w="9000" cmpd="sng">
              <a:noFill/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 sz="1800" b="1" cap="all" spc="0">
            <a:ln w="9000" cmpd="sng">
              <a:noFill/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1" custScaleX="134781" custScaleY="134872" custLinFactNeighborX="-7515" custLinFactNeighborY="11421"/>
      <dgm:spPr>
        <a:blipFill rotWithShape="0">
          <a:blip xmlns:r="http://schemas.openxmlformats.org/officeDocument/2006/relationships" r:embed="rId1">
            <a:lum bright="16000"/>
          </a:blip>
          <a:stretch>
            <a:fillRect/>
          </a:stretch>
        </a:blipFill>
        <a:effectLst>
          <a:softEdge rad="317500"/>
        </a:effectLst>
      </dgm:spPr>
    </dgm:pt>
    <dgm:pt modelId="{C9371032-ECC9-4890-8421-363D93497083}" type="pres">
      <dgm:prSet presAssocID="{96AF4770-C9F8-4F71-B84E-7DC8AD85C6C0}" presName="txShp" presStyleLbl="node1" presStyleIdx="0" presStyleCnt="1" custScaleX="102333" custScaleY="116199" custLinFactNeighborX="3423" custLinFactNeighborY="-1594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24AC05BB-6472-440A-8D32-8A91FA9B1148}" type="presOf" srcId="{59C3E1E0-D7B5-43E6-8624-641AFCD72482}" destId="{38D1A383-1998-41C8-8F92-4354BE64A449}" srcOrd="0" destOrd="0" presId="urn:microsoft.com/office/officeart/2005/8/layout/vList3#3"/>
    <dgm:cxn modelId="{5C9347CC-ABC4-4D3C-A0CA-B4A52FBA086C}" type="presOf" srcId="{96AF4770-C9F8-4F71-B84E-7DC8AD85C6C0}" destId="{C9371032-ECC9-4890-8421-363D93497083}" srcOrd="0" destOrd="0" presId="urn:microsoft.com/office/officeart/2005/8/layout/vList3#3"/>
    <dgm:cxn modelId="{C4EB0C71-109B-4EF8-8EED-394A35E62285}" type="presParOf" srcId="{38D1A383-1998-41C8-8F92-4354BE64A449}" destId="{970EDD04-AEEB-4596-A090-5374192EE6DC}" srcOrd="0" destOrd="0" presId="urn:microsoft.com/office/officeart/2005/8/layout/vList3#3"/>
    <dgm:cxn modelId="{1486169E-B489-48D9-8D7B-FB2A08AD72F0}" type="presParOf" srcId="{970EDD04-AEEB-4596-A090-5374192EE6DC}" destId="{4A09437C-5787-411C-B22F-4262A302E0E9}" srcOrd="0" destOrd="0" presId="urn:microsoft.com/office/officeart/2005/8/layout/vList3#3"/>
    <dgm:cxn modelId="{DD6B72EB-68E9-4AE5-8A5B-41A73DB1C9FD}" type="presParOf" srcId="{970EDD04-AEEB-4596-A090-5374192EE6DC}" destId="{C9371032-ECC9-4890-8421-363D93497083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0.00162</cdr:x>
      <cdr:y>0.59259</cdr:y>
    </cdr:from>
    <cdr:to>
      <cdr:x>0.04366</cdr:x>
      <cdr:y>0.87037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41135" y="2659650"/>
          <a:ext cx="10801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051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руб.</a:t>
          </a:r>
          <a:endParaRPr lang="ru-RU" dirty="0">
            <a:solidFill>
              <a:srgbClr val="00051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0.08257</cdr:x>
      <cdr:y>0.85376</cdr:y>
    </cdr:from>
    <cdr:to>
      <cdr:x>0.5548</cdr:x>
      <cdr:y>0.91011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48072" y="4464496"/>
          <a:ext cx="3706472" cy="294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/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rPr>
            <a:t>объем отгруженной продукции , %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ea typeface="Segoe UI Black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0.20183</cdr:x>
      <cdr:y>0.35803</cdr:y>
    </cdr:from>
    <cdr:to>
      <cdr:x>0.40367</cdr:x>
      <cdr:y>0.5095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872208"/>
          <a:ext cx="158417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</cdr:x>
      <cdr:y>0.64935</cdr:y>
    </cdr:from>
    <cdr:to>
      <cdr:x>0.71653</cdr:x>
      <cdr:y>0.70779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>
          <a:off x="5928773" y="3247027"/>
          <a:ext cx="285743" cy="1417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</cdr:x>
      <cdr:y>0.63474</cdr:y>
    </cdr:from>
    <cdr:to>
      <cdr:x>0.83306</cdr:x>
      <cdr:y>0.67857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V="1">
          <a:off x="6892586" y="3069032"/>
          <a:ext cx="214316" cy="28339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727CA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D871-B4C8-4DBD-A27A-2F18C974F43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10CF-F9AB-44BA-8319-D53806E12A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4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A222B-3D7D-4CB4-A31A-F9B963A8C0B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2F29-1C37-470D-AE9F-F9F9A2AA9D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7FB7C-985B-4EF6-8D4A-F61BF2A9175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3D5E1-8A00-4CD8-8758-D5A92C3D716E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A06D-2E27-464A-A4F7-1FC5D023E5B9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5F1C-9E3C-4CE4-87CB-C489B577EBC7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244F00-399E-4BDC-A0ED-99C9ECE0F0D7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3.png"/><Relationship Id="rId10" Type="http://schemas.openxmlformats.org/officeDocument/2006/relationships/diagramData" Target="../diagrams/data3.xml"/><Relationship Id="rId4" Type="http://schemas.openxmlformats.org/officeDocument/2006/relationships/image" Target="../media/image11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14810" y="285728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AutoShape 2" descr="https://storage.myseldon.com/news_pict_31/3147659875DBEECB522CFC2AAC2D6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4857760"/>
            <a:ext cx="6786610" cy="1143008"/>
          </a:xfrm>
          <a:prstGeom prst="rect">
            <a:avLst/>
          </a:prstGeom>
          <a:solidFill>
            <a:schemeClr val="bg1">
              <a:alpha val="68000"/>
            </a:schemeClr>
          </a:solidFill>
          <a:ln w="76200">
            <a:noFill/>
          </a:ln>
          <a:effectLst>
            <a:outerShdw blurRad="50800" dist="50800" dir="5400000" algn="ctr" rotWithShape="0">
              <a:schemeClr val="bg1"/>
            </a:outerShdw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проект решения ржевской городской думы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«О Бюджете муниципального образования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тверской области города ржев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на </a:t>
            </a:r>
            <a:r>
              <a:rPr lang="ru-RU" sz="1600" b="1" cap="all" baseline="0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2022 год и на плановый период 2023-2024 годов»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2" name="AutoShape 2" descr="C:\Users\%D0%93%D0%B0%D0%BB%D0%B0%D0%B3%D0%B0%D0%BD\Pictures\rzhev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C:\Users\%D0%93%D0%B0%D0%BB%D0%B0%D0%B3%D0%B0%D0%BD\Pictures\rzhev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C:\Users\%D0%93%D0%B0%D0%BB%D0%B0%D0%B3%D0%B0%D0%BD\Pictures\rzhev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C:\Users\%D0%93%D0%B0%D0%BB%D0%B0%D0%B3%D0%B0%D0%BD\Pictures\rzhev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7" name="Picture 9" descr="C:\Users\Галаган\Pictures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54236"/>
            <a:ext cx="7143800" cy="39102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143800" cy="4286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Численность населения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55948" y="15374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382" y="908720"/>
            <a:ext cx="88085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постоянного населения города Ржева на начало 2021 года составила 56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399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 население трудоспособного возраста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30 774 чел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55,0%),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моложе трудоспособного возраста 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205 чел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17,0%),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старше трудоспособного возраста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15 910 чел. (28,0%).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данным прогноза социально-экономического развития города Ржева численность населения планируется с ежегодным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уменьшением: 2022 г. – 55 378 чел., 2023 г. – 54 324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г. – 53 300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чел. </a:t>
            </a:r>
          </a:p>
          <a:p>
            <a:pPr indent="36195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04694"/>
              </p:ext>
            </p:extLst>
          </p:nvPr>
        </p:nvGraphicFramePr>
        <p:xfrm>
          <a:off x="155948" y="3356991"/>
          <a:ext cx="8808540" cy="3024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7104"/>
                <a:gridCol w="1145752"/>
                <a:gridCol w="1056382"/>
                <a:gridCol w="1081112"/>
                <a:gridCol w="986536"/>
                <a:gridCol w="1031654"/>
              </a:tblGrid>
              <a:tr h="9204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Показатель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Число</a:t>
                      </a:r>
                      <a:r>
                        <a:rPr lang="ru-RU" sz="1800" baseline="0" dirty="0" smtClean="0"/>
                        <a:t> родившихся (человек)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371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380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385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390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395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Число</a:t>
                      </a:r>
                      <a:r>
                        <a:rPr lang="ru-RU" sz="1800" baseline="0" dirty="0" smtClean="0"/>
                        <a:t> умерших (человек)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1054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1005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995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990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985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Число</a:t>
                      </a:r>
                      <a:r>
                        <a:rPr lang="ru-RU" sz="1800" baseline="0" dirty="0" smtClean="0"/>
                        <a:t> прибывших (человек)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859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1180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1051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1030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1087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Число</a:t>
                      </a:r>
                      <a:r>
                        <a:rPr lang="ru-RU" sz="1800" baseline="0" dirty="0" smtClean="0"/>
                        <a:t> убывших (человек)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1292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1576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1495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1454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1508</a:t>
                      </a:r>
                      <a:endParaRPr lang="ru-RU" sz="1800" dirty="0">
                        <a:solidFill>
                          <a:srgbClr val="000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5948" y="2708920"/>
            <a:ext cx="8808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естественного движения населения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143800" cy="4286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Уровень безработицы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55948" y="15374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5948" y="1161807"/>
            <a:ext cx="8808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службе занятости по состоянию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01.09.2021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зарегистрировано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187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чел. в целях поиска подходящей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работы; признано безработными с начала года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173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чел. Коэффициент напряженности на рынке труда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0,1.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62403253"/>
              </p:ext>
            </p:extLst>
          </p:nvPr>
        </p:nvGraphicFramePr>
        <p:xfrm>
          <a:off x="155948" y="2492896"/>
          <a:ext cx="42000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2610666"/>
              </p:ext>
            </p:extLst>
          </p:nvPr>
        </p:nvGraphicFramePr>
        <p:xfrm>
          <a:off x="4764459" y="2492896"/>
          <a:ext cx="42000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12252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Среднемесячная заработная плата, 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прожиточный минимум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55948" y="15374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0537" y="980728"/>
            <a:ext cx="8808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Фонд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начисленной заработной платы всех работников по крупным и средним предприятиям города Ржева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январе-сентябре 2021 года увеличился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по сравнению с соответствующим периодом прошлого года и составил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3,9 млрд руб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Рост среднемесячной заработной платы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январь-сентябрь 2021 года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к соответствующему периоду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lvl="0" indent="36195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Величина прожиточного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минимума на 2021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 по Тверской области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составляет: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трудоспособного населения – 12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144,22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руб.; для пенсионеров – 9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875,00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99945915"/>
              </p:ext>
            </p:extLst>
          </p:nvPr>
        </p:nvGraphicFramePr>
        <p:xfrm>
          <a:off x="155948" y="2492896"/>
          <a:ext cx="42000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46111399"/>
              </p:ext>
            </p:extLst>
          </p:nvPr>
        </p:nvGraphicFramePr>
        <p:xfrm>
          <a:off x="4764459" y="2492896"/>
          <a:ext cx="42000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285728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357166"/>
            <a:ext cx="7215238" cy="178595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Общие характеристики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2022 год 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 </a:t>
            </a: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2023-2024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s.galagan\Pictures\ne000-0018922_perechen-administratorov-dokhodov-byud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876"/>
            <a:ext cx="3071834" cy="157162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285728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642910" y="1142984"/>
          <a:ext cx="821537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500042"/>
            <a:ext cx="7358114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Составление проекта бюджета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на 2022 год и на плановый период</a:t>
            </a:r>
            <a:r>
              <a:rPr lang="ru-RU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2023-2024 годов основано на: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71670" y="5715016"/>
            <a:ext cx="5143536" cy="500066"/>
            <a:chOff x="1938827" y="4217700"/>
            <a:chExt cx="6490856" cy="925836"/>
          </a:xfrm>
          <a:noFill/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38827" y="4217700"/>
              <a:ext cx="6490856" cy="925836"/>
            </a:xfrm>
            <a:prstGeom prst="roundRect">
              <a:avLst>
                <a:gd name="adj" fmla="val 10000"/>
              </a:avLst>
            </a:prstGeom>
            <a:grpFill/>
            <a:effectLst>
              <a:softEdge rad="1270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167916" y="4289137"/>
              <a:ext cx="5350122" cy="758701"/>
            </a:xfrm>
            <a:prstGeom prst="rect">
              <a:avLst/>
            </a:prstGeom>
            <a:grpFill/>
            <a:effectLst>
              <a:softEdge rad="317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0" kern="1200" dirty="0" smtClean="0">
                  <a:solidFill>
                    <a:schemeClr val="tx2">
                      <a:lumMod val="75000"/>
                    </a:schemeClr>
                  </a:solidFill>
                </a:rPr>
                <a:t>Муниципальных программах города Ржева</a:t>
              </a:r>
              <a:endParaRPr lang="ru-RU" sz="12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9"/>
          <p:cNvGraphicFramePr>
            <a:graphicFrameLocks noGrp="1"/>
          </p:cNvGraphicFramePr>
          <p:nvPr/>
        </p:nvGraphicFramePr>
        <p:xfrm>
          <a:off x="428596" y="3000372"/>
          <a:ext cx="8358246" cy="3255378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34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753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730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97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71472" y="57148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500042"/>
            <a:ext cx="6643734" cy="100013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задачи и приоритетные направления бюджетной политики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2022 год и на плановый период</a:t>
            </a:r>
            <a:r>
              <a:rPr lang="ru-RU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2023-2024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"/>
          <p:cNvGraphicFramePr>
            <a:graphicFrameLocks noGrp="1"/>
          </p:cNvGraphicFramePr>
          <p:nvPr/>
        </p:nvGraphicFramePr>
        <p:xfrm>
          <a:off x="285720" y="1253690"/>
          <a:ext cx="8572560" cy="5144408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schemeClr val="bg1">
                      <a:alpha val="50000"/>
                    </a:schemeClr>
                  </a:innerShdw>
                </a:effectLst>
              </a:tblPr>
              <a:tblGrid>
                <a:gridCol w="8572560"/>
              </a:tblGrid>
              <a:tr h="4547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>
                        <a:alpha val="38824"/>
                      </a:srgbClr>
                    </a:solidFill>
                  </a:tcPr>
                </a:tc>
              </a:tr>
              <a:tr h="454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>
                        <a:alpha val="38824"/>
                      </a:srgbClr>
                    </a:solidFill>
                  </a:tcPr>
                </a:tc>
              </a:tr>
              <a:tr h="1508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Совершенствование налогового администрирования: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продолжения работы комиссии по укреплению налоговой дисциплины;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повышение собираемости земельного налога и налога на имущество физических лиц за счет совершенствования информационного взаимодействия с федеральной налоговой службой, органами, осуществляющими деятельность в сфере регистрации объектов налогообложения недвижимости;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проведение работы по легализации заработной платы и трудовых отношений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проведения муниципального земельного контроля и работы по выявлению объектов недвижимости, не поставленных на налоговый учет.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>
                        <a:alpha val="38824"/>
                      </a:srgbClr>
                    </a:solidFill>
                  </a:tcPr>
                </a:tc>
              </a:tr>
              <a:tr h="189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Увеличение доходов от использования и продажи имущества, за счет повышения эффективности управления муниципальной собственностью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принятия мер по повышению эффективности работы муниципальных предприятий;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дальнейшего проведения торгов по предоставлению права на заключение договоров аренды муниципального недвижимого имущества, муниципальных земельных участков и земельных участков, государственная собственность на которые не разграничена;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усиления проверочной работы по выявлению нецелевого, незаконно используемого имущества  и земельных участков, а также неиспользуемых или неэффективно используемых объектов муниципальной собственности;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проведения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претензионно-исковой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работы.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>
                        <a:alpha val="38824"/>
                      </a:srgbClr>
                    </a:solidFill>
                  </a:tcPr>
                </a:tc>
              </a:tr>
              <a:tr h="78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Повышение эффективности налоговой политики: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Продолжение работы по оптимизации налоговых льгот и освобождений;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Проведение оценки социальной и бюджетной эффективности установленных на местном уровне налоговых расходов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>
                        <a:alpha val="3882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285728"/>
            <a:ext cx="5857916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мероприятия по повышению доходов бюджета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endParaRPr kumimoji="0" lang="ru-RU" b="1" i="0" u="none" kern="1200" cap="all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4"/>
          <p:cNvGraphicFramePr>
            <a:graphicFrameLocks noGrp="1"/>
          </p:cNvGraphicFramePr>
          <p:nvPr/>
        </p:nvGraphicFramePr>
        <p:xfrm>
          <a:off x="214282" y="1357298"/>
          <a:ext cx="8715436" cy="5240182"/>
        </p:xfrm>
        <a:graphic>
          <a:graphicData uri="http://schemas.openxmlformats.org/drawingml/2006/table">
            <a:tbl>
              <a:tblPr/>
              <a:tblGrid>
                <a:gridCol w="2714644"/>
                <a:gridCol w="857256"/>
                <a:gridCol w="1428760"/>
                <a:gridCol w="1000132"/>
                <a:gridCol w="928694"/>
                <a:gridCol w="928694"/>
                <a:gridCol w="857256"/>
              </a:tblGrid>
              <a:tr h="4806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2020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Утвержденный план на 2021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(решение Ржевской городской Думы № 88 от 28.12.2020)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2021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(в ред. от 19.10.2021)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2023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</a:tr>
              <a:tr h="245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Доходы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1 320 337,2</a:t>
                      </a:r>
                    </a:p>
                  </a:txBody>
                  <a:tcPr marL="55052" marR="55052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1 290 520,4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1 336 734,3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1 231 904,7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1 134 363,0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1 134 729,1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Налоговые и неналоговые доходы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560 178,5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533 074,6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535 336,9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533 503,8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521 631,5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510 627,7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059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0" marR="36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453 746,6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462 493,8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462 493,8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472 260,7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463 081,8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451 527,9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274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0" marR="36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106 431,9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70 580,8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72 843,1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61 243,1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58 549,7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59 099,8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Безвозмездные поступления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760 158,7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757 445,8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801 397,4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698 400,9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612 731,5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624 101,4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8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     Дотации (и субсидии на выравнивание)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34 826,9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5 281,0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7 878,8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13 961,3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27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     Целевые средства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723 280,7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749 764,8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791 918,6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682 839,6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611 131,5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622 501,4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27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     Доходы казенных учреждений</a:t>
                      </a:r>
                    </a:p>
                  </a:txBody>
                  <a:tcPr marR="72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2 051,1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2 400,0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Расходы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1 290 069,2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1 319 495,4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1 415 597,9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1 261 623,3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1 098 363,0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1 098 118,1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228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местного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560 912,3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562 183,6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618 248,9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576 875,7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471 823,5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448 108,7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228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областного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682 665,0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705 060,7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719 236,3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577 717,9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588 472,1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598 733,7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447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40185,6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44 704,1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72 682,3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105 121,7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22 659,4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23 767,7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8049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предпринимательской деятельности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6 306,3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7547,0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5 430,4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1 908,0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1 908,0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1 908,0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       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условно утвержденные расходы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13 500,0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25 600,0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Дефицит (-) Профицит (+)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30 268,0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-28 975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-78 863,6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- 29 718,6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36 000,0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36 611,0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572396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357166"/>
            <a:ext cx="5857916" cy="5715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параметры бюджета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В 2020-2021 годах и на </a:t>
            </a:r>
            <a:r>
              <a:rPr lang="ru-RU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2022-2024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85725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214290"/>
            <a:ext cx="77391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928670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857232"/>
          <a:ext cx="914400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428728" y="285728"/>
            <a:ext cx="6429420" cy="571504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Основные параметры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2020-2024 годах</a:t>
            </a:r>
            <a:endParaRPr lang="ru-RU" sz="1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693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42852"/>
            <a:ext cx="7643866" cy="257176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Доходы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2022 год 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2023-2024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s.galagan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349279" cy="35719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isometricOffAxis1Top"/>
            <a:lightRig rig="threePt" dir="t"/>
          </a:scene3d>
          <a:sp3d>
            <a:bevelT w="101600" h="323850" prst="riblet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643866" cy="714380"/>
          </a:xfr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anchor="ctr" anchorCtr="0">
            <a:normAutofit fontScale="55000" lnSpcReduction="2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Бюджет — форма образования и расходования денежных средств,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предназначенных для финансового обеспечения задач и функций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государства и местного самоуправления</a:t>
            </a:r>
          </a:p>
        </p:txBody>
      </p:sp>
      <p:pic>
        <p:nvPicPr>
          <p:cNvPr id="6" name="Picture 12" descr="0_6c8d4_f62fbe60_XL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/>
          <a:stretch>
            <a:fillRect/>
          </a:stretch>
        </p:blipFill>
        <p:spPr bwMode="auto">
          <a:xfrm>
            <a:off x="1428728" y="3143248"/>
            <a:ext cx="66437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1214414" y="3714752"/>
            <a:ext cx="1512888" cy="14459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11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Бюджет 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+mj-lt"/>
              </a:rPr>
              <a:t>Российской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+mj-lt"/>
              </a:rPr>
              <a:t>Федерации </a:t>
            </a:r>
            <a:r>
              <a:rPr lang="ru-RU" sz="1100" b="1" i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1100" b="1" i="1" dirty="0" smtClean="0">
                <a:solidFill>
                  <a:srgbClr val="C00000"/>
                </a:solidFill>
                <a:latin typeface="+mj-lt"/>
              </a:rPr>
              <a:t>федеральный </a:t>
            </a:r>
            <a:r>
              <a:rPr lang="ru-RU" sz="1100" b="1" i="1" dirty="0">
                <a:solidFill>
                  <a:srgbClr val="C00000"/>
                </a:solidFill>
                <a:latin typeface="+mj-lt"/>
              </a:rPr>
              <a:t>бюджет</a:t>
            </a:r>
            <a:r>
              <a:rPr lang="ru-RU" sz="1100" b="1" i="1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pPr algn="ctr">
              <a:defRPr/>
            </a:pPr>
            <a:endParaRPr lang="ru-RU" sz="1100" b="1" i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ru-RU" sz="11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500298" y="4143380"/>
            <a:ext cx="1500198" cy="1615241"/>
          </a:xfrm>
          <a:prstGeom prst="rect">
            <a:avLst/>
          </a:prstGeom>
          <a:solidFill>
            <a:srgbClr val="DDF2FF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11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ru-RU" sz="11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Бюджеты 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+mj-lt"/>
              </a:rPr>
              <a:t>субъектов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+mj-lt"/>
              </a:rPr>
              <a:t>Российской Федерации </a:t>
            </a:r>
            <a:r>
              <a:rPr lang="ru-RU" sz="1100" b="1" i="1" dirty="0">
                <a:solidFill>
                  <a:srgbClr val="C00000"/>
                </a:solidFill>
                <a:latin typeface="+mj-lt"/>
              </a:rPr>
              <a:t>(региональные бюджеты</a:t>
            </a:r>
            <a:r>
              <a:rPr lang="ru-RU" sz="1100" b="1" i="1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pPr algn="ctr">
              <a:defRPr/>
            </a:pPr>
            <a:endParaRPr lang="ru-RU" sz="11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4857752" y="4500570"/>
            <a:ext cx="1714512" cy="1276687"/>
          </a:xfrm>
          <a:prstGeom prst="rect">
            <a:avLst/>
          </a:prstGeom>
          <a:solidFill>
            <a:srgbClr val="DDF2FF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11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Бюджеты</a:t>
            </a: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муниципальных образований </a:t>
            </a:r>
          </a:p>
          <a:p>
            <a:pPr algn="ctr">
              <a:defRPr/>
            </a:pPr>
            <a:r>
              <a:rPr lang="ru-RU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(местные бюджеты</a:t>
            </a:r>
            <a:r>
              <a:rPr lang="ru-RU" sz="1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</a:t>
            </a:r>
          </a:p>
          <a:p>
            <a:pPr algn="ctr">
              <a:defRPr/>
            </a:pP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5857884" y="3714752"/>
            <a:ext cx="1714512" cy="1107410"/>
          </a:xfrm>
          <a:prstGeom prst="rect">
            <a:avLst/>
          </a:prstGeom>
          <a:solidFill>
            <a:srgbClr val="DDF2FF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11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Бюджеты 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+mj-lt"/>
              </a:rPr>
              <a:t>государственных внебюджетных </a:t>
            </a:r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фондов</a:t>
            </a:r>
          </a:p>
          <a:p>
            <a:pPr algn="ctr">
              <a:defRPr/>
            </a:pPr>
            <a:endParaRPr lang="ru-RU" sz="11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2143108" y="3000372"/>
            <a:ext cx="642942" cy="71438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softEdge rad="12700"/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3214678" y="3000372"/>
            <a:ext cx="785818" cy="142876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softEdge rad="12700"/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5214942" y="3071810"/>
            <a:ext cx="428628" cy="1571636"/>
          </a:xfrm>
          <a:prstGeom prst="line">
            <a:avLst/>
          </a:prstGeom>
          <a:noFill/>
          <a:ln w="57150" cmpd="sng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softEdge rad="12700"/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6143636" y="3000372"/>
            <a:ext cx="571504" cy="71438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softEdge rad="12700"/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43108" y="357166"/>
            <a:ext cx="4643470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1000100" y="1857364"/>
            <a:ext cx="7215238" cy="1143008"/>
          </a:xfrm>
          <a:prstGeom prst="rect">
            <a:avLst/>
          </a:prstGeom>
          <a:solidFill>
            <a:srgbClr val="CCECFF"/>
          </a:soli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Бюджетная система Российской Федерации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—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основанная на экономических отношениях и государственном устройстве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Российской Федерации, регулируемая законодательством Российской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Федерации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совокупность федерального бюджета, бюджетов субъектов Российской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Федерации, местных бюджетов и бюджетов государственных внебюджетных фондов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428860" y="642918"/>
            <a:ext cx="4214842" cy="3571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формируются в соответствии с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4" name="Picture 20" descr="130934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9923028">
            <a:off x="1017692" y="1629399"/>
            <a:ext cx="1825248" cy="14438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Picture 25" descr="aSANT4GJpNU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9639580">
            <a:off x="3744399" y="1590800"/>
            <a:ext cx="1815272" cy="1435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</p:pic>
      <p:pic>
        <p:nvPicPr>
          <p:cNvPr id="16" name="Picture 26" descr="21967_227x227"/>
          <p:cNvPicPr>
            <a:picLocks noChangeAspect="1" noChangeArrowheads="1"/>
          </p:cNvPicPr>
          <p:nvPr/>
        </p:nvPicPr>
        <p:blipFill>
          <a:blip r:embed="rId4" cstate="print">
            <a:lum bright="-14000" contrast="-6000"/>
          </a:blip>
          <a:stretch>
            <a:fillRect/>
          </a:stretch>
        </p:blipFill>
        <p:spPr bwMode="auto">
          <a:xfrm rot="3033486">
            <a:off x="6727147" y="1449738"/>
            <a:ext cx="1365479" cy="16009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14744" y="3071810"/>
            <a:ext cx="1714512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txBody>
          <a:bodyPr vert="horz" anchor="ctr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На основе: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14480" y="214290"/>
            <a:ext cx="5572164" cy="4286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785786" y="1142984"/>
            <a:ext cx="2928958" cy="571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Бюджетным законодательством </a:t>
            </a:r>
          </a:p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Российской Федерации 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6143636" y="1142984"/>
            <a:ext cx="2500330" cy="571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 anchorCtr="1"/>
          <a:lstStyle/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Законодательством об иных </a:t>
            </a:r>
          </a:p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обязательных платежах 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3786182" y="1142984"/>
            <a:ext cx="2143140" cy="571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 anchorCtr="1"/>
          <a:lstStyle/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Законодательством </a:t>
            </a:r>
          </a:p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 налогах и сборах 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642910" y="3429000"/>
          <a:ext cx="792961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357422" y="5857892"/>
          <a:ext cx="421484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15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80" cy="8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214282" y="857232"/>
            <a:ext cx="4143404" cy="430302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(ст.61.2 БК РФ)</a:t>
            </a:r>
          </a:p>
        </p:txBody>
      </p: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4714876" y="857232"/>
            <a:ext cx="3000396" cy="4303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100" b="1" i="1" dirty="0">
                <a:latin typeface="Book Antiqua" pitchFamily="18" charset="0"/>
              </a:rPr>
              <a:t>(ст.62 БК РФ)</a:t>
            </a:r>
          </a:p>
        </p:txBody>
      </p:sp>
      <p:sp>
        <p:nvSpPr>
          <p:cNvPr id="23" name="Прямоугольник 12"/>
          <p:cNvSpPr>
            <a:spLocks noChangeArrowheads="1"/>
          </p:cNvSpPr>
          <p:nvPr/>
        </p:nvSpPr>
        <p:spPr bwMode="auto">
          <a:xfrm>
            <a:off x="7643834" y="785794"/>
            <a:ext cx="1357321" cy="5995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Book Antiqu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100" b="1" i="1" dirty="0">
                <a:latin typeface="Book Antiqua" pitchFamily="18" charset="0"/>
              </a:rPr>
              <a:t>(ст.41 БК РФ)</a:t>
            </a:r>
          </a:p>
        </p:txBody>
      </p:sp>
      <p:sp>
        <p:nvSpPr>
          <p:cNvPr id="24" name="Прямоугольник 12"/>
          <p:cNvSpPr>
            <a:spLocks noChangeArrowheads="1"/>
          </p:cNvSpPr>
          <p:nvPr/>
        </p:nvSpPr>
        <p:spPr bwMode="auto">
          <a:xfrm>
            <a:off x="142844" y="1285860"/>
            <a:ext cx="3143272" cy="5193144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3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Доходы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виде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ook Antiqua" pitchFamily="18" charset="0"/>
              </a:rPr>
              <a:t>отчислений от федеральных и региональных налогов и сборов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по нормативам, установленным в соответствии с бюджетным законодательством:</a:t>
            </a:r>
          </a:p>
          <a:p>
            <a:pPr algn="ctr">
              <a:defRPr/>
            </a:pPr>
            <a:endParaRPr lang="ru-RU" sz="600" b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1050" dirty="0">
                <a:latin typeface="Book Antiqua" pitchFamily="18" charset="0"/>
              </a:rPr>
              <a:t> </a:t>
            </a:r>
            <a:r>
              <a:rPr lang="ru-RU" sz="900" i="1" dirty="0">
                <a:latin typeface="Book Antiqua" pitchFamily="18" charset="0"/>
              </a:rPr>
              <a:t>Налога на доходы физических </a:t>
            </a:r>
            <a:r>
              <a:rPr lang="ru-RU" sz="900" i="1" dirty="0" smtClean="0">
                <a:latin typeface="Book Antiqua" pitchFamily="18" charset="0"/>
              </a:rPr>
              <a:t>лиц 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доходов до 5 млн. руб. :</a:t>
            </a:r>
            <a:endParaRPr lang="ru-RU" sz="900" i="1" dirty="0"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(2022г</a:t>
            </a:r>
            <a:r>
              <a:rPr lang="ru-RU" sz="900" i="1" dirty="0">
                <a:solidFill>
                  <a:srgbClr val="800000"/>
                </a:solidFill>
                <a:latin typeface="Book Antiqua" pitchFamily="18" charset="0"/>
              </a:rPr>
              <a:t>. </a:t>
            </a: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по нормативу 39,93%, </a:t>
            </a:r>
            <a:endParaRPr lang="ru-RU" sz="900" i="1" dirty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2023г</a:t>
            </a:r>
            <a:r>
              <a:rPr lang="ru-RU" sz="900" i="1" dirty="0">
                <a:solidFill>
                  <a:srgbClr val="800000"/>
                </a:solidFill>
                <a:latin typeface="Book Antiqua" pitchFamily="18" charset="0"/>
              </a:rPr>
              <a:t>. </a:t>
            </a: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— 37,65% и 2024г. — 35,24%);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доходов, превышающих 5 млн. руб.</a:t>
            </a: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(по нормативу 13%)</a:t>
            </a:r>
          </a:p>
          <a:p>
            <a:pPr algn="ctr" eaLnBrk="0" hangingPunct="0">
              <a:defRPr/>
            </a:pPr>
            <a:endParaRPr lang="ru-RU" sz="400" i="1" dirty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900" i="1" dirty="0" smtClean="0">
                <a:latin typeface="Book Antiqua" pitchFamily="18" charset="0"/>
              </a:rPr>
              <a:t> Доходов </a:t>
            </a:r>
            <a:r>
              <a:rPr lang="ru-RU" sz="900" i="1" dirty="0">
                <a:latin typeface="Book Antiqua" pitchFamily="18" charset="0"/>
              </a:rPr>
              <a:t>от уплаты акцизов на дизельное топливо, </a:t>
            </a:r>
            <a:r>
              <a:rPr lang="ru-RU" sz="900" i="1" dirty="0" smtClean="0">
                <a:latin typeface="Book Antiqua" pitchFamily="18" charset="0"/>
              </a:rPr>
              <a:t>моторные </a:t>
            </a:r>
            <a:r>
              <a:rPr lang="ru-RU" sz="900" i="1" dirty="0">
                <a:latin typeface="Book Antiqua" pitchFamily="18" charset="0"/>
              </a:rPr>
              <a:t>масла, автомобильный и прямогонный </a:t>
            </a:r>
            <a:r>
              <a:rPr lang="ru-RU" sz="900" i="1" dirty="0" smtClean="0">
                <a:latin typeface="Book Antiqua" pitchFamily="18" charset="0"/>
              </a:rPr>
              <a:t>бензин — в целях формирования дорожных фондов</a:t>
            </a:r>
            <a:endParaRPr lang="ru-RU" sz="900" i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(по нормативу 0,0866%)</a:t>
            </a:r>
          </a:p>
          <a:p>
            <a:pPr algn="ctr" eaLnBrk="0" hangingPunct="0">
              <a:defRPr/>
            </a:pPr>
            <a:endParaRPr lang="ru-RU" sz="900" i="1" dirty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Налогов, взимаемых с применением упрощенной системы налогообложения:</a:t>
            </a: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(2022г. по нормативу 17,18%, </a:t>
            </a: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2023г. — 15,82% и 2024г. — 14,64%);</a:t>
            </a:r>
          </a:p>
          <a:p>
            <a:pPr algn="ctr" eaLnBrk="0" hangingPunct="0">
              <a:defRPr/>
            </a:pPr>
            <a:endParaRPr lang="ru-RU" sz="900" i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По нормативу — 100%: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 smtClean="0">
                <a:latin typeface="Book Antiqua" pitchFamily="18" charset="0"/>
              </a:rPr>
              <a:t>Единого </a:t>
            </a:r>
            <a:r>
              <a:rPr lang="ru-RU" sz="900" i="1" dirty="0">
                <a:latin typeface="Book Antiqua" pitchFamily="18" charset="0"/>
              </a:rPr>
              <a:t>налога на вмененный доход для отдельных видов деятельности;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Единого сельскохозяйственного налога;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Налога, взимаемого в связи с применением патентной системы налогообложения;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Государственной </a:t>
            </a:r>
            <a:r>
              <a:rPr lang="ru-RU" sz="900" i="1" dirty="0" smtClean="0">
                <a:latin typeface="Book Antiqua" pitchFamily="18" charset="0"/>
              </a:rPr>
              <a:t>пошлины по делам, рассматриваемым в судах общей юрисдикции, мировыми судьями;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 smtClean="0">
                <a:latin typeface="Book Antiqua" pitchFamily="18" charset="0"/>
              </a:rPr>
              <a:t> Задолженность и перерасчеты по отмененным местным налогам</a:t>
            </a:r>
            <a:endParaRPr lang="ru-RU" sz="900" i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endParaRPr lang="ru-RU" sz="900" i="1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i="1" dirty="0">
                <a:solidFill>
                  <a:srgbClr val="800000"/>
                </a:solidFill>
                <a:latin typeface="Book Antiqua" pitchFamily="18" charset="0"/>
              </a:rPr>
              <a:t>По нормативу — 90%: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Единого налога на вмененный доход для отдельных видов деятельности (за налоговые периоды, истекшие до 1 января 2011 года</a:t>
            </a:r>
            <a:r>
              <a:rPr lang="ru-RU" sz="900" i="1" dirty="0" smtClean="0">
                <a:latin typeface="Book Antiqua" pitchFamily="18" charset="0"/>
              </a:rPr>
              <a:t>)</a:t>
            </a:r>
            <a:endParaRPr lang="ru-RU" sz="900" i="1" dirty="0">
              <a:latin typeface="Book Antiqua" pitchFamily="18" charset="0"/>
            </a:endParaRPr>
          </a:p>
        </p:txBody>
      </p:sp>
      <p:sp>
        <p:nvSpPr>
          <p:cNvPr id="25" name="Прямоугольник 12"/>
          <p:cNvSpPr>
            <a:spLocks noChangeArrowheads="1"/>
          </p:cNvSpPr>
          <p:nvPr/>
        </p:nvSpPr>
        <p:spPr bwMode="auto">
          <a:xfrm>
            <a:off x="3071802" y="1285860"/>
            <a:ext cx="1357322" cy="1938407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3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Book Antiqua" pitchFamily="18" charset="0"/>
              </a:rPr>
              <a:t>Местные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Book Antiqua" pitchFamily="18" charset="0"/>
              </a:rPr>
              <a:t>налоги,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полностью зачисляемые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 бюджет города:</a:t>
            </a:r>
          </a:p>
          <a:p>
            <a:pPr algn="ctr">
              <a:defRPr/>
            </a:pPr>
            <a:endParaRPr lang="ru-RU" sz="900" b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Налог на имущество физических лиц;</a:t>
            </a:r>
          </a:p>
          <a:p>
            <a:pPr algn="ctr" eaLnBrk="0" hangingPunct="0">
              <a:buFontTx/>
              <a:buChar char="•"/>
              <a:defRPr/>
            </a:pPr>
            <a:endParaRPr lang="ru-RU" sz="900" i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Земельный </a:t>
            </a:r>
            <a:r>
              <a:rPr lang="ru-RU" sz="900" i="1" dirty="0" smtClean="0">
                <a:latin typeface="Book Antiqua" pitchFamily="18" charset="0"/>
              </a:rPr>
              <a:t>налог: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организаций;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физических лиц</a:t>
            </a:r>
          </a:p>
          <a:p>
            <a:pPr algn="ctr" eaLnBrk="0" hangingPunct="0">
              <a:defRPr/>
            </a:pPr>
            <a:endParaRPr lang="ru-RU" sz="900" i="1" dirty="0" smtClean="0"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900" i="1" dirty="0">
              <a:latin typeface="Book Antiqua" pitchFamily="18" charset="0"/>
            </a:endParaRPr>
          </a:p>
        </p:txBody>
      </p: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4714876" y="1214422"/>
            <a:ext cx="3143272" cy="5370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300" dirty="0" smtClean="0">
              <a:latin typeface="Book Antiqu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00" b="1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По нормативу 60%:</a:t>
            </a:r>
          </a:p>
          <a:p>
            <a:pPr algn="ctr">
              <a:defRPr/>
            </a:pPr>
            <a:r>
              <a:rPr lang="ru-RU" b="1" i="1" dirty="0" smtClean="0">
                <a:latin typeface="Book Antiqua" pitchFamily="18" charset="0"/>
                <a:cs typeface="Times New Roman" pitchFamily="18" charset="0"/>
              </a:rPr>
              <a:t>∙</a:t>
            </a: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Плата </a:t>
            </a:r>
            <a:r>
              <a:rPr lang="ru-RU" sz="900" i="1" dirty="0">
                <a:latin typeface="Book Antiqua" pitchFamily="18" charset="0"/>
                <a:cs typeface="Times New Roman" pitchFamily="18" charset="0"/>
              </a:rPr>
              <a:t>за негативное воздействие на окружающую </a:t>
            </a: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среду</a:t>
            </a:r>
          </a:p>
          <a:p>
            <a:pPr algn="ctr">
              <a:defRPr/>
            </a:pPr>
            <a:endParaRPr lang="ru-RU" sz="400" i="1" dirty="0" smtClean="0">
              <a:latin typeface="Book Antiqu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00" b="1" i="1" dirty="0" smtClean="0">
                <a:solidFill>
                  <a:srgbClr val="800000"/>
                </a:solidFill>
                <a:latin typeface="Book Antiqua" pitchFamily="18" charset="0"/>
              </a:rPr>
              <a:t>По </a:t>
            </a:r>
            <a:r>
              <a:rPr lang="ru-RU" sz="900" b="1" i="1" dirty="0">
                <a:solidFill>
                  <a:srgbClr val="800000"/>
                </a:solidFill>
                <a:latin typeface="Book Antiqua" pitchFamily="18" charset="0"/>
              </a:rPr>
              <a:t>нормативу — 100%:</a:t>
            </a:r>
            <a:endParaRPr lang="ru-RU" sz="900" b="1" i="1" dirty="0"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Доходы в виде арендной платы за землю;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сдачи в аренду </a:t>
            </a: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муниципального имущества;</a:t>
            </a:r>
            <a:endParaRPr lang="ru-RU" sz="900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перечисления части прибыли </a:t>
            </a: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МУП; </a:t>
            </a:r>
          </a:p>
          <a:p>
            <a:pPr algn="ctr">
              <a:buFontTx/>
              <a:buChar char="•"/>
              <a:defRPr/>
            </a:pP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Прочие поступления от использования муниципального имущества;</a:t>
            </a:r>
          </a:p>
          <a:p>
            <a:pPr algn="ctr">
              <a:buFontTx/>
              <a:buChar char="•"/>
              <a:defRPr/>
            </a:pP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Плата за предоставление права на размещение и эксплуатацию нестационарного торгового объекта, установку и эксплуатацию рекламных конструкций;</a:t>
            </a:r>
            <a:endParaRPr lang="ru-RU" sz="900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продажи муниципального имущества;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продажи земли;</a:t>
            </a:r>
          </a:p>
          <a:p>
            <a:pPr algn="ctr">
              <a:buFontTx/>
              <a:buChar char="•"/>
              <a:defRPr/>
            </a:pP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Прочие неналоговые </a:t>
            </a: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доходы, в т.ч. Инициативные платежи на реализацию ППМИ</a:t>
            </a:r>
          </a:p>
          <a:p>
            <a:pPr algn="ctr">
              <a:defRPr/>
            </a:pPr>
            <a:endParaRPr lang="ru-RU" sz="400" i="1" dirty="0" smtClean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900" b="1" i="1" dirty="0" smtClean="0">
                <a:latin typeface="Book Antiqua" pitchFamily="18" charset="0"/>
                <a:cs typeface="Times New Roman" pitchFamily="18" charset="0"/>
              </a:rPr>
              <a:t>Штрафы:</a:t>
            </a:r>
          </a:p>
          <a:p>
            <a:pPr algn="ctr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(по нормативу 50%)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— установленные </a:t>
            </a:r>
            <a:r>
              <a:rPr lang="ru-RU" sz="900" i="1" dirty="0" err="1" smtClean="0">
                <a:latin typeface="Book Antiqua" pitchFamily="18" charset="0"/>
                <a:cs typeface="Times New Roman" pitchFamily="18" charset="0"/>
              </a:rPr>
              <a:t>КоАП</a:t>
            </a: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, взыскиваемые администраторами доходов бюджета областного уровня;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— в погашение задолженности, образовавшейся до 1 января 2020г., подлежащей зачислению в федеральный бюджет и бюджет муниципального образования</a:t>
            </a:r>
          </a:p>
          <a:p>
            <a:pPr algn="ctr">
              <a:defRPr/>
            </a:pPr>
            <a:endParaRPr lang="ru-RU" sz="300" i="1" dirty="0" smtClean="0"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(по нормативу 100%):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— в возмещение вреда автомобильным дорогам местного значения;</a:t>
            </a:r>
            <a:endParaRPr lang="ru-RU" sz="300" i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— за несоблюдение муниципальных правовых актов;</a:t>
            </a:r>
            <a:endParaRPr lang="ru-RU" sz="900" i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— в случае просрочки исполнителем обязательств по муниципальным контрактам;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— в погашение задолженности, образовавшейся до 1 января 2020г., подлежащей зачислению в бюджет муниципального образования</a:t>
            </a:r>
            <a:endParaRPr lang="ru-RU" sz="900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7" name="Прямоугольник 12"/>
          <p:cNvSpPr>
            <a:spLocks noChangeArrowheads="1"/>
          </p:cNvSpPr>
          <p:nvPr/>
        </p:nvSpPr>
        <p:spPr bwMode="auto">
          <a:xfrm>
            <a:off x="7715272" y="1357298"/>
            <a:ext cx="1285884" cy="3415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ru-RU" sz="900" b="1" dirty="0">
                <a:latin typeface="Book Antiqua" pitchFamily="18" charset="0"/>
              </a:rPr>
              <a:t> </a:t>
            </a:r>
            <a:r>
              <a:rPr lang="ru-RU" sz="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Межбюджетные трансферты  (МБТ):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дотации,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субсидии,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субвенции,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иные межбюджетные трансферты;</a:t>
            </a:r>
          </a:p>
          <a:p>
            <a:pPr algn="ctr">
              <a:defRPr/>
            </a:pPr>
            <a:endParaRPr lang="ru-RU" sz="900" dirty="0"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b="1" dirty="0">
                <a:latin typeface="Book Antiqua" pitchFamily="18" charset="0"/>
              </a:rPr>
              <a:t> </a:t>
            </a:r>
            <a:r>
              <a:rPr lang="ru-RU" sz="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Безвозмездные поступления от физических и юридических лиц</a:t>
            </a:r>
            <a:r>
              <a:rPr lang="ru-RU" sz="900" b="1" dirty="0">
                <a:latin typeface="Book Antiqua" pitchFamily="18" charset="0"/>
              </a:rPr>
              <a:t> </a:t>
            </a:r>
            <a:endParaRPr lang="ru-RU" sz="900" b="1" dirty="0" smtClean="0"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(гранты и 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денежные пожертвования получателям средств бюджета городского округа, 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прочие безвозмездные поступления)</a:t>
            </a:r>
          </a:p>
          <a:p>
            <a:pPr algn="ctr">
              <a:defRPr/>
            </a:pPr>
            <a:endParaRPr lang="ru-RU" sz="900" i="1" dirty="0" smtClean="0">
              <a:latin typeface="Book Antiqua" pitchFamily="18" charset="0"/>
            </a:endParaRPr>
          </a:p>
          <a:p>
            <a:pPr algn="ctr">
              <a:defRPr/>
            </a:pPr>
            <a:endParaRPr lang="ru-RU" sz="900" i="1" dirty="0">
              <a:latin typeface="Book Antiqu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500858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Доходные источники бюджета города </a:t>
            </a:r>
            <a:r>
              <a:rPr lang="ru-RU" sz="20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2022-2024 годах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71670" y="142852"/>
            <a:ext cx="492922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2020-2024 годы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1071546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500958" y="85723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7" y="1285860"/>
          <a:ext cx="8429684" cy="474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8"/>
                <a:gridCol w="1246936"/>
                <a:gridCol w="767153"/>
                <a:gridCol w="857256"/>
                <a:gridCol w="785818"/>
                <a:gridCol w="785818"/>
                <a:gridCol w="785818"/>
                <a:gridCol w="2928957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Факт 2020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Назначение по бюджету на 2021 год (в ред. от 19.10.2021)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Прогноз 2022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Прогноз 2023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Прогноз 2024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Основные причины роста (снижения) прогнозных назначений к плановым назначениям 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339 845,8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350 273,0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343 598,0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333 384,0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321 074,0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Снижение норматива отчислений в бюджет города с 43,03% в 2021г. до 39,93% в 2022г. , 37,65% -  на 2022г.  и 35,24% - на 2023г.</a:t>
                      </a:r>
                    </a:p>
                  </a:txBody>
                  <a:tcPr marL="90000" marR="90000" marT="46800" marB="36000" anchor="b" horzOverflow="overflow"/>
                </a:tc>
              </a:tr>
              <a:tr h="368693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4 226,7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4 715,0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5 488,0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5 821,0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6 091,0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Рост спроса на ГСМ</a:t>
                      </a:r>
                    </a:p>
                  </a:txBody>
                  <a:tcPr marL="90000" marR="90000" marT="46800" marB="36000" anchor="b" horzOverflow="overflow"/>
                </a:tc>
              </a:tr>
              <a:tr h="390799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28 835,1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37 463,8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39 186,7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39 298,8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39 219,9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Рост поступлений налогов, взимаемых с применением упрощенной системы налогообложения</a:t>
                      </a:r>
                    </a:p>
                  </a:txBody>
                  <a:tcPr marL="90000" marR="90000" marT="46800" marB="36000" anchor="b" horzOverflow="overflow"/>
                </a:tc>
              </a:tr>
              <a:tr h="3309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9 218,6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9 607,0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10 084,0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10 125,0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10 165,0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Увеличение налоговой базы с ростом общей кадастровой стоимости объектов</a:t>
                      </a:r>
                    </a:p>
                  </a:txBody>
                  <a:tcPr marL="90000" marR="90000" marT="46800" marB="36000" anchor="b" horzOverflow="overflow"/>
                </a:tc>
              </a:tr>
              <a:tr h="304808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65 165,4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53 619,0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67 390,0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67 939,0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68 464,0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Рост подлежащей уплате суммы налога с организаций</a:t>
                      </a:r>
                    </a:p>
                  </a:txBody>
                  <a:tcPr marL="90000" marR="90000" marT="46800" marB="36000" anchor="b" horzOverflow="overflow"/>
                </a:tc>
              </a:tr>
              <a:tr h="323387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6 454,9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6 805,0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6 501,0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6 501,0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6 501,0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Прогнозное снижение количества обращений в суды общей юрисдикции</a:t>
                      </a:r>
                    </a:p>
                  </a:txBody>
                  <a:tcPr marL="90000" marR="90000" marT="46800" marB="36000" anchor="b" horzOverflow="overflow"/>
                </a:tc>
              </a:tr>
              <a:tr h="365974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90000" marR="90000" marT="46800" marB="3600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36000" marT="0" marB="3600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0" marR="36000" marT="0" marB="3600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0" marR="36000" marT="0" marB="3600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0" marR="36000" marT="0" marB="3600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0" marR="36000" marT="0" marB="3600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Нестабильный характер поступления</a:t>
                      </a:r>
                      <a:r>
                        <a:rPr kumimoji="0" lang="ru-RU" sz="950" b="0" i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50" b="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задолженности по отмененным налогам</a:t>
                      </a:r>
                      <a:endParaRPr kumimoji="0" 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5974">
                <a:tc>
                  <a:txBody>
                    <a:bodyPr/>
                    <a:lstStyle/>
                    <a:p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Итого налоговые доходы</a:t>
                      </a:r>
                    </a:p>
                  </a:txBody>
                  <a:tcPr marL="0" marR="0" marT="0" marB="0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453 746,6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462 493,8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472 260 ,7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463 081,8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451 527,9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14290"/>
            <a:ext cx="5929354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Налоговые Доходы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2020-2024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42860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4" y="770503"/>
          <a:ext cx="8858655" cy="593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72"/>
                <a:gridCol w="1696154"/>
                <a:gridCol w="571504"/>
                <a:gridCol w="857256"/>
                <a:gridCol w="571504"/>
                <a:gridCol w="571504"/>
                <a:gridCol w="571504"/>
                <a:gridCol w="3786557"/>
              </a:tblGrid>
              <a:tr h="6912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Факт 2020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Назначение по бюджету на 2021 год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(в ред. от 19.10.2021)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Основные причины роста (снижения) прогнозных назначений к плановым назначениям 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4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в виде арендной платы за землю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23 732,1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21 471,0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21 353,0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21 353,0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21 353,0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Снижение доходов от сдачи в аренду земли, находящейся в собственности города, с выкупом участков под ИЖС</a:t>
                      </a:r>
                    </a:p>
                  </a:txBody>
                  <a:tcPr marL="90000" marR="90000" marT="18000" marB="0" anchor="b" horzOverflow="overflow"/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24 173,8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30 163,0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24 505,0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24 878,0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25 588,0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Снижение начислений с расторжением договоров и выкупом имущества</a:t>
                      </a:r>
                    </a:p>
                  </a:txBody>
                  <a:tcPr marL="90000" marR="90000" marT="18000" marB="0" anchor="b" horzOverflow="overflow"/>
                </a:tc>
              </a:tr>
              <a:tr h="432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498,7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Снижение прибыли МУП</a:t>
                      </a:r>
                    </a:p>
                  </a:txBody>
                  <a:tcPr marL="90000" marR="90000" marT="46800" marB="0" anchor="b" horzOverflow="overflow"/>
                </a:tc>
              </a:tr>
              <a:tr h="276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1 999,8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3 405,0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3 405,0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3 405,0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3 405,0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0" anchor="b" horzOverflow="overflow"/>
                </a:tc>
              </a:tr>
              <a:tr h="847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Плата за предоставление права на размещение и эксплуатацию нестационарного торгового объекта, установку и эксплуатацию рекламных конструкций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1 447,0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1 447,0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1 447,0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Учет по новому коду бюджетной классификации доходов</a:t>
                      </a:r>
                    </a:p>
                  </a:txBody>
                  <a:tcPr marL="90000" marR="90000" marT="46800" marB="0" anchor="b" horzOverflow="overflow"/>
                </a:tc>
              </a:tr>
              <a:tr h="432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130,5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130,5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130,5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Снижение  поступлений платы за выбросы (сбросы) загрязняющих веществ в атмосферный воздух и водные объекты</a:t>
                      </a:r>
                    </a:p>
                  </a:txBody>
                  <a:tcPr marL="90000" marR="90000" marT="46800" marB="0" anchor="b" horzOverflow="overflow"/>
                </a:tc>
              </a:tr>
              <a:tr h="70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6 124,3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6 609,3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408,0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408,0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408,0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Выпадение доходов от оплаты льготных проездных билетов учащихся школ </a:t>
                      </a:r>
                      <a:r>
                        <a:rPr kumimoji="0" lang="ru-RU" sz="900" i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с перераспределением полномочий по осуществлению регулярных перевозок пассажиров на региональный уровень. У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тверждение назначения по средствам </a:t>
                      </a:r>
                      <a:r>
                        <a:rPr kumimoji="0" lang="ru-RU" sz="9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бюджета района на возмещение затрат МУ «Управление ГОЧС г. Ржева» после заключения договора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432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продажи земли и увеличения площади земельных участков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19 089,9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1 858,0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1 856,0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1 860,0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1 811,0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Заявительный характер продажи земли</a:t>
                      </a:r>
                    </a:p>
                  </a:txBody>
                  <a:tcPr marL="90000" marR="90000" marT="36000" marB="0" anchor="b" horzOverflow="overflow"/>
                </a:tc>
              </a:tr>
              <a:tr h="571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приватизации и  реализации иного имущества, находящегося в собственности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22 128,8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6 252,0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4 815,0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1 789,0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1 764,0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i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Утверждение Плана приватизации муниципального  имущества на один финансовый год. Прогноз на 2023-2024гг. – платежи в рассрочку по договорам по преимущественному праву выкупа субъектами малого и среднего предпринимательства, заключенным в 2019-2021 гг.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30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4 426,6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1 390,9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1 973,6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1 944,1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1 873,7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Рост </a:t>
                      </a:r>
                      <a:r>
                        <a:rPr kumimoji="0" lang="ru-RU" sz="900" i="1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шрафов</a:t>
                      </a:r>
                      <a:r>
                        <a:rPr kumimoji="0" lang="ru-RU" sz="9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, установленных Кодексом об административных правонарушениях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1 235,4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Утверждение назначений по инициативным платежам на реализацию ППМИ после проведения конкурса</a:t>
                      </a:r>
                    </a:p>
                  </a:txBody>
                  <a:tcPr marL="90000" marR="90000" marT="18000" marB="0" anchor="b" horzOverflow="overflow"/>
                </a:tc>
              </a:tr>
              <a:tr h="341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Итого неналоговые доходы</a:t>
                      </a:r>
                    </a:p>
                  </a:txBody>
                  <a:tcPr marL="36000" marR="36000" marT="3600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106 431,9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72 843,1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61 243,1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58 549,7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59 099,8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42852"/>
            <a:ext cx="6000792" cy="571504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неНалоговые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Доходы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2020-2024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643834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6" name="Group 141"/>
          <p:cNvGraphicFramePr>
            <a:graphicFrameLocks noGrp="1"/>
          </p:cNvGraphicFramePr>
          <p:nvPr/>
        </p:nvGraphicFramePr>
        <p:xfrm>
          <a:off x="142844" y="1214422"/>
          <a:ext cx="8858313" cy="5065815"/>
        </p:xfrm>
        <a:graphic>
          <a:graphicData uri="http://schemas.openxmlformats.org/drawingml/2006/table">
            <a:tbl>
              <a:tblPr/>
              <a:tblGrid>
                <a:gridCol w="436861"/>
                <a:gridCol w="3790892"/>
                <a:gridCol w="905947"/>
                <a:gridCol w="1042739"/>
                <a:gridCol w="893958"/>
                <a:gridCol w="893957"/>
                <a:gridCol w="893959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Назначения по бюджету на 2021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(в ред. от 29.10.2020)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 2022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 2023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 2024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Межбюджетные трансферты (МБТ)</a:t>
                      </a: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—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757 926,3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799 797,4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696 800,9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611 131,5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622 501,4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34 826,9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7 878,8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13 961,3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279 255,1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308 644,8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132 639,1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139 825,7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151 187,5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432 185,8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475 320,5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470 200,4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471 305,8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471 313,9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11 658,5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7 953,3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80 000,0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6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Безвозмездные поступления получателям средств бюджетов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2 051,1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Денежные пожертвования от негосударственных организаций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1 628,2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безвозмездные поступления от негосударственных организаций (на реализацию программ по поддержке местных инициатив)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14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Денежные пожертвования от физических лиц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262,4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безвозмездные поступления на реализацию программ по поддержке местных инициатив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113,8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1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возврата бюджетными учреждениями остатков субсидий прошлых лет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477,1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69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-295,8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Итого безвозмездные поступления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760 158,7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801 397,4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698 400,9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612 731,5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624 101,4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214290"/>
            <a:ext cx="7072362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Безвозмездные поступления в бюджет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2020-2024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286644" y="1000108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85728"/>
            <a:ext cx="6500858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доходов бюджета города </a:t>
            </a:r>
            <a:r>
              <a:rPr lang="ru-RU" sz="20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2022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1397000"/>
          <a:ext cx="8572560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14282" y="1071546"/>
          <a:ext cx="871540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(тыс. руб.)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85720" y="5643578"/>
            <a:ext cx="857256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defTabSz="914400"/>
            <a:r>
              <a:rPr lang="ru-RU" sz="1050" b="1" dirty="0">
                <a:latin typeface="+mj-lt"/>
              </a:rPr>
              <a:t>Основу поступлений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1050" b="1" dirty="0">
                <a:solidFill>
                  <a:srgbClr val="000000"/>
                </a:solidFill>
                <a:latin typeface="+mj-lt"/>
              </a:rPr>
              <a:t>налоговых и неналоговых доходов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1050" b="1" dirty="0" smtClean="0">
                <a:solidFill>
                  <a:srgbClr val="CC0000"/>
                </a:solidFill>
                <a:latin typeface="+mj-lt"/>
              </a:rPr>
              <a:t>92,93% (495 793,7 тыс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. руб.)</a:t>
            </a:r>
            <a:r>
              <a:rPr lang="ru-RU" sz="1050" b="1" dirty="0">
                <a:latin typeface="+mj-lt"/>
              </a:rPr>
              <a:t> </a:t>
            </a:r>
            <a:r>
              <a:rPr lang="ru-RU" sz="1050" b="1" dirty="0" smtClean="0">
                <a:latin typeface="+mj-lt"/>
              </a:rPr>
              <a:t>составят 6 источников:</a:t>
            </a:r>
            <a:endParaRPr lang="ru-RU" sz="1050" b="1" dirty="0">
              <a:latin typeface="+mj-lt"/>
            </a:endParaRPr>
          </a:p>
          <a:p>
            <a:pPr algn="ctr" defTabSz="914400"/>
            <a:r>
              <a:rPr lang="ru-RU" sz="1050" dirty="0">
                <a:latin typeface="+mj-lt"/>
              </a:rPr>
              <a:t>налог на доходы физических лиц </a:t>
            </a:r>
            <a:r>
              <a:rPr lang="ru-RU" sz="1050" dirty="0" smtClean="0">
                <a:latin typeface="+mj-lt"/>
              </a:rPr>
              <a:t>(64,43%), налоги с применением упрощенной системы налогообложения (4,76%), </a:t>
            </a:r>
          </a:p>
          <a:p>
            <a:pPr algn="ctr" defTabSz="914400"/>
            <a:r>
              <a:rPr lang="ru-RU" sz="1050" dirty="0" smtClean="0">
                <a:latin typeface="+mj-lt"/>
              </a:rPr>
              <a:t>налог с применением патентной системы налогообложения (2,51%), </a:t>
            </a:r>
            <a:r>
              <a:rPr lang="ru-RU" sz="1050" dirty="0" smtClean="0"/>
              <a:t>земельный налог (12,64%), </a:t>
            </a:r>
          </a:p>
          <a:p>
            <a:pPr algn="ctr" defTabSz="914400"/>
            <a:r>
              <a:rPr lang="ru-RU" sz="1050" dirty="0" smtClean="0">
                <a:latin typeface="+mj-lt"/>
              </a:rPr>
              <a:t>доходы </a:t>
            </a:r>
            <a:r>
              <a:rPr lang="ru-RU" sz="1050" dirty="0">
                <a:latin typeface="+mj-lt"/>
              </a:rPr>
              <a:t>от сдачи в </a:t>
            </a:r>
            <a:r>
              <a:rPr lang="ru-RU" sz="1050" dirty="0" smtClean="0">
                <a:latin typeface="+mj-lt"/>
              </a:rPr>
              <a:t>аренду имущества (4,59%) </a:t>
            </a:r>
            <a:r>
              <a:rPr lang="ru-RU" sz="1050" dirty="0">
                <a:latin typeface="+mj-lt"/>
              </a:rPr>
              <a:t>и </a:t>
            </a:r>
            <a:r>
              <a:rPr lang="ru-RU" sz="1050" dirty="0" smtClean="0">
                <a:latin typeface="+mj-lt"/>
              </a:rPr>
              <a:t>земли (4%)</a:t>
            </a:r>
            <a:endParaRPr lang="ru-RU" sz="1050" dirty="0"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214290"/>
            <a:ext cx="6000792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на 2022 год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214282" y="1071546"/>
          <a:ext cx="87154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oup 114"/>
          <p:cNvGraphicFramePr>
            <a:graphicFrameLocks noGrp="1"/>
          </p:cNvGraphicFramePr>
          <p:nvPr/>
        </p:nvGraphicFramePr>
        <p:xfrm>
          <a:off x="214282" y="5143512"/>
          <a:ext cx="4929224" cy="1286446"/>
        </p:xfrm>
        <a:graphic>
          <a:graphicData uri="http://schemas.openxmlformats.org/drawingml/2006/table">
            <a:tbl>
              <a:tblPr/>
              <a:tblGrid>
                <a:gridCol w="820534"/>
                <a:gridCol w="819028"/>
                <a:gridCol w="819028"/>
                <a:gridCol w="888284"/>
                <a:gridCol w="819028"/>
                <a:gridCol w="763322"/>
              </a:tblGrid>
              <a:tr h="28575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НАЛОГОВЫЕ И НЕНАЛОГОВЫЕ ДОХОДЫ (тыс.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руб.)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уточнено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498 929,0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560 178,5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535 336,9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533 503,8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521 631,5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510 627,7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+32 271,9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+61 249,5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-24 841,6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-1 833,1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-11 872,3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-11 003,8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214290"/>
            <a:ext cx="6072230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за 2020-2024 годы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214282" y="1000108"/>
          <a:ext cx="878687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56042"/>
          <p:cNvSpPr txBox="1">
            <a:spLocks noChangeArrowheads="1"/>
          </p:cNvSpPr>
          <p:nvPr/>
        </p:nvSpPr>
        <p:spPr bwMode="auto">
          <a:xfrm>
            <a:off x="7500958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(тыс. руб.)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безвозмездных поступлений из федерального и областного бюджетов за 2019-2024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9"/>
          <p:cNvSpPr>
            <a:spLocks noChangeArrowheads="1"/>
          </p:cNvSpPr>
          <p:nvPr/>
        </p:nvSpPr>
        <p:spPr bwMode="auto">
          <a:xfrm>
            <a:off x="357158" y="714356"/>
            <a:ext cx="828680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dirty="0">
                <a:latin typeface="Book Antiqua" pitchFamily="18" charset="0"/>
                <a:cs typeface="Times New Roman" pitchFamily="18" charset="0"/>
              </a:rPr>
              <a:t>Бюджетный кодекс Российской Федерации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Глава 5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Принципы бюджетной системы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Российской </a:t>
            </a:r>
            <a:r>
              <a:rPr lang="ru-RU" sz="12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Федерации</a:t>
            </a:r>
            <a:r>
              <a:rPr lang="ru-RU" sz="12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0" lvl="1" algn="just"/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Бюджетный </a:t>
            </a:r>
            <a:r>
              <a:rPr lang="ru-RU" sz="1200" b="1" dirty="0">
                <a:latin typeface="Book Antiqua" pitchFamily="18" charset="0"/>
                <a:cs typeface="Times New Roman" pitchFamily="18" charset="0"/>
              </a:rPr>
              <a:t>кодекс Российской Федерации статья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36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принцип прозрачности (открытости) означает</a:t>
            </a:r>
            <a:r>
              <a:rPr lang="ru-RU" sz="1200" b="1" u="sng" dirty="0">
                <a:latin typeface="Book Antiqua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— обязательное опубликование в средствах массовой информации утвержденных бюджетов и отчетов об 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их исполнении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— обязательную открытость для общества и средств массовой информации проектов бюджетов;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— стабильность и (или) преемственность бюджетной классификации Российской Федерации.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Бюджетный </a:t>
            </a:r>
            <a:r>
              <a:rPr lang="ru-RU" sz="1200" b="1" dirty="0">
                <a:latin typeface="Book Antiqua" pitchFamily="18" charset="0"/>
                <a:cs typeface="Times New Roman" pitchFamily="18" charset="0"/>
              </a:rPr>
              <a:t>кодекс Российской Федерации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Глава 1 Статья </a:t>
            </a:r>
            <a:r>
              <a:rPr lang="en-US" sz="1200" b="1" dirty="0" smtClean="0">
                <a:latin typeface="Book Antiqua" pitchFamily="18" charset="0"/>
                <a:cs typeface="Times New Roman" pitchFamily="18" charset="0"/>
              </a:rPr>
              <a:t>6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: </a:t>
            </a:r>
            <a:endParaRPr lang="ru-RU" sz="1200" dirty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Доходы бюджета 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Расходы бюджета</a:t>
            </a:r>
            <a:r>
              <a:rPr lang="ru-RU" sz="1200" b="1" u="sng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—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Дефицит бюджета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превышение расходов 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бюджета над 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его доходами;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2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Государственный и муниципальный долг 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образованием.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428992" y="142852"/>
            <a:ext cx="2286016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1214414" y="1428736"/>
            <a:ext cx="1500198" cy="14459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2. П</a:t>
            </a:r>
            <a:r>
              <a:rPr lang="ru-RU" sz="1100" dirty="0" smtClean="0">
                <a:solidFill>
                  <a:srgbClr val="C00000"/>
                </a:solidFill>
              </a:rPr>
              <a:t>олноты отражения доходов, расходов и источников финансирования дефицитов бюджетов</a:t>
            </a: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;</a:t>
            </a: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214282" y="1214422"/>
            <a:ext cx="1071570" cy="11074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/>
            <a:lightRig rig="threePt" dir="t">
              <a:rot lat="0" lon="0" rev="1800000"/>
            </a:lightRig>
          </a:scene3d>
          <a:sp3d extrusionH="25400" prstMaterial="plastic">
            <a:bevelT w="25400" h="1016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1. 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Единства бюджетной системы Российской Федерации;</a:t>
            </a: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786050" y="1928802"/>
            <a:ext cx="1357322" cy="938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4.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эффективности использования бюджетных средств;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6357950" y="1214422"/>
            <a:ext cx="1571636" cy="11074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8. </a:t>
            </a:r>
          </a:p>
          <a:p>
            <a:pPr algn="ctr">
              <a:defRPr/>
            </a:pPr>
            <a:r>
              <a:rPr lang="ru-RU" sz="1100" dirty="0" err="1" smtClean="0">
                <a:solidFill>
                  <a:srgbClr val="C00000"/>
                </a:solidFill>
                <a:cs typeface="Times New Roman" pitchFamily="18" charset="0"/>
              </a:rPr>
              <a:t>А</a:t>
            </a:r>
            <a:r>
              <a:rPr lang="ru-RU" sz="1100" dirty="0" err="1" smtClean="0">
                <a:solidFill>
                  <a:srgbClr val="C00000"/>
                </a:solidFill>
              </a:rPr>
              <a:t>дресности</a:t>
            </a:r>
            <a:r>
              <a:rPr lang="ru-RU" sz="1100" dirty="0" smtClean="0">
                <a:solidFill>
                  <a:srgbClr val="C00000"/>
                </a:solidFill>
              </a:rPr>
              <a:t> и целевого характера бюджетных средств;</a:t>
            </a: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4071934" y="1643050"/>
            <a:ext cx="1214446" cy="11074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5. 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Общего (совокупного) покрытия расходов бюджетов;</a:t>
            </a: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286380" y="2071678"/>
            <a:ext cx="1285884" cy="768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7. 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Достоверности бюджета;</a:t>
            </a:r>
          </a:p>
          <a:p>
            <a:pPr algn="ctr">
              <a:defRPr/>
            </a:pP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5143504" y="1357298"/>
            <a:ext cx="1214446" cy="599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6. 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Прозрачности (открытости);</a:t>
            </a:r>
            <a:endParaRPr lang="ru-RU" sz="7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929586" y="1285860"/>
            <a:ext cx="1071570" cy="768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10. 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Единства кассы.</a:t>
            </a:r>
          </a:p>
          <a:p>
            <a:pPr algn="ctr">
              <a:defRPr/>
            </a:pP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643174" y="1285860"/>
            <a:ext cx="1571636" cy="599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3. 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Сбалансированности бюджета;</a:t>
            </a: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6786578" y="2143116"/>
            <a:ext cx="1728806" cy="599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C00000"/>
                </a:solidFill>
                <a:cs typeface="Times New Roman" pitchFamily="18" charset="0"/>
              </a:rPr>
              <a:t>9. Подведомственности расходов бюджетов;</a:t>
            </a: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643042" y="214290"/>
            <a:ext cx="635798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субСИДии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из федерального и областного бюджетов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2022-2024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214546" y="1000108"/>
          <a:ext cx="478634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42844" y="2643182"/>
          <a:ext cx="442915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4500562" y="2643182"/>
          <a:ext cx="442915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854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8759">
            <a:off x="6310916" y="4869109"/>
            <a:ext cx="2376476" cy="157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14414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2022-2024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1027" name="Picture 3" descr="C:\Users\s.galagan\Documents\My Pictures\16388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5882">
            <a:off x="940018" y="1797045"/>
            <a:ext cx="2784615" cy="1607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 rot="21184219">
            <a:off x="419337" y="1119583"/>
            <a:ext cx="3224355" cy="985103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5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Компенсация части платы, взимаемой с родителей за присмотр и уход за детьми, посещающими организации дошкольного образования:</a:t>
            </a:r>
          </a:p>
          <a:p>
            <a:pPr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на 2022-2024 годы — </a:t>
            </a:r>
          </a:p>
          <a:p>
            <a:pPr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14 623 тыс.руб. в год</a:t>
            </a:r>
            <a:endParaRPr lang="ru-RU" sz="950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506852">
            <a:off x="6207940" y="3894529"/>
            <a:ext cx="2525974" cy="1062008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95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Предоставление жилых помещений детям-сиротам и детям, оставшимся без попечения родителей:</a:t>
            </a:r>
          </a:p>
          <a:p>
            <a:pPr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2022 год — 5 549,3 тыс. руб.; </a:t>
            </a:r>
          </a:p>
          <a:p>
            <a:pPr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2023 год — 4 439,5 тыс. руб.; </a:t>
            </a:r>
          </a:p>
          <a:p>
            <a:pPr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2024 год — 4 439,4 тыс. руб.</a:t>
            </a:r>
            <a:endParaRPr lang="ru-RU" sz="950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.galagan\Pictures\fbn06012017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9828">
            <a:off x="1014149" y="4762197"/>
            <a:ext cx="2363277" cy="17588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12" name="Скругленная прямоугольная выноска 11"/>
          <p:cNvSpPr/>
          <p:nvPr/>
        </p:nvSpPr>
        <p:spPr>
          <a:xfrm rot="21253827">
            <a:off x="473866" y="3898303"/>
            <a:ext cx="2281673" cy="1015629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50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95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Государственная регистрация актов гражданского состояния: </a:t>
            </a:r>
          </a:p>
          <a:p>
            <a:pPr lvl="0"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год – 1 966,0 тыс. руб. </a:t>
            </a:r>
          </a:p>
          <a:p>
            <a:pPr lvl="0"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2023-2024 годы  –  </a:t>
            </a:r>
          </a:p>
          <a:p>
            <a:pPr lvl="0"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1 926,6 тыс. руб. в год</a:t>
            </a:r>
          </a:p>
          <a:p>
            <a:pPr algn="ctr"/>
            <a:endParaRPr lang="ru-RU" sz="950" i="1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s.galagan\Documents\My Pictures\22-8.jpg"/>
          <p:cNvPicPr>
            <a:picLocks noChangeAspect="1" noChangeArrowheads="1"/>
          </p:cNvPicPr>
          <p:nvPr/>
        </p:nvPicPr>
        <p:blipFill>
          <a:blip r:embed="rId6" cstate="print">
            <a:lum bright="8000"/>
          </a:blip>
          <a:srcRect/>
          <a:stretch>
            <a:fillRect/>
          </a:stretch>
        </p:blipFill>
        <p:spPr bwMode="auto">
          <a:xfrm>
            <a:off x="3643306" y="4786322"/>
            <a:ext cx="2415385" cy="16754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357554" y="3714752"/>
            <a:ext cx="2367638" cy="1085112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50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950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95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списков кандидатов в присяжные заседатели судов общей юрисдикции: </a:t>
            </a:r>
          </a:p>
          <a:p>
            <a:pPr lvl="0"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год – 218,0 тыс. руб.</a:t>
            </a:r>
          </a:p>
          <a:p>
            <a:pPr lvl="0"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год – 14,8 тыс. руб.</a:t>
            </a:r>
          </a:p>
          <a:p>
            <a:pPr lvl="0"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год – 13,3 тыс. руб.</a:t>
            </a:r>
          </a:p>
          <a:p>
            <a:pPr lvl="0" algn="ctr"/>
            <a:endParaRPr lang="ru-RU" sz="950" i="1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50" i="1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lum bright="16000"/>
          </a:blip>
          <a:srcRect/>
          <a:stretch>
            <a:fillRect/>
          </a:stretch>
        </p:blipFill>
        <p:spPr bwMode="auto">
          <a:xfrm rot="275836">
            <a:off x="5482374" y="1965202"/>
            <a:ext cx="2748499" cy="14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6" name="Скругленная прямоугольная выноска 15"/>
          <p:cNvSpPr/>
          <p:nvPr/>
        </p:nvSpPr>
        <p:spPr>
          <a:xfrm rot="290071">
            <a:off x="5211883" y="999004"/>
            <a:ext cx="3363703" cy="1073778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5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Ежемесячное денежное вознаграждение за классное руководство педагогическим работникам муниципальных общеобразовательных организаций:</a:t>
            </a:r>
          </a:p>
          <a:p>
            <a:pPr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на 2022-2024 годы — </a:t>
            </a:r>
          </a:p>
          <a:p>
            <a:pPr algn="ctr"/>
            <a:r>
              <a:rPr lang="ru-RU" sz="950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19 608,1 тыс.руб. в год</a:t>
            </a:r>
            <a:endParaRPr lang="ru-RU" sz="950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/>
        </p:nvGraphicFramePr>
        <p:xfrm>
          <a:off x="214282" y="500042"/>
          <a:ext cx="457203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500562" y="1000108"/>
          <a:ext cx="433388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14290"/>
            <a:ext cx="6286544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2022-2024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285984" y="3643314"/>
          <a:ext cx="514353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928662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85728"/>
            <a:ext cx="8786874" cy="278608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расходы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2022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2023-2024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" name="Picture 2" descr="https://phonoteka.org/uploads/posts/2021-05/1621462964_7-phonoteka_org-p-fon-dlya-prezentatsii-byudzhet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4714908" cy="297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714356"/>
          <a:ext cx="8858314" cy="6000793"/>
        </p:xfrm>
        <a:graphic>
          <a:graphicData uri="http://schemas.openxmlformats.org/drawingml/2006/table">
            <a:tbl>
              <a:tblPr/>
              <a:tblGrid>
                <a:gridCol w="6515618"/>
                <a:gridCol w="805301"/>
                <a:gridCol w="834383"/>
                <a:gridCol w="703012"/>
              </a:tblGrid>
              <a:tr h="506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2022год, тыс. руб.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год, тыс. руб.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2024год, тыс. руб.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03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1 261 623,3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1 084 863,0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1 072 518,1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"Обеспечение правопорядка и безопасности населения города Ржева Тверской области" на 2020-2025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12 231,9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10 940,6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10 940,6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"Развитие жилищно-коммунального хозяйства города Ржева Тверской области" на 2021-2026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"Социальная поддержка и защита населения города Ржева Тверской области"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5 183,7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5 183,7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5 083,7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"Молодёжная политика и развитие туризма города Ржева Тверской области"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4 561,6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3 726,6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3 476,6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"Управление имуществом и земельными ресурсами города Ржева Тверской области"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13 670,3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11 092,5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10 383,2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"Благоустройство города Ржева Тверской области"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29 466,5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18 500,0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"Дорожное хозяйство и транспортный комплекс города Ржева Тверской области"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99 841,0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100 117,3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106 006,7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65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8 982,1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8 739,0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8 659,0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"Муниципальное управление и гражданское общество города Ржева"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46 318,3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41 430,7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40 802,0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6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"Развитие образования города Ржева Тверской области" на 2022 - 2027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729 106,7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702 796,7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696 515,3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"Развитие культуры города Ржева Тверской области" на 2022 - 2027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125 285,0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118 407,8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118 047,5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"Развитие физической культуры и спорта города Ржева Тверской области" на 2022 - 2027годы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45 998,4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43 162,3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41 637,7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"Формирование современной городской среды города Ржева Тверской области" на 2022-2027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103 012,0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не включенные в муниципальные программы г. Ржева Тверской области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34 765,8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17 165,8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17 165,8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642942" cy="8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81194" y="295252"/>
            <a:ext cx="6758006" cy="28575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Расходы по разделам классификации расходов бюджета </a:t>
            </a:r>
            <a:endParaRPr kumimoji="0" lang="ru-RU" sz="16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785794"/>
          </a:xfrm>
        </p:spPr>
        <p:txBody>
          <a:bodyPr>
            <a:normAutofit fontScale="90000"/>
          </a:bodyPr>
          <a:lstStyle/>
          <a:p>
            <a:pPr marR="9144" algn="ctr"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Программные  и  </a:t>
            </a:r>
            <a:r>
              <a:rPr lang="ru-RU" sz="1300" b="1" cap="all" dirty="0" err="1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непрограммные</a:t>
            </a:r>
            <a:r>
              <a:rPr lang="ru-RU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 расходы  бюджета                                                                                                      </a:t>
            </a:r>
            <a:r>
              <a:rPr lang="en-US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 </a:t>
            </a:r>
            <a:r>
              <a:rPr lang="ru-RU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на  2022 год  и плановый  период 2023 и 2024 годов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b="1" cap="all" dirty="0" smtClean="0">
              <a:solidFill>
                <a:srgbClr val="002060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1142984"/>
          <a:ext cx="8786872" cy="5500724"/>
        </p:xfrm>
        <a:graphic>
          <a:graphicData uri="http://schemas.openxmlformats.org/drawingml/2006/table">
            <a:tbl>
              <a:tblPr/>
              <a:tblGrid>
                <a:gridCol w="675231"/>
                <a:gridCol w="2839518"/>
                <a:gridCol w="1198209"/>
                <a:gridCol w="1038449"/>
                <a:gridCol w="1106641"/>
                <a:gridCol w="1000132"/>
                <a:gridCol w="928692"/>
              </a:tblGrid>
              <a:tr h="817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 2020 год, тыс. руб.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2021 год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 ред. от 19.10.2021г.), тыс. руб.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на 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год,                           тыс. руб.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на 20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год,                    тыс. руб.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на 2024 год,               тыс. руб.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1 290 069,2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1 415 597,9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1 261 623,3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1 084 863,0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1 072 518,1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1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67 586,3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67 177,1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93 997,6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69 842,3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68 648,4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5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14 072,6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12 741,9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12 741,9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5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246 674,4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137 694,1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100 971,9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100 668,2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106 577,6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1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76 027,3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222 769,9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135 878,9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22 300,4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14 000,4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4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718 108,4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789 518,1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770 533,8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741 740,2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735 184,8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8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75 089,0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81 251,1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71 586,1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66 957,5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66 621,2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9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32 446,8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40 000,1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26 866,0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25 756,2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25 656,1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3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56 642,6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61 887,0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45 998,4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43 162,3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41 637,7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26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2 182,1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1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85786" y="21429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142852"/>
            <a:ext cx="6758006" cy="85725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Расходы  по  разделам  классификации  расходов  бюджета </a:t>
            </a:r>
          </a:p>
        </p:txBody>
      </p:sp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785918" y="285728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"Формирование современной городской среды города Ржева Тверской области"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428736"/>
          <a:ext cx="8643998" cy="264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985"/>
                <a:gridCol w="1064840"/>
                <a:gridCol w="1064840"/>
                <a:gridCol w="1002203"/>
                <a:gridCol w="876927"/>
                <a:gridCol w="1002203"/>
              </a:tblGrid>
              <a:tr h="563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 2020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54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22 284,0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21 455,8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103 012,0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территорий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территорий общего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пользования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20 727,1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19 333,3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103 012,0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и общественных территорий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114298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500570"/>
          <a:ext cx="8643998" cy="166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742"/>
                <a:gridCol w="85725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6712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на 2022 год, в том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числе средства местного бюджета 21 562,0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101 562,0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6712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на выполнение работ по благоустройству территорий общего пользования города Ржева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6712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обустройство мест массового отдыха населения (городских парков) г. Ржева Тверской области за счет средств местного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30213" y="414338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sz="1600" b="1" u="sng" dirty="0"/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39463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города Ржева 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071546"/>
          <a:ext cx="8786873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928694"/>
                <a:gridCol w="928694"/>
                <a:gridCol w="857256"/>
                <a:gridCol w="857256"/>
                <a:gridCol w="857255"/>
              </a:tblGrid>
              <a:tr h="7141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14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672 246,8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745 682,0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729 106,7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702 796,7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696 515,3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4934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дошкольного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284 158,1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305 953,0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301 573,4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298 095,0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296 185,0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330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"Модернизация общего образования как института социального развития"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314 362,4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360 374,1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353 575,8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348 769,2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348 319,9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330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24 354,3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28 207,1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25 329,6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25 329,6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103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инновационного характера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103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отдыха и оздоровления детей и подростков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11 510,1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11 455,9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319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"Проведение ремонта в образовательных учреждениях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19 188,4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103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"Комплексная безопасность образовательных учреждений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3 659,1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13 371,4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489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16 795,4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16 788,5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17 655,3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43174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91955-1654-438F-823B-045226D4311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85860"/>
          <a:ext cx="8786874" cy="543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6968"/>
                <a:gridCol w="1019906"/>
              </a:tblGrid>
              <a:tr h="3088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0553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образовательных учреждений за счет средств местного бюджета (13 школ, 22 детских сады, 2 учреждения дополнительного образования, 1 оздоровительный лагерь)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180617,2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6271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172889,3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254355,4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474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выплату ежемесячного денежного вознаграждении за классное руководство педагогическим работникам муниципальных образовательных организаций,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19608,1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474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(присмотр и уход за ребенком) в дошкольных учреждениях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14623,0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930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и обслуживание систем водоочистки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07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и оздоровление детей и подростков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5981,1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07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в муниципальных общеобразовательных учреждениях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34511,9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90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образовательных учреждениях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9782,9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208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образовательных учреждениях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6838,5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города Ржева 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214422"/>
          <a:ext cx="8858279" cy="551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1143008"/>
                <a:gridCol w="1071570"/>
                <a:gridCol w="1005147"/>
                <a:gridCol w="932454"/>
                <a:gridCol w="777010"/>
              </a:tblGrid>
              <a:tr h="8445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  2020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3829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126 056,6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134 806,2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125 285,0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118 407,8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118 047,5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4697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детей в сфере культуры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50 967,6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53 615,1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53 698,9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51 450,3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51 426,3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8445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организации досуга и обеспечение жителей города Ржева услугами организаций культуры"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32 959,3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37 525,1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36 295,6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34 293,1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33 957,1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6028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библиотечного обслуживания населения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22 308,5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25 662,1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24 117,2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4724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и проведение массовых, культурно-просветительских и театрально-зрелищных мероприятий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8445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обслуживания учреждений подведомственных Отделу культуры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10 673,7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743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7 600,4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7 710,7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7 768,9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7 768,9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9"/>
          <p:cNvSpPr>
            <a:spLocks noChangeArrowheads="1"/>
          </p:cNvSpPr>
          <p:nvPr/>
        </p:nvSpPr>
        <p:spPr bwMode="auto">
          <a:xfrm>
            <a:off x="357158" y="857232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cs typeface="Times New Roman" pitchFamily="18" charset="0"/>
              </a:rPr>
              <a:t>система </a:t>
            </a:r>
            <a:r>
              <a:rPr lang="ru-RU" sz="1200" dirty="0">
                <a:cs typeface="Times New Roman" pitchFamily="18" charset="0"/>
              </a:rPr>
              <a:t>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</a:t>
            </a:r>
            <a:r>
              <a:rPr lang="ru-RU" sz="1200" dirty="0" smtClean="0">
                <a:cs typeface="Times New Roman" pitchFamily="18" charset="0"/>
              </a:rPr>
              <a:t>);</a:t>
            </a: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       </a:t>
            </a:r>
            <a:r>
              <a:rPr lang="ru-RU" sz="1200" b="1" dirty="0" smtClean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Подпрограмма муниципальной программы (далее - подпрограмма)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часть муниципальной программы, 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pPr algn="just"/>
            <a:r>
              <a:rPr lang="ru-RU" sz="1200" b="1" dirty="0">
                <a:cs typeface="Times New Roman" pitchFamily="18" charset="0"/>
              </a:rPr>
              <a:t>       </a:t>
            </a:r>
            <a:endParaRPr lang="ru-RU" sz="1200" b="1" dirty="0" smtClean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       </a:t>
            </a:r>
            <a:r>
              <a:rPr lang="ru-RU" sz="1200" b="1" u="sng" dirty="0" smtClean="0">
                <a:solidFill>
                  <a:srgbClr val="FF0000"/>
                </a:solidFill>
                <a:cs typeface="Times New Roman" pitchFamily="18" charset="0"/>
              </a:rPr>
              <a:t>Администратор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муниципальной программы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>
              <a:cs typeface="Times New Roman" pitchFamily="18" charset="0"/>
            </a:endParaRP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Главный администратор программы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администратор муниципальной программы, координирующий деятельность других администраторов муниципальной программы по разработке и реализации муниципальной программы и (или) ее подпрограмм и определенный при наличии двух и более администраторов муниципальной программы, а также выполняющий функции администратора муниципальной программы в части, касающейся его полномочий;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214290"/>
            <a:ext cx="2286016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1428737"/>
          <a:ext cx="8715436" cy="471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/>
                <a:gridCol w="2357454"/>
              </a:tblGrid>
              <a:tr h="4155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8453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культуры за счет средств местного бюджета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 искусств,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клуба, выставочный зал, библиотеки, центр обслуживания учреждений культуры )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109 299,1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498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и содержание помещения МУК "Ржевский выставочный зал" по адресу: ул. Советская д.10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1283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библиотечных фондов МУК «Ржевская ЦБС»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475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192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учреждениях дополнительного образования,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924,2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3014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противопожарных мероприятий в учреждениях дополнительного образования, культуры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6495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массовых, культурно-просветительских и театрально-зрелищных мероприятий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6495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энергосбережению и повышению энергоэффективности 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sz="1600" b="1" u="sng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571612"/>
          <a:ext cx="8858312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080"/>
                <a:gridCol w="865850"/>
                <a:gridCol w="865850"/>
                <a:gridCol w="732642"/>
                <a:gridCol w="732642"/>
                <a:gridCol w="799248"/>
              </a:tblGrid>
              <a:tr h="9501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2020год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3346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56 492,6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61 877,0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45 998,4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43 162,3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41 637,7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10855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физкультурно-спортивных учреждений, подведомственных Комитету по физической культуре и спорту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48 726,7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43 350,3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42 358,4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40 470,0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39 792,7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3080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"Подготовка спортивного резерва, развитие спорта высших достижений"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93542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 "Обеспечение условий для развития на территории города Ржева физической культуры и массового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15 798,4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790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7" y="21429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спорта города Ржева Тверской области» на 2022-2027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8143900" cy="5000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500174"/>
          <a:ext cx="8786874" cy="485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1740"/>
                <a:gridCol w="1315134"/>
              </a:tblGrid>
              <a:tr h="3591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986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за счет средств местного бюджета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40 676,2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83806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уровня финансирования физкультурно-спортивных организаций и учреждений дополнительного образования, осуществляющих спортивную подготовку, в соответствии с требованиями федеральных стандартов спортивной подготовки за счет средств местного бюджета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4622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проведения и участие в мероприятиях в области физкультуры и спорта с целю достижения высших спортивных результатов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986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проведения и участия спортсменов города Ржева в спортивно-массовых мероприятиях и соревнованиях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7432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в учреждениях физкультурно-спортивной направленности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4413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спортивных площадок в зимний период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986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ремонта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00166" y="214291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спорта города Ржева 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285860"/>
          <a:ext cx="8572560" cy="223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827"/>
                <a:gridCol w="839187"/>
                <a:gridCol w="751261"/>
                <a:gridCol w="698241"/>
                <a:gridCol w="698241"/>
                <a:gridCol w="626803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2020год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44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5 183,7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5 183,7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5 083,7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6361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"Дополнительные меры по социальной поддержке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12 377,2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8 141,7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4 614,8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086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"Дополнительные меры по социальной поддержке пожилых граждан и лиц с ограниченными возможностями"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10001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защита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города Ржева 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26" y="3714753"/>
          <a:ext cx="8572592" cy="246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12"/>
                <a:gridCol w="714380"/>
              </a:tblGrid>
              <a:tr h="4726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26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 медицинских работников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26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 разницы в цене от предоставления промывок в бане по льготным ценам социально-незащищенным слоям населения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26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 малоимущих многодетных семей, нуждающихся в улучшении жилищных условий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7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поддержка обучающимся в высших учебных заведениях по направлению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7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85720" y="3429000"/>
            <a:ext cx="8713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2году: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224710" name="Прямоугольник 16"/>
          <p:cNvSpPr>
            <a:spLocks noChangeArrowheads="1"/>
          </p:cNvSpPr>
          <p:nvPr/>
        </p:nvSpPr>
        <p:spPr bwMode="auto">
          <a:xfrm>
            <a:off x="285720" y="5286388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это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статусом государственных (муниципальных) служащих, а также лиц, замещающих, муниципальные должности, работников казенных учреждений, лиц, обучающихся (воспитанников) в муниципальных образовательных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учреждениях.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670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защита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города Ржева Тверской области»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71435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– 2024  годы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9" y="1643049"/>
          <a:ext cx="8572559" cy="3357587"/>
        </p:xfrm>
        <a:graphic>
          <a:graphicData uri="http://schemas.openxmlformats.org/drawingml/2006/table">
            <a:tbl>
              <a:tblPr/>
              <a:tblGrid>
                <a:gridCol w="1954306"/>
                <a:gridCol w="767334"/>
                <a:gridCol w="527541"/>
                <a:gridCol w="527541"/>
                <a:gridCol w="527541"/>
                <a:gridCol w="707385"/>
                <a:gridCol w="707385"/>
                <a:gridCol w="1426763"/>
                <a:gridCol w="1426763"/>
              </a:tblGrid>
              <a:tr h="2957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latin typeface="Times New Roman"/>
                        </a:rPr>
                        <a:t>Наименование публичного </a:t>
                      </a:r>
                      <a:br>
                        <a:rPr lang="ru-RU" sz="900" b="1" i="0" u="none" strike="noStrike" smtClean="0">
                          <a:latin typeface="Times New Roman"/>
                        </a:rPr>
                      </a:br>
                      <a:r>
                        <a:rPr lang="ru-RU" sz="900" b="1" i="0" u="none" strike="noStrike" smtClean="0">
                          <a:latin typeface="Times New Roman"/>
                        </a:rPr>
                        <a:t>нормативного обязательства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smtClean="0">
                          <a:latin typeface="Times New Roman"/>
                        </a:rPr>
                        <a:t>Код расходов по БК</a:t>
                      </a:r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latin typeface="Times New Roman"/>
                        </a:rPr>
                        <a:t>Сумма, тыс. руб.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latin typeface="Times New Roman"/>
                        </a:rPr>
                        <a:t>Реквизиты нормативного правового акта</a:t>
                      </a:r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latin typeface="Times New Roman"/>
                        </a:rPr>
                        <a:t>вид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latin typeface="Times New Roman"/>
                        </a:rPr>
                        <a:t>дата</a:t>
                      </a:r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latin typeface="Times New Roman"/>
                        </a:rPr>
                        <a:t>номер</a:t>
                      </a:r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latin typeface="Times New Roman"/>
                        </a:rPr>
                        <a:t>наименование</a:t>
                      </a:r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6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smtClean="0">
                          <a:latin typeface="Times New Roman"/>
                        </a:rPr>
                        <a:t>ЦСР</a:t>
                      </a:r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latin typeface="Times New Roman"/>
                        </a:rPr>
                        <a:t>2022 год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latin typeface="Times New Roman"/>
                        </a:rPr>
                        <a:t>2023 год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latin typeface="Times New Roman"/>
                        </a:rPr>
                        <a:t>2024 год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smtClean="0">
                          <a:latin typeface="Times New Roman"/>
                        </a:rPr>
                        <a:t>ВСЕГО</a:t>
                      </a:r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Times New Roman"/>
                        </a:rPr>
                        <a:t>378,9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Times New Roman"/>
                        </a:rPr>
                        <a:t>378,9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Times New Roman"/>
                        </a:rPr>
                        <a:t>378,9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smtClean="0">
                          <a:latin typeface="Times New Roman"/>
                        </a:rPr>
                        <a:t>х</a:t>
                      </a:r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smtClean="0">
                          <a:latin typeface="Times New Roman"/>
                        </a:rPr>
                        <a:t>х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smtClean="0">
                          <a:latin typeface="Times New Roman"/>
                        </a:rPr>
                        <a:t>х</a:t>
                      </a:r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smtClean="0">
                          <a:latin typeface="Times New Roman"/>
                        </a:rPr>
                        <a:t>х</a:t>
                      </a:r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167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Доплата к пенсиям муниципальных служащих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242022020Э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322,9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latin typeface="Times New Roman"/>
                        </a:rPr>
                        <a:t>Решение Ржевской городской Думы</a:t>
                      </a:r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latin typeface="Times New Roman"/>
                        </a:rPr>
                        <a:t>29.05.2008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213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latin typeface="Times New Roman"/>
                        </a:rPr>
                        <a:t>"Об утверждении Положения о муниципальной службе в городе Ржеве Тверской области"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167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Пожизненная ежемесячная выплата гражданам , удостоенным звания  "Почетный гражданин  города Ржева Тверской области"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241042011Э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Решение Ржевской городской Думы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18.10.2012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latin typeface="Times New Roman"/>
                        </a:rPr>
                        <a:t>222</a:t>
                      </a:r>
                      <a:endParaRPr lang="ru-RU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"Положения о Звании "Почетный гражданин города Ржева Тверской области"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071547"/>
          <a:ext cx="8715435" cy="2670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617"/>
                <a:gridCol w="710945"/>
                <a:gridCol w="710945"/>
                <a:gridCol w="702342"/>
                <a:gridCol w="746411"/>
                <a:gridCol w="734175"/>
              </a:tblGrid>
              <a:tr h="5811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    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0342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7 865,9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9 780,7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3 476,6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0691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"Содействие в решении социально-экономических проблем молодых семей"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"Патриотическое и гражданское воспитание молодых граждан"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2 071,1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7110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"Вовлечение молодёжи в общественно-политическую, социально-экономическую и культурную жизнь общества"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69896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"Развитие туризма города Ржева Тверской области"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64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«Молодежная политика и развитие туризма города Ржева Тверской области» на 2022-2027годы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71435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214818"/>
          <a:ext cx="8786874" cy="222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4963"/>
                <a:gridCol w="951911"/>
              </a:tblGrid>
              <a:tr h="2322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924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молодым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924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Проведение, организация и участие в мероприятиях военно-патриотической направленности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8708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содействие развитию малого и среднего предпринимательства в сфере туризма за счет средств местного бюджета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8708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вовлечению молодежи в общественно-политическую, социально-экономическую и культурную жизнь общества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8708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учреждения города Ржева Тверской области «Центр патриотического воспитания»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1466,2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4282" y="3357562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году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i="1" u="sng" dirty="0"/>
          </a:p>
        </p:txBody>
      </p:sp>
      <p:pic>
        <p:nvPicPr>
          <p:cNvPr id="1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1" y="1000108"/>
          <a:ext cx="8786873" cy="240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916"/>
                <a:gridCol w="839370"/>
                <a:gridCol w="839370"/>
                <a:gridCol w="751427"/>
                <a:gridCol w="698395"/>
                <a:gridCol w="698395"/>
              </a:tblGrid>
              <a:tr h="6000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2150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13 770,7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11 761,1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13 670,3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11 092,5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10 383,2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5293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"Повышение эффективности приватизации муниципального имущества"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4 068,4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5293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"Осуществление контроля за использованием муниципального имущества"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155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"Управление и распоряжение земельными ресурсами"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9349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8 901,8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8 503,2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8 841,2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7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имуществом и земельными ресурсами города Ржева 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4291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4282" y="342900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sz="1600" b="1" u="sng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3746432"/>
          <a:ext cx="8786874" cy="287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  <a:gridCol w="857256"/>
              </a:tblGrid>
              <a:tr h="3111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012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мероприятия по принятию/отчуждению имущества в муниципальную собственность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имущества города Ржева Тверской области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3 693,4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060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оценку рыночной стоимости, объектов муниципальной собственности, подлежащих приватизации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012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технической инвентаризации объектов муниципального имущества для его реализации путем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определение рыночной стоимости арендной платы для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4776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работ по образованию земельных участков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357290" y="142852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928670"/>
          <a:ext cx="8643998" cy="173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268"/>
                <a:gridCol w="825722"/>
                <a:gridCol w="825722"/>
                <a:gridCol w="739208"/>
                <a:gridCol w="687039"/>
                <a:gridCol w="687039"/>
              </a:tblGrid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753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46 100,5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52 056,1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29 466,5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0029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развитие сферы благоустройства на территории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35 156,3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40 768,6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29 116,5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0029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«Благоустройство и ремонт дворовых территорий города Ржева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Тверской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10 944,2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11 287,5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71604" y="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города Ржева Тверской области» на 2022-2027 годы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20" y="2928934"/>
          <a:ext cx="8715436" cy="330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  <a:gridCol w="857256"/>
              </a:tblGrid>
              <a:tr h="3865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865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Озеленение территории г. Ржева 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284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и обслуживание сетей уличного освещения на территории города Ржева Тверской области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514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электрической энергии для осуществления уличного освещения города Ржева 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13456,5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8652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Содержание </a:t>
                      </a: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благоустройство городских кладбищ, воинских захоронений и памятников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70245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Расширение </a:t>
                      </a: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кладбища города Ржева Тверской области за счет средств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70245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Уничтожение борщевика Сосновского на территории города Ржева Тверской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70245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снос (демонтаж) самовольных построек и переноса самовольно размещенного движимого имущества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70245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Демонтаж незаконно (самовольно) размещенных нестационарных объектов на территории города Ржева Тверской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1736" y="64291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14282" y="257174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sz="1600" b="1" i="1" u="sng" dirty="0">
              <a:solidFill>
                <a:srgbClr val="002060"/>
              </a:solidFill>
            </a:endParaRPr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428736"/>
          <a:ext cx="8786873" cy="217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886"/>
                <a:gridCol w="951911"/>
                <a:gridCol w="951911"/>
                <a:gridCol w="805463"/>
                <a:gridCol w="732239"/>
                <a:gridCol w="805463"/>
              </a:tblGrid>
              <a:tr h="4196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234 625,4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117 980,5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99 841,0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100 117,3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106 006,7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80213">
                <a:tc>
                  <a:txBody>
                    <a:bodyPr/>
                    <a:lstStyle/>
                    <a:p>
                      <a:pPr lvl="1"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"Обеспечение развития и сохранности автомобильных дорог общего пользования местного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234 625,4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112 980,5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99 841,0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100 117,3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106 006,7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67805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"Поддержка, контроль транспортных перевозок на территории города Ржева»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«Дорожное хозяйство и транспортный комплекс города Ржева Тверской области»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350043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4071942"/>
          <a:ext cx="8786874" cy="241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591"/>
                <a:gridCol w="864283"/>
              </a:tblGrid>
              <a:tr h="3547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865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реализацию Закона Тверской области от 16.02.2009 N 7-ЗО "О статусе города Тверской области, удостоенного почетного звания Российской Федерации "Город воинской славы« (средства местного бюджета 14573,0 тыс. руб., средства областного бюджета </a:t>
                      </a:r>
                      <a:r>
                        <a:rPr kumimoji="0"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58292,0 тыс. руб.)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72865,0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284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работ по содержанию автомобильных дорог общего пользования, искусственных сооружений на них и мест отдыха граждан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514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работ по ямочному ремонту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514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Нанесение дорожной разметки и приобретение дорожных знаков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расходов за счет средств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Дорожного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фонда  города Ржева 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2022году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9"/>
          <p:cNvSpPr>
            <a:spLocks noChangeArrowheads="1"/>
          </p:cNvSpPr>
          <p:nvPr/>
        </p:nvSpPr>
        <p:spPr bwMode="auto">
          <a:xfrm>
            <a:off x="357158" y="714356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Цель муниципальной программы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 </a:t>
            </a:r>
            <a:r>
              <a:rPr lang="ru-RU" sz="1200" dirty="0">
                <a:cs typeface="Times New Roman" pitchFamily="18" charset="0"/>
              </a:rPr>
              <a:t>ожидаемое (планируемое) состояние дел в сфере реализации муниципальной 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города Ржева Тверской области и оцениваемое с помощью показателей;</a:t>
            </a:r>
          </a:p>
          <a:p>
            <a:pPr algn="just"/>
            <a:endParaRPr lang="ru-RU" sz="1200" b="1" u="sng" dirty="0">
              <a:cs typeface="Times New Roman" pitchFamily="18" charset="0"/>
            </a:endParaRP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Задача подпрограммы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направление деятельности главного администратора муниципальной программы и (или) администратора (администраторов) муниципальной программы, обеспечивающее достижение цели или целей муниципальной программы во взаимосвязи с другими задачами подпрограммы;</a:t>
            </a:r>
          </a:p>
          <a:p>
            <a:pPr algn="just"/>
            <a:endParaRPr lang="ru-RU" sz="1200" b="1" u="sng" dirty="0">
              <a:cs typeface="Times New Roman" pitchFamily="18" charset="0"/>
            </a:endParaRP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ru-RU" sz="1200" b="1" u="sng" dirty="0" smtClean="0">
                <a:solidFill>
                  <a:srgbClr val="FF0000"/>
                </a:solidFill>
                <a:cs typeface="Times New Roman" pitchFamily="18" charset="0"/>
              </a:rPr>
              <a:t>Мероприятие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подпрограммы (далее - мероприятие)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pPr algn="just"/>
            <a:endParaRPr lang="ru-RU" sz="1200" b="1" u="sng" dirty="0">
              <a:cs typeface="Times New Roman" pitchFamily="18" charset="0"/>
            </a:endParaRP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Показатель цели муниципальной программы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конечный результат реализации муниципальной программы, выраженный в количественно измеримых показателях достижения цели муниципальной программы;</a:t>
            </a:r>
          </a:p>
          <a:p>
            <a:pPr algn="just"/>
            <a:endParaRPr lang="ru-RU" sz="1200" b="1" u="sng" dirty="0">
              <a:cs typeface="Times New Roman" pitchFamily="18" charset="0"/>
            </a:endParaRP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Показатель задачи подпрограммы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конечный 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/>
            <a:endParaRPr lang="ru-RU" sz="1200" b="1" u="sng" dirty="0">
              <a:cs typeface="Times New Roman" pitchFamily="18" charset="0"/>
            </a:endParaRP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200" b="1" dirty="0">
                <a:cs typeface="Times New Roman" pitchFamily="18" charset="0"/>
              </a:rPr>
              <a:t> </a:t>
            </a:r>
            <a:r>
              <a:rPr lang="ru-RU" sz="1200" dirty="0"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200" dirty="0"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cs typeface="Times New Roman" pitchFamily="18" charset="0"/>
              </a:rPr>
              <a:t>Целевое значение показателя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00" dirty="0">
                <a:cs typeface="Times New Roman" pitchFamily="18" charset="0"/>
              </a:rPr>
              <a:t> достигаемое в последний год реализации муниципальной программы значение показателя, который формируется нарастающим итогом.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0430" y="142852"/>
            <a:ext cx="2286016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428737"/>
          <a:ext cx="8572562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943"/>
                <a:gridCol w="818899"/>
                <a:gridCol w="818899"/>
                <a:gridCol w="733099"/>
                <a:gridCol w="681361"/>
                <a:gridCol w="681361"/>
              </a:tblGrid>
              <a:tr h="6552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8 982,1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693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сбалансированности и устойчивости бюджета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30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качества организации бюджетного процесса и механизмов эффективного бюджетирования"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685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8 422,0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8 497,8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8 609,0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00298" y="10001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0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85720" y="4214818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году:</a:t>
            </a:r>
            <a:endParaRPr lang="ru-RU" sz="1600" b="1" i="1" u="sng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714884"/>
          <a:ext cx="8643998" cy="127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103"/>
                <a:gridCol w="949895"/>
              </a:tblGrid>
              <a:tr h="4075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5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обучающих мероприятий для работников ОМСУ и муниципальных учреждений с привлечением сторонних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5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28728" y="142852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5" y="1214420"/>
          <a:ext cx="8786875" cy="453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139"/>
                <a:gridCol w="775313"/>
                <a:gridCol w="775313"/>
                <a:gridCol w="710703"/>
                <a:gridCol w="710703"/>
                <a:gridCol w="710704"/>
              </a:tblGrid>
              <a:tr h="521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50 697,0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54 686,9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46 318,3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41 430,7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40 802,0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434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2 182,1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1 670,0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1 670,0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1 450,0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380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 противодействии коррупции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80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муниципальным образованием отдельных переданных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9 072,9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14 586,9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8 724,6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7 381,9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69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"Создание условий для эффективного функционирования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7 374,0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5 589,7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5 309,7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1 822,8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1 406,0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871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и охраны труда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355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32 388,5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32 313,9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30 594,0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30 536,0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30 536,0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6" y="0"/>
            <a:ext cx="764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  города Ржева Тверской области» на 2022-2027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общество  города Ржева Тверской области»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2022-2027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85720" y="1571612"/>
          <a:ext cx="8572560" cy="447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  <a:gridCol w="857256"/>
              </a:tblGrid>
              <a:tr h="3111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09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в СМИ значимых для города информационных материалов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редакций городских газет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отдела ЗАГС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 </a:t>
                      </a:r>
                      <a:endParaRPr lang="ru-RU" sz="1200" b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612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Тверской области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по созданию, исполнению полномочий и обеспечению деятельности комиссий по делам несовершеннолетних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612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и федерального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5549,3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составлению (изменению, дополнению)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административных зданий находящихся в муниципальной собственности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акций, совещаний, конференций, мероприятий значимых для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71472" y="114298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2022 году: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правопорядка и безопасности населения города Ржева Тверской области»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 – 2025 годы</a:t>
            </a: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571472" y="857232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60"/>
          <a:ext cx="8643967" cy="532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428"/>
                <a:gridCol w="934486"/>
                <a:gridCol w="934486"/>
                <a:gridCol w="642459"/>
                <a:gridCol w="642459"/>
                <a:gridCol w="817649"/>
              </a:tblGrid>
              <a:tr h="856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759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12 158,9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11 225,9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10 940,6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10 940,6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Подпрограмма"Укрепление правопорядка и общественной безопасности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"Противодействие терроризму и экстремизму, минимизация и ликвидация последствий его проявлений на территории города Ржева"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"Комплексные меры противодействия злоупотреблению наркотическими средствами, психотропными веществами и их незаконному обороту в городе Ржеве"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"Профилактика правонарушений и преступлений несовершеннолетних в городе Ржеве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1186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"Снижение рисков и смягчение последствий чрезвычайных ситуаций природного и техногенного характера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11 740,4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10 755,9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10 755,9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714356"/>
          <a:ext cx="6929454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071546"/>
          <a:ext cx="8643998" cy="217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382"/>
                <a:gridCol w="1226099"/>
                <a:gridCol w="1018567"/>
                <a:gridCol w="921082"/>
                <a:gridCol w="850229"/>
                <a:gridCol w="1133639"/>
              </a:tblGrid>
              <a:tr h="4793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248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17 715,4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164 191,9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567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"Комплексное развитие систем коммунальной инфраструктуры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147 388,7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56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"Улучшение состояния объектов жилищного фонда и коммунальной инфраструктуры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13 697,8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16 803,2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14612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142852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                                                                        города Ржева Тверской области»  на 2021 – 2026 годы</a:t>
            </a:r>
            <a:b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rzhev-gerb-sovr"/>
          <p:cNvPicPr>
            <a:picLocks noChangeAspect="1" noChangeArrowheads="1"/>
          </p:cNvPicPr>
          <p:nvPr/>
        </p:nvPicPr>
        <p:blipFill>
          <a:blip r:embed="rId8">
            <a:lum bright="6000"/>
          </a:blip>
          <a:srcRect/>
          <a:stretch>
            <a:fillRect/>
          </a:stretch>
        </p:blipFill>
        <p:spPr bwMode="auto">
          <a:xfrm>
            <a:off x="785786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85720" y="328612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2году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0" y="3857628"/>
          <a:ext cx="8643998" cy="254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1369"/>
                <a:gridCol w="1272629"/>
              </a:tblGrid>
              <a:tr h="283130">
                <a:tc>
                  <a:txBody>
                    <a:bodyPr/>
                    <a:lstStyle/>
                    <a:p>
                      <a:pPr lvl="1"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226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жилых помещений муниципального жилищного фонда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9741">
                <a:tc>
                  <a:txBody>
                    <a:bodyPr/>
                    <a:lstStyle/>
                    <a:p>
                      <a:pPr marL="457200" lvl="1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взносов на капитальный ремонт муниципальных многоквартирных домов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rtl="0" eaLnBrk="1" fontAlgn="t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457200" lvl="1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услуг по осуществлению деятельности по приему платы за наем муниципального жилья от физических лиц и ведению операций по расчетам платы за наем муниципального жилья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rtl="0" eaLnBrk="1" fontAlgn="t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1976">
                <a:tc>
                  <a:txBody>
                    <a:bodyPr/>
                    <a:lstStyle/>
                    <a:p>
                      <a:pPr marL="457200" lvl="1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формирование документации по многоквартирным домам города Ржева, для проведения открытого конкурса по отбору управляющей организации для управления многоквартирными домами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rtl="0" eaLnBrk="1" fontAlgn="t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2058">
                <a:tc>
                  <a:txBody>
                    <a:bodyPr/>
                    <a:lstStyle/>
                    <a:p>
                      <a:pPr marL="457200" lvl="1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работ по сносу расселенных многоквартирных домов из аварийного жилищного фонда города Ржева Тверской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rtl="0" eaLnBrk="1" fontAlgn="t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5389">
                <a:tc>
                  <a:txBody>
                    <a:bodyPr/>
                    <a:lstStyle/>
                    <a:p>
                      <a:pPr marL="457200" lvl="1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мероприятий по очистке канализационных стоков города Ржева Тверской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rtl="0" eaLnBrk="1" fontAlgn="t" latinLnBrk="0" hangingPunct="1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107154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0"/>
            <a:ext cx="8215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расходов бюджета города Ржева Тверской области, не включенные в муниципальные программы г. Ржева Тверской области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–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26" y="1643050"/>
          <a:ext cx="8644030" cy="477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473"/>
                <a:gridCol w="929492"/>
                <a:gridCol w="849173"/>
                <a:gridCol w="857256"/>
                <a:gridCol w="785818"/>
                <a:gridCol w="785818"/>
              </a:tblGrid>
              <a:tr h="7318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год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65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не включенные в муниципальные программы г. Ржева Тверской области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9 508,2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34 765,8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3123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Средства на реализацию мероприятий по обращениям, поступающим к депутатам Законодательного Собрания Тверской области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1 734,8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9242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Резервные фонды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9628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Прочие выплаты по обязательствам муниципального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14 041,0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8857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Отдельные мероприятия, не включенные в муниципальные программы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5554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МКУ г. Ржева Тверской области "Центр по обслуживанию муниципальных учреждений города Ржева"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14 090,0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14 090,0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5554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Расходы на обеспечение деятельности представительного органа  местного самоуправления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3 075,8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3 075,8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3 075,8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1224783" name="Picture 7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0"/>
            <a:ext cx="85725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5612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Долговая политика города Ржева Тверской области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5"/>
            <a:ext cx="892971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города Ржева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Тверской области на 2022год и плановый период 2023 и 2024 годов,  муниципальный долг города Ржева Тверской области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области муниципальных внутренних заимствований города Ржева Тверской области реализация долговой политики в 2022 году будет направлена на решение задач сбалансированности бюджета города Ржева при соблюдении ограничений по объему долга, установленных бюджетным законодательством.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В рамках среднесрочной бюджетной политики основными целями управления долгом города Ржева Тверской области на 2022-2024 годы являются: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  исполнение Программы муниципальных заимствований, утверждаемой решением о бюджете города Ржева Тверской области;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поддержание положительной кредитной истории города Ржева Тверской области.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Для реализации указанных целей в период  до 2024 года планируется сосредоточить свои усилия на следующих направлениях, определяющих политику заимствований города Ржева Тверской области: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поддержание оптимальной средней срочности долга;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формирование равномерного профиля погашения долга;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контроль за исполнением долговых обязательств;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информационная открытость.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2928933"/>
          <a:ext cx="8786874" cy="3772154"/>
        </p:xfrm>
        <a:graphic>
          <a:graphicData uri="http://schemas.openxmlformats.org/drawingml/2006/table">
            <a:tbl>
              <a:tblPr/>
              <a:tblGrid>
                <a:gridCol w="1514978"/>
                <a:gridCol w="5456426"/>
                <a:gridCol w="580950"/>
                <a:gridCol w="580950"/>
                <a:gridCol w="653570"/>
              </a:tblGrid>
              <a:tr h="84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96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692 01 00 00 00 00 0000 000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latin typeface="Times New Roman"/>
                        </a:rPr>
                        <a:t>29 718,6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-36 000,0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-36 611,0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5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692 01 02 00 00 00 0000 000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5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692 01 03 00 00 00 0000 000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latin typeface="Times New Roman"/>
                        </a:rPr>
                        <a:t>24 718,6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latin typeface="Times New Roman"/>
                        </a:rPr>
                        <a:t>-36 000,0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-36 611,0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692 01 03 00 00 00 0000 700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48 789,4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692 01 03 01 00 04 0000 710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Получение кредитов от других бюджетов бюджетной системы Российской Федерации  бюджетом городского округа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48 789,4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692 01 03 00 00 00 0000 800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-24 070,8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-36 000,0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-36 611,0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692 01 03 01 00 04 0000 810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Погашение бюджетом городского округа кредитов</a:t>
                      </a:r>
                      <a:r>
                        <a:rPr lang="ru-RU" sz="900" b="1" i="0" u="none" strike="noStrike"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>
                          <a:latin typeface="Times New Roman"/>
                        </a:rPr>
                        <a:t>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-24 070,8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-36 000,0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-36 611,0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5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692 01 05 00 00 00 0000 000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692 01 05 00 00 00 0000 500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-1 280 694,1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692 01 05 02 00 00 0000 500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-1 280 694,1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692 01 05 02 01 00 0000 510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-1 280 694,1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692 01 05 02 01 04 0000 510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прочих остатков денежных средств бюджета городского округа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-1 280 694,1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5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692 01 05 00 00 00 0000 600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1 285 694,1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5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692 01 05 02 00 00 0000 600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прочих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1 285 694,1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5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692 01 05 02 01 00 0000 610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прочих остатков денежных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1 285 694,1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5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692 01 05 02 01 04 0000 610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прочих остатков денежных средств бюджета городского округа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1 285 694,1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1 134 363,0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1 134 729,1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57158" y="42860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xw_1101263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3071802" y="3929066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85728"/>
            <a:ext cx="6429420" cy="1928826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показатели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Социально-экономического развития 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2022-2024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286676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Промышленное производство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55948" y="15374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948" y="693594"/>
            <a:ext cx="88085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indent="36195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Согласно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прогноза социально-экономического развития города Ржева Тверской области на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2022-2024 гг.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отчетный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объем отгруженных товаров собственного производства, выполненных работ и услуг в действующих ценах составил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8 990,8 млн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(102,0%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предшествующему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году). Оценка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11 037,2 млн руб. (145,4 %),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прогноз: на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– 11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142,7 млн руб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(79,1%), 2023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12 422,9 млн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(106,7%), 2024 г.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13 132,4 млн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руб.(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101,2%). </a:t>
            </a:r>
          </a:p>
          <a:p>
            <a:pPr indent="36195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Тверьстата,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9 месяцев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промышленными предприятиями города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Ржева отгружено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продукции на сумму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7 588,9 млн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 что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156,0%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соответствующему периоду прошлого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борот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крупных и средних предприятий за 9 месяцев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составил 9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669,2 млн руб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составляет 135,1%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соответствующему периоду прошлого года.</a:t>
            </a:r>
          </a:p>
          <a:p>
            <a:pPr indent="361950" algn="just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5522353"/>
              </p:ext>
            </p:extLst>
          </p:nvPr>
        </p:nvGraphicFramePr>
        <p:xfrm>
          <a:off x="179512" y="2492896"/>
          <a:ext cx="87849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46319356"/>
              </p:ext>
            </p:extLst>
          </p:nvPr>
        </p:nvGraphicFramePr>
        <p:xfrm>
          <a:off x="827584" y="1484784"/>
          <a:ext cx="7848872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Структура обрабатывающих производств 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города Ржева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55948" y="15374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230337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Потребительский рынок по крупным и средним предприятиям города, индекс потребительских цен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948" y="1191183"/>
            <a:ext cx="88085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данным Тверьстата, оборот розничной торговли крупных и средних предприятий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9 месяцев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составил 3 249,4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 руб., к соответствующему периоду прошлого года он увеличился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20,2%.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крупных и средних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предприятий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9 месяцев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увеличился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49,5%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сравнению с аналогичным периодом прошлого года и составил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6,4 млн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55948" y="15374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5948" y="2708920"/>
            <a:ext cx="8808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Сводные индексы потребительских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 по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Тверской области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(сентябрь 2021 года)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23718"/>
              </p:ext>
            </p:extLst>
          </p:nvPr>
        </p:nvGraphicFramePr>
        <p:xfrm>
          <a:off x="155948" y="3355252"/>
          <a:ext cx="8808540" cy="3026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180"/>
                <a:gridCol w="2936180"/>
                <a:gridCol w="2936180"/>
              </a:tblGrid>
              <a:tr h="10269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товаров и услуг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(групп товаров и услуг)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Индексы цен (тарифов) к предыдущему месяцу в 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соответствующему месяцу </a:t>
                      </a: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предыдущего года в 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3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107,53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3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103,43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3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Бытовые услуги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107,57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7443</TotalTime>
  <Words>8911</Words>
  <Application>Microsoft Office PowerPoint</Application>
  <PresentationFormat>Экран (4:3)</PresentationFormat>
  <Paragraphs>1934</Paragraphs>
  <Slides>57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Промышленное производство</vt:lpstr>
      <vt:lpstr>Структура обрабатывающих производств  города Ржева</vt:lpstr>
      <vt:lpstr>Потребительский рынок по крупным и средним предприятиям города, индекс потребительских цен</vt:lpstr>
      <vt:lpstr>Численность населения</vt:lpstr>
      <vt:lpstr>Уровень безработицы</vt:lpstr>
      <vt:lpstr>Среднемесячная заработная плата,  прожиточный минимум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Программные  и  непрограммные расходы  бюджета                                                                                                       на  2022 год  и плановый  период 2023 и 2024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Объём бюджетных ассигнований, тыс. руб.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s.galagan</dc:creator>
  <cp:lastModifiedBy>MakaroFF</cp:lastModifiedBy>
  <cp:revision>959</cp:revision>
  <dcterms:created xsi:type="dcterms:W3CDTF">2017-10-19T13:22:55Z</dcterms:created>
  <dcterms:modified xsi:type="dcterms:W3CDTF">2021-12-02T14:21:31Z</dcterms:modified>
</cp:coreProperties>
</file>