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7" r:id="rId6"/>
    <p:sldId id="268" r:id="rId7"/>
    <p:sldId id="262" r:id="rId8"/>
    <p:sldId id="258" r:id="rId9"/>
    <p:sldId id="263" r:id="rId10"/>
    <p:sldId id="264" r:id="rId11"/>
    <p:sldId id="265" r:id="rId12"/>
    <p:sldId id="266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C71D23-9BA9-47A0-A63F-F35747F9CD5A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8F0B6D-C0DF-47BE-BF47-EF4E97F4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71D23-9BA9-47A0-A63F-F35747F9CD5A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8F0B6D-C0DF-47BE-BF47-EF4E97F4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71D23-9BA9-47A0-A63F-F35747F9CD5A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8F0B6D-C0DF-47BE-BF47-EF4E97F4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71D23-9BA9-47A0-A63F-F35747F9CD5A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8F0B6D-C0DF-47BE-BF47-EF4E97F4D7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71D23-9BA9-47A0-A63F-F35747F9CD5A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8F0B6D-C0DF-47BE-BF47-EF4E97F4D7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71D23-9BA9-47A0-A63F-F35747F9CD5A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8F0B6D-C0DF-47BE-BF47-EF4E97F4D7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71D23-9BA9-47A0-A63F-F35747F9CD5A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8F0B6D-C0DF-47BE-BF47-EF4E97F4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71D23-9BA9-47A0-A63F-F35747F9CD5A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8F0B6D-C0DF-47BE-BF47-EF4E97F4D7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C71D23-9BA9-47A0-A63F-F35747F9CD5A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8F0B6D-C0DF-47BE-BF47-EF4E97F4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7C71D23-9BA9-47A0-A63F-F35747F9CD5A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8F0B6D-C0DF-47BE-BF47-EF4E97F4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C71D23-9BA9-47A0-A63F-F35747F9CD5A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8F0B6D-C0DF-47BE-BF47-EF4E97F4D7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7C71D23-9BA9-47A0-A63F-F35747F9CD5A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98F0B6D-C0DF-47BE-BF47-EF4E97F4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Программа поддержки </a:t>
            </a:r>
            <a:b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местных инициатив </a:t>
            </a:r>
            <a:b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 городе Ржеве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5643578"/>
            <a:ext cx="5486416" cy="971560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3600" dirty="0" smtClean="0">
              <a:solidFill>
                <a:srgbClr val="CC0000"/>
              </a:solidFill>
            </a:endParaRPr>
          </a:p>
          <a:p>
            <a:endParaRPr lang="ru-RU" dirty="0"/>
          </a:p>
        </p:txBody>
      </p:sp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00034" y="500042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32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ПРОЕКТЫ РЕАЛИЗОВАННЫЕ В ГОРОДЕ РЖЕВЕ В 2017 ГОДУ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Обустройство детской площадки</a:t>
            </a:r>
            <a:br>
              <a:rPr lang="ru-RU" sz="2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на территории жилого дома № 50</a:t>
            </a:r>
            <a:br>
              <a:rPr lang="ru-RU" sz="2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по ул. Железнодорожная в г. Ржеве Тверской области</a:t>
            </a:r>
            <a:r>
              <a:rPr lang="ru-RU" sz="4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лощадка фото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625322"/>
            <a:ext cx="4786314" cy="3482579"/>
          </a:xfrm>
          <a:prstGeom prst="rect">
            <a:avLst/>
          </a:prstGeom>
        </p:spPr>
      </p:pic>
      <p:pic>
        <p:nvPicPr>
          <p:cNvPr id="7" name="Рисунок 6" descr="DSCN1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3116"/>
            <a:ext cx="4357686" cy="30718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85852" y="5214950"/>
            <a:ext cx="1287603" cy="4414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6072206"/>
            <a:ext cx="1056290" cy="4414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endParaRPr lang="ru-RU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32" y="274638"/>
            <a:ext cx="8229600" cy="1296974"/>
          </a:xfrm>
        </p:spPr>
        <p:txBody>
          <a:bodyPr>
            <a:noAutofit/>
          </a:bodyPr>
          <a:lstStyle/>
          <a:p>
            <a:pPr algn="ctr"/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ПРОЕКТЫ РЕАЛИЗОВАННЫЕ В ГОРОДЕ РЖЕВЕ В 2017 ГОДУ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Ремонт дворовой территории</a:t>
            </a:r>
            <a:b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многоквартирного жилого дома № 50</a:t>
            </a:r>
            <a:b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по ул. Железнодорожная в г. Ржеве Тверской области</a:t>
            </a:r>
            <a:b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SCN1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00240"/>
            <a:ext cx="4667282" cy="3500462"/>
          </a:xfrm>
          <a:prstGeom prst="rect">
            <a:avLst/>
          </a:prstGeom>
        </p:spPr>
      </p:pic>
      <p:pic>
        <p:nvPicPr>
          <p:cNvPr id="10" name="Рисунок 9" descr="двор.тер. фото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518166"/>
            <a:ext cx="4500562" cy="33754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43042" y="5500702"/>
            <a:ext cx="1287603" cy="4414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5857892"/>
            <a:ext cx="1056290" cy="4414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endParaRPr lang="ru-RU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786058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ru-RU" sz="3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00034" y="500042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1"/>
            <a:ext cx="7500990" cy="425769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latin typeface="Georgia" panose="02040502050405020303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ППМИ</a:t>
            </a:r>
            <a:r>
              <a:rPr lang="ru-RU" dirty="0" smtClean="0">
                <a:latin typeface="Georgia" panose="02040502050405020303" pitchFamily="18" charset="0"/>
              </a:rPr>
              <a:t> - выделение на </a:t>
            </a:r>
            <a:r>
              <a:rPr lang="ru-RU" b="1" u="sng" dirty="0" smtClean="0">
                <a:latin typeface="Georgia" panose="02040502050405020303" pitchFamily="18" charset="0"/>
              </a:rPr>
              <a:t>конкурсной </a:t>
            </a:r>
            <a:r>
              <a:rPr lang="ru-RU" dirty="0" smtClean="0">
                <a:latin typeface="Georgia" panose="02040502050405020303" pitchFamily="18" charset="0"/>
              </a:rPr>
              <a:t>основе </a:t>
            </a:r>
            <a:r>
              <a:rPr lang="ru-RU" b="1" u="sng" dirty="0" smtClean="0">
                <a:latin typeface="Georgia" panose="02040502050405020303" pitchFamily="18" charset="0"/>
              </a:rPr>
              <a:t>субсидий</a:t>
            </a:r>
            <a:r>
              <a:rPr lang="ru-RU" dirty="0" smtClean="0">
                <a:latin typeface="Georgia" panose="02040502050405020303" pitchFamily="18" charset="0"/>
              </a:rPr>
              <a:t> из областного бюджета на реализацию проектов, направленных на </a:t>
            </a:r>
            <a:r>
              <a:rPr lang="ru-RU" b="1" u="sng" dirty="0" smtClean="0">
                <a:latin typeface="Georgia" panose="02040502050405020303" pitchFamily="18" charset="0"/>
              </a:rPr>
              <a:t>благоустройство и ремонт объектов общественной инфраструктуры</a:t>
            </a:r>
            <a:r>
              <a:rPr lang="ru-RU" dirty="0" smtClean="0">
                <a:latin typeface="Georgia" panose="02040502050405020303" pitchFamily="18" charset="0"/>
              </a:rPr>
              <a:t>. Отбор, реализация и контроль реализации проектов – при </a:t>
            </a:r>
            <a:r>
              <a:rPr lang="ru-RU" b="1" u="sng" dirty="0" smtClean="0">
                <a:latin typeface="Georgia" panose="02040502050405020303" pitchFamily="18" charset="0"/>
              </a:rPr>
              <a:t>обязательном участии населения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ППМИ?</a:t>
            </a:r>
            <a:endParaRPr lang="ru-RU" sz="43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идея Программы –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органов власти и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населения по благоустройству городской среды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s://thumbs.dreamstime.com/z/home-house-outdoor-structure-infrastructure-fixtures-cliparts-set-human-pictogram-using-different-type-objects-4114799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1608" y="1357298"/>
            <a:ext cx="3732392" cy="3672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age.shutterstock.com/z/stock-vector-people-children-home-garden-park-playground-backyard-leisure-recreation-activity-stick-figure-11418251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8213" y="4929198"/>
            <a:ext cx="3575787" cy="944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00694" y="5715016"/>
            <a:ext cx="3514164" cy="961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900" b="1" u="sng" dirty="0" smtClean="0">
                <a:solidFill>
                  <a:schemeClr val="bg2">
                    <a:lumMod val="25000"/>
                  </a:schemeClr>
                </a:solidFill>
              </a:rPr>
              <a:t>Объект общественной инфраструктуры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4" descr="http://www.empoweredsalestraining.com/blog/wp-content/uploads/2012/04/bigstock-man-and-woman-symbols-1521489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" y="2572871"/>
            <a:ext cx="2486166" cy="1307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480" y="3541357"/>
            <a:ext cx="1977541" cy="262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900" b="1" u="sng" dirty="0" smtClean="0">
                <a:solidFill>
                  <a:schemeClr val="bg2">
                    <a:lumMod val="25000"/>
                  </a:schemeClr>
                </a:solidFill>
              </a:rPr>
              <a:t>Локальное сообщество</a:t>
            </a:r>
          </a:p>
          <a:p>
            <a:pPr algn="ctr"/>
            <a:r>
              <a:rPr lang="ru-RU" sz="1900" b="1" u="sng" dirty="0" smtClean="0">
                <a:solidFill>
                  <a:schemeClr val="bg2">
                    <a:lumMod val="25000"/>
                  </a:schemeClr>
                </a:solidFill>
              </a:rPr>
              <a:t> (жители города)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571736" y="1285860"/>
            <a:ext cx="2801947" cy="94288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Выбор приоритета</a:t>
            </a:r>
            <a:endParaRPr lang="ru-RU" sz="1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2571736" y="2357430"/>
            <a:ext cx="2801947" cy="94288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Софинансирование</a:t>
            </a:r>
            <a:endParaRPr lang="ru-RU" sz="1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2571736" y="3429000"/>
            <a:ext cx="2801947" cy="94288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Участие в реализации</a:t>
            </a:r>
            <a:endParaRPr lang="ru-RU" sz="1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2571736" y="4500570"/>
            <a:ext cx="2801947" cy="94288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Контроль качества</a:t>
            </a:r>
            <a:endParaRPr lang="ru-RU" sz="1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2571736" y="5500702"/>
            <a:ext cx="2801947" cy="94288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Сохранность </a:t>
            </a:r>
            <a:endParaRPr lang="ru-RU" sz="1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ППМИ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ятиугольник 5"/>
          <p:cNvSpPr/>
          <p:nvPr/>
        </p:nvSpPr>
        <p:spPr>
          <a:xfrm>
            <a:off x="547429" y="1579421"/>
            <a:ext cx="1961088" cy="1650670"/>
          </a:xfrm>
          <a:prstGeom prst="homePlate">
            <a:avLst>
              <a:gd name="adj" fmla="val 3561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88900" cmpd="dbl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«Школа ППМИ»</a:t>
            </a:r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646540" y="1579420"/>
            <a:ext cx="1961088" cy="1650670"/>
          </a:xfrm>
          <a:prstGeom prst="homePlate">
            <a:avLst>
              <a:gd name="adj" fmla="val 35612"/>
            </a:avLst>
          </a:prstGeom>
          <a:solidFill>
            <a:schemeClr val="bg2">
              <a:lumMod val="90000"/>
            </a:schemeClr>
          </a:solidFill>
          <a:ln w="88900" cmpd="dbl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Собрания граждан</a:t>
            </a:r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4743582" y="1579420"/>
            <a:ext cx="1961088" cy="1650670"/>
          </a:xfrm>
          <a:prstGeom prst="homePlate">
            <a:avLst>
              <a:gd name="adj" fmla="val 35612"/>
            </a:avLst>
          </a:prstGeom>
          <a:solidFill>
            <a:schemeClr val="bg2">
              <a:lumMod val="90000"/>
            </a:schemeClr>
          </a:solidFill>
          <a:ln w="88900" cmpd="dbl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Подготовка конкурс-</a:t>
            </a:r>
            <a:r>
              <a:rPr lang="ru-RU" sz="18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ных</a:t>
            </a:r>
            <a:r>
              <a:rPr lang="ru-RU" sz="1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заявок</a:t>
            </a:r>
            <a:endParaRPr lang="ru-RU" sz="1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6806229" y="1579419"/>
            <a:ext cx="2005262" cy="1650671"/>
          </a:xfrm>
          <a:prstGeom prst="homePlate">
            <a:avLst>
              <a:gd name="adj" fmla="val 3561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88900" cmpd="dbl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КОНКУРС</a:t>
            </a:r>
            <a:endParaRPr lang="ru-RU" sz="1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547428" y="4280473"/>
            <a:ext cx="1961088" cy="1650670"/>
          </a:xfrm>
          <a:prstGeom prst="homePlate">
            <a:avLst>
              <a:gd name="adj" fmla="val 35612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  <a:ln w="88900" cmpd="dbl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Заключе-ние</a:t>
            </a:r>
            <a:r>
              <a:rPr lang="ru-RU" sz="1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мун</a:t>
            </a:r>
            <a:r>
              <a:rPr lang="ru-RU" sz="1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. контрактов</a:t>
            </a:r>
            <a:endParaRPr lang="ru-RU" sz="1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646539" y="4280472"/>
            <a:ext cx="1961088" cy="1650670"/>
          </a:xfrm>
          <a:prstGeom prst="homePlate">
            <a:avLst>
              <a:gd name="adj" fmla="val 35612"/>
            </a:avLst>
          </a:prstGeom>
          <a:solidFill>
            <a:srgbClr val="92D050"/>
          </a:solidFill>
          <a:ln w="88900" cmpd="dbl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Реализа-ция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проектов</a:t>
            </a:r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4743581" y="4280472"/>
            <a:ext cx="1961088" cy="1650670"/>
          </a:xfrm>
          <a:prstGeom prst="homePlate">
            <a:avLst>
              <a:gd name="adj" fmla="val 35612"/>
            </a:avLst>
          </a:prstGeom>
          <a:solidFill>
            <a:srgbClr val="92D050"/>
          </a:solidFill>
          <a:ln w="88900" cmpd="dbl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Торжест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-венное открытие</a:t>
            </a:r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6850403" y="4280473"/>
            <a:ext cx="1961088" cy="1650670"/>
          </a:xfrm>
          <a:prstGeom prst="homePlate">
            <a:avLst>
              <a:gd name="adj" fmla="val 35612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88900" cmpd="dbl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Подведе-ние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итогов</a:t>
            </a:r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376367"/>
          <a:ext cx="8258204" cy="455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38"/>
                <a:gridCol w="5429288"/>
                <a:gridCol w="857256"/>
                <a:gridCol w="1357322"/>
              </a:tblGrid>
              <a:tr h="8953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Реализован (+)/ не реализован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(-)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 детской площадки на территории жилого дома № 50 по ул.Железнодорожной в г. Ржеве Тверской области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дворовой территории многоквартирного жилого дома №50 по ул. Железнодорожная в г. Ржеве Тверской области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участка  дороги с расширением парковочных карманов во дворе многоквартирного жилого дома № 85 по ул. Урицкого в г.Ржеве Тверской области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 детской площадки на территории многоквартирного жилого дома № 85 по ул.Урицкого в г.Ржеве Тверской области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203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придомовой территории жилого дома № 32 по улице 8 Марта города Ржева Тверской области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требуется межевание жилого квартала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ПРОЕКТЫ, ПЛАНИРУЕМЫЕ К РЕАЛИЗАЦИИ НА 2017 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38"/>
                <a:gridCol w="4572032"/>
                <a:gridCol w="98583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Реализован (+)/ не </a:t>
                      </a: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реализован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(-)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 детской площадки у жилых домов № 21,23 по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Осташковскому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проезду и дома №8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Селижаровский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проезд города Ржева Тверской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собрание жителей         не состоялось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 спортивной площадки у жилых домов № 21,23 по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Осташковскому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проезду и дома №8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Селижаровский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проезд города Ржева Тверской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собрание жителей         не состоялось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 детской площадки на территории жилых домов № 5, 7 и 9 по улице Профсоюзная города Ржева Тверской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собрание жителей         не состоялось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дворовой территории у жилых домов № 5, 7 и 9 по улице Профсоюзная города Ржева Тверской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собрание жителей         не состоялось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ПРОЕКТЫ, ПЛАНИРУЕМЫЕ К РЕАЛИЗАЦИИ НА 2017 ГОД</a:t>
            </a:r>
            <a:endParaRPr lang="ru-RU" sz="3200" dirty="0"/>
          </a:p>
        </p:txBody>
      </p:sp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643042" y="1571612"/>
          <a:ext cx="6929485" cy="4555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2000264"/>
                <a:gridCol w="1143007"/>
              </a:tblGrid>
              <a:tr h="416204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3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Количество реализованных проектов </a:t>
                      </a:r>
                      <a:r>
                        <a:rPr lang="ru-RU" sz="210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в городе Ржеве</a:t>
                      </a:r>
                      <a:endParaRPr lang="ru-RU" sz="210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5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Стоимость проектов (тыс. руб.)</a:t>
                      </a:r>
                      <a:endParaRPr lang="ru-RU" sz="21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1894,0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из областного бюджета </a:t>
                      </a:r>
                      <a:r>
                        <a:rPr lang="ru-RU" sz="2100" kern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(тыс. руб.)</a:t>
                      </a:r>
                      <a:endParaRPr lang="ru-RU" sz="21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757,6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Сумма привлеченных средств населения (тыс. руб.)</a:t>
                      </a:r>
                      <a:endParaRPr lang="ru-RU" sz="21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189,4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города Ржева </a:t>
                      </a:r>
                      <a:r>
                        <a:rPr lang="ru-RU" sz="2100" kern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(тыс. руб.)</a:t>
                      </a:r>
                      <a:endParaRPr lang="ru-RU" sz="21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947,0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ПАРАМЕТРЫ ППМИ</a:t>
            </a:r>
            <a:endParaRPr lang="ru-RU" sz="4000" dirty="0"/>
          </a:p>
        </p:txBody>
      </p:sp>
      <p:pic>
        <p:nvPicPr>
          <p:cNvPr id="7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ПРОЕКТЫ РЕАЛИЗОВАННЫЕ В ГОРОДЕ РЖЕВЕ В 2017 ГОДУ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Обустройство детской площадки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на территории многоквартирного жилого дома № 85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по ул. Урицкого в г. Ржеве Тверской области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170415_192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85926"/>
            <a:ext cx="4572000" cy="3429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14414" y="5214950"/>
            <a:ext cx="1287603" cy="4414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5929330"/>
            <a:ext cx="1056290" cy="4414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endParaRPr lang="ru-RU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4 Общ.пл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1" y="2928934"/>
            <a:ext cx="4572000" cy="30004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32" y="274638"/>
            <a:ext cx="8229600" cy="1511288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ПРОЕКТЫ РЕАЛИЗОВАННЫЕ В ГОРОДЕ РЖЕВЕ В 2017 ГОДУ</a:t>
            </a:r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Ремонт участка дороги</a:t>
            </a:r>
            <a:b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с расширением парковочных карманов</a:t>
            </a:r>
            <a:b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во дворе многоквартирного жилого дома № 85</a:t>
            </a:r>
            <a:b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по ул. Урицкого в г. Ржеве Тверской области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/>
          </a:p>
        </p:txBody>
      </p:sp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3 Вид парк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214686"/>
            <a:ext cx="4429124" cy="2952749"/>
          </a:xfrm>
          <a:prstGeom prst="rect">
            <a:avLst/>
          </a:prstGeom>
        </p:spPr>
      </p:pic>
      <p:pic>
        <p:nvPicPr>
          <p:cNvPr id="10" name="Рисунок 9" descr="20170415_1929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43182"/>
            <a:ext cx="4762533" cy="28575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43042" y="5500702"/>
            <a:ext cx="1287603" cy="4414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6143644"/>
            <a:ext cx="1056290" cy="4414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endParaRPr lang="ru-RU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306</TotalTime>
  <Words>423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             Программа поддержки  местных инициатив  в городе Ржеве </vt:lpstr>
      <vt:lpstr>Что такое ППМИ?</vt:lpstr>
      <vt:lpstr>            Основная идея Программы –         совместная деятельность органов власти и          населения по благоустройству городской среды</vt:lpstr>
      <vt:lpstr>    Этапы реализации ППМИ</vt:lpstr>
      <vt:lpstr>ПРОЕКТЫ, ПЛАНИРУЕМЫЕ К РЕАЛИЗАЦИИ НА 2017 ГОД</vt:lpstr>
      <vt:lpstr>ПРОЕКТЫ, ПЛАНИРУЕМЫЕ К РЕАЛИЗАЦИИ НА 2017 ГОД</vt:lpstr>
      <vt:lpstr>    ПАРАМЕТРЫ ППМИ</vt:lpstr>
      <vt:lpstr>                   ПРОЕКТЫ РЕАЛИЗОВАННЫЕ В ГОРОДЕ РЖЕВЕ В 2017 ГОДУ          Обустройство детской площадки             на территории многоквартирного жилого дома № 85           по ул. Урицкого в г. Ржеве Тверской области</vt:lpstr>
      <vt:lpstr> ПРОЕКТЫ РЕАЛИЗОВАННЫЕ В ГОРОДЕ РЖЕВЕ В 2017 ГОДУ Ремонт участка дороги  с расширением парковочных карманов  во дворе многоквартирного жилого дома № 85  по ул. Урицкого в г. Ржеве Тверской области    </vt:lpstr>
      <vt:lpstr>  ПРОЕКТЫ РЕАЛИЗОВАННЫЕ В ГОРОДЕ РЖЕВЕ В 2017 ГОДУ  Обустройство детской площадки  на территории жилого дома № 50  по ул. Железнодорожная в г. Ржеве Тверской области </vt:lpstr>
      <vt:lpstr> ПРОЕКТЫ РЕАЛИЗОВАННЫЕ В ГОРОДЕ РЖЕВЕ В 2017 ГОДУ Ремонт дворовой территории  многоквартирного жилого дома № 50  по ул. Железнодорожная в г. Ржеве Тверской области </vt:lpstr>
      <vt:lpstr>Слайд 12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поддержки  местных инициатив </dc:title>
  <dc:creator>Администратор</dc:creator>
  <cp:lastModifiedBy>Администратор</cp:lastModifiedBy>
  <cp:revision>36</cp:revision>
  <dcterms:created xsi:type="dcterms:W3CDTF">2017-10-24T11:24:13Z</dcterms:created>
  <dcterms:modified xsi:type="dcterms:W3CDTF">2017-11-14T06:36:00Z</dcterms:modified>
</cp:coreProperties>
</file>