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Default Extension="package" ContentType="application/vnd.openxmlformats-officedocument.package"/>
  <Override PartName="/ppt/charts/chart12.xml" ContentType="application/vnd.openxmlformats-officedocument.drawingml.char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drawings/drawing10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808" r:id="rId3"/>
    <p:sldMasterId id="2147483870" r:id="rId4"/>
    <p:sldMasterId id="2147483894" r:id="rId5"/>
    <p:sldMasterId id="2147483920" r:id="rId6"/>
    <p:sldMasterId id="2147483922" r:id="rId7"/>
    <p:sldMasterId id="2147483938" r:id="rId8"/>
    <p:sldMasterId id="2147483974" r:id="rId9"/>
    <p:sldMasterId id="2147483986" r:id="rId10"/>
    <p:sldMasterId id="2147483988" r:id="rId11"/>
    <p:sldMasterId id="2147483990" r:id="rId12"/>
    <p:sldMasterId id="2147484002" r:id="rId13"/>
    <p:sldMasterId id="2147484009" r:id="rId14"/>
    <p:sldMasterId id="2147484012" r:id="rId15"/>
    <p:sldMasterId id="2147484015" r:id="rId16"/>
    <p:sldMasterId id="2147484031" r:id="rId17"/>
    <p:sldMasterId id="2147484038" r:id="rId18"/>
    <p:sldMasterId id="2147484052" r:id="rId19"/>
    <p:sldMasterId id="2147484064" r:id="rId20"/>
    <p:sldMasterId id="2147484071" r:id="rId21"/>
    <p:sldMasterId id="2147484078" r:id="rId22"/>
    <p:sldMasterId id="2147484090" r:id="rId23"/>
  </p:sldMasterIdLst>
  <p:notesMasterIdLst>
    <p:notesMasterId r:id="rId83"/>
  </p:notesMasterIdLst>
  <p:handoutMasterIdLst>
    <p:handoutMasterId r:id="rId84"/>
  </p:handoutMasterIdLst>
  <p:sldIdLst>
    <p:sldId id="276" r:id="rId24"/>
    <p:sldId id="880" r:id="rId25"/>
    <p:sldId id="881" r:id="rId26"/>
    <p:sldId id="832" r:id="rId27"/>
    <p:sldId id="833" r:id="rId28"/>
    <p:sldId id="834" r:id="rId29"/>
    <p:sldId id="882" r:id="rId30"/>
    <p:sldId id="883" r:id="rId31"/>
    <p:sldId id="884" r:id="rId32"/>
    <p:sldId id="885" r:id="rId33"/>
    <p:sldId id="886" r:id="rId34"/>
    <p:sldId id="887" r:id="rId35"/>
    <p:sldId id="888" r:id="rId36"/>
    <p:sldId id="889" r:id="rId37"/>
    <p:sldId id="837" r:id="rId38"/>
    <p:sldId id="851" r:id="rId39"/>
    <p:sldId id="849" r:id="rId40"/>
    <p:sldId id="850" r:id="rId41"/>
    <p:sldId id="845" r:id="rId42"/>
    <p:sldId id="835" r:id="rId43"/>
    <p:sldId id="836" r:id="rId44"/>
    <p:sldId id="839" r:id="rId45"/>
    <p:sldId id="840" r:id="rId46"/>
    <p:sldId id="841" r:id="rId47"/>
    <p:sldId id="499" r:id="rId48"/>
    <p:sldId id="843" r:id="rId49"/>
    <p:sldId id="831" r:id="rId50"/>
    <p:sldId id="691" r:id="rId51"/>
    <p:sldId id="698" r:id="rId52"/>
    <p:sldId id="847" r:id="rId53"/>
    <p:sldId id="846" r:id="rId54"/>
    <p:sldId id="852" r:id="rId55"/>
    <p:sldId id="853" r:id="rId56"/>
    <p:sldId id="854" r:id="rId57"/>
    <p:sldId id="855" r:id="rId58"/>
    <p:sldId id="856" r:id="rId59"/>
    <p:sldId id="857" r:id="rId60"/>
    <p:sldId id="858" r:id="rId61"/>
    <p:sldId id="859" r:id="rId62"/>
    <p:sldId id="860" r:id="rId63"/>
    <p:sldId id="861" r:id="rId64"/>
    <p:sldId id="862" r:id="rId65"/>
    <p:sldId id="863" r:id="rId66"/>
    <p:sldId id="864" r:id="rId67"/>
    <p:sldId id="865" r:id="rId68"/>
    <p:sldId id="866" r:id="rId69"/>
    <p:sldId id="867" r:id="rId70"/>
    <p:sldId id="868" r:id="rId71"/>
    <p:sldId id="869" r:id="rId72"/>
    <p:sldId id="870" r:id="rId73"/>
    <p:sldId id="871" r:id="rId74"/>
    <p:sldId id="872" r:id="rId75"/>
    <p:sldId id="873" r:id="rId76"/>
    <p:sldId id="874" r:id="rId77"/>
    <p:sldId id="875" r:id="rId78"/>
    <p:sldId id="876" r:id="rId79"/>
    <p:sldId id="877" r:id="rId80"/>
    <p:sldId id="878" r:id="rId81"/>
    <p:sldId id="830" r:id="rId82"/>
  </p:sldIdLst>
  <p:sldSz cx="9144000" cy="6858000" type="screen4x3"/>
  <p:notesSz cx="6724650" cy="9874250"/>
  <p:defaultTextStyle>
    <a:defPPr>
      <a:defRPr lang="ru-RU"/>
    </a:defPPr>
    <a:lvl1pPr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2438" indent="4763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06463" indent="7938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2075" indent="9525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16100" indent="12700" algn="l" defTabSz="9064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54"/>
    <a:srgbClr val="000074"/>
    <a:srgbClr val="320032"/>
    <a:srgbClr val="000099"/>
    <a:srgbClr val="480048"/>
    <a:srgbClr val="9933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379" autoAdjust="0"/>
    <p:restoredTop sz="89001" autoAdjust="0"/>
  </p:normalViewPr>
  <p:slideViewPr>
    <p:cSldViewPr>
      <p:cViewPr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5" Type="http://schemas.openxmlformats.org/officeDocument/2006/relationships/package" Target="../embeddings/package4.package"/><Relationship Id="rId4" Type="http://schemas.openxmlformats.org/officeDocument/2006/relationships/image" Target="../media/image29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ackage5.package"/><Relationship Id="rId1" Type="http://schemas.openxmlformats.org/officeDocument/2006/relationships/image" Target="../media/image26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62"/>
      <c:rotY val="44"/>
      <c:depthPercent val="100"/>
      <c:rAngAx val="1"/>
    </c:view3D>
    <c:floor>
      <c:spPr>
        <a:noFill/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29310344827605"/>
          <c:y val="1.9230769230769253E-2"/>
          <c:w val="0.72629310344827658"/>
          <c:h val="0.8173076923076926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0">
              <a:gsLst>
                <a:gs pos="0">
                  <a:srgbClr val="339966">
                    <a:gamma/>
                    <a:tint val="52549"/>
                    <a:invGamma/>
                  </a:srgbClr>
                </a:gs>
                <a:gs pos="100000">
                  <a:srgbClr val="339966"/>
                </a:gs>
              </a:gsLst>
              <a:path path="rect">
                <a:fillToRect l="50000" t="50000" r="50000" b="50000"/>
              </a:path>
            </a:gradFill>
            <a:ln w="1401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250535712021521E-2"/>
                  <c:y val="-2.867127903887378E-2"/>
                </c:manualLayout>
              </c:layout>
              <c:showVal val="1"/>
            </c:dLbl>
            <c:dLbl>
              <c:idx val="1"/>
              <c:layout>
                <c:manualLayout>
                  <c:x val="8.5349766061850966E-3"/>
                  <c:y val="-4.07079944248495E-2"/>
                </c:manualLayout>
              </c:layout>
              <c:showVal val="1"/>
            </c:dLbl>
            <c:dLbl>
              <c:idx val="2"/>
              <c:layout>
                <c:manualLayout>
                  <c:x val="7.99888419744634E-3"/>
                  <c:y val="-4.3659815054642635E-2"/>
                </c:manualLayout>
              </c:layout>
              <c:showVal val="1"/>
            </c:dLbl>
            <c:spPr>
              <a:noFill/>
              <a:ln w="28026">
                <a:noFill/>
              </a:ln>
            </c:spPr>
            <c:txPr>
              <a:bodyPr/>
              <a:lstStyle/>
              <a:p>
                <a:pPr>
                  <a:defRPr sz="132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727503.3</c:v>
                </c:pt>
                <c:pt idx="1">
                  <c:v>728562.8</c:v>
                </c:pt>
                <c:pt idx="2">
                  <c:v>725480.5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0">
              <a:gsLst>
                <a:gs pos="0">
                  <a:srgbClr val="C0504D">
                    <a:gamma/>
                    <a:tint val="40392"/>
                    <a:invGamma/>
                  </a:srgbClr>
                </a:gs>
                <a:gs pos="100000">
                  <a:srgbClr val="C0504D"/>
                </a:gs>
              </a:gsLst>
              <a:lin ang="2700000" scaled="1"/>
            </a:gradFill>
            <a:ln w="14013">
              <a:solidFill>
                <a:schemeClr val="tx1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7.8780022062459584E-2"/>
                  <c:y val="-1.6339943257916083E-2"/>
                </c:manualLayout>
              </c:layout>
              <c:showVal val="1"/>
            </c:dLbl>
            <c:dLbl>
              <c:idx val="1"/>
              <c:layout>
                <c:manualLayout>
                  <c:x val="6.7022303371498892E-2"/>
                  <c:y val="-2.8236071442126864E-2"/>
                </c:manualLayout>
              </c:layout>
              <c:showVal val="1"/>
            </c:dLbl>
            <c:dLbl>
              <c:idx val="2"/>
              <c:layout>
                <c:manualLayout>
                  <c:x val="6.433088617545997E-2"/>
                  <c:y val="-3.1315884294350102E-2"/>
                </c:manualLayout>
              </c:layout>
              <c:showVal val="1"/>
            </c:dLbl>
            <c:spPr>
              <a:noFill/>
              <a:ln w="28026">
                <a:noFill/>
              </a:ln>
            </c:spPr>
            <c:txPr>
              <a:bodyPr/>
              <a:lstStyle/>
              <a:p>
                <a:pPr>
                  <a:defRPr sz="132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755704.7</c:v>
                </c:pt>
                <c:pt idx="1">
                  <c:v>727997.6</c:v>
                </c:pt>
                <c:pt idx="2">
                  <c:v>725040.8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Дефицит (-), профицит (+)</c:v>
                </c:pt>
              </c:strCache>
            </c:strRef>
          </c:tx>
          <c:spPr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026">
              <a:noFill/>
            </a:ln>
          </c:spPr>
          <c:dLbls>
            <c:dLbl>
              <c:idx val="0"/>
              <c:layout>
                <c:manualLayout>
                  <c:x val="4.8881481284729508E-2"/>
                  <c:y val="-1.5822193613835855E-2"/>
                </c:manualLayout>
              </c:layout>
              <c:showVal val="1"/>
            </c:dLbl>
            <c:dLbl>
              <c:idx val="1"/>
              <c:layout>
                <c:manualLayout>
                  <c:x val="4.5030036381634123E-2"/>
                  <c:y val="-2.2857648579006216E-2"/>
                </c:manualLayout>
              </c:layout>
              <c:showVal val="1"/>
            </c:dLbl>
            <c:dLbl>
              <c:idx val="2"/>
              <c:layout>
                <c:manualLayout>
                  <c:x val="4.8334360816092589E-2"/>
                  <c:y val="-2.2968050841767847E-2"/>
                </c:manualLayout>
              </c:layout>
              <c:showVal val="1"/>
            </c:dLbl>
            <c:spPr>
              <a:noFill/>
              <a:ln w="28026">
                <a:noFill/>
              </a:ln>
            </c:spPr>
            <c:txPr>
              <a:bodyPr/>
              <a:lstStyle/>
              <a:p>
                <a:pPr>
                  <a:defRPr sz="132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-28201.4</c:v>
                </c:pt>
                <c:pt idx="1">
                  <c:v>565.20000000000005</c:v>
                </c:pt>
                <c:pt idx="2">
                  <c:v>439.7</c:v>
                </c:pt>
              </c:numCache>
            </c:numRef>
          </c:val>
        </c:ser>
        <c:dLbls>
          <c:showVal val="1"/>
        </c:dLbls>
        <c:gapDepth val="0"/>
        <c:shape val="box"/>
        <c:axId val="79806464"/>
        <c:axId val="79808000"/>
        <c:axId val="0"/>
      </c:bar3DChart>
      <c:catAx>
        <c:axId val="79806464"/>
        <c:scaling>
          <c:orientation val="minMax"/>
        </c:scaling>
        <c:axPos val="b"/>
        <c:numFmt formatCode="General" sourceLinked="1"/>
        <c:tickLblPos val="low"/>
        <c:spPr>
          <a:ln w="35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808000"/>
        <c:crosses val="autoZero"/>
        <c:auto val="1"/>
        <c:lblAlgn val="ctr"/>
        <c:lblOffset val="100"/>
        <c:tickLblSkip val="1"/>
        <c:tickMarkSkip val="1"/>
      </c:catAx>
      <c:valAx>
        <c:axId val="79808000"/>
        <c:scaling>
          <c:orientation val="minMax"/>
          <c:max val="800000"/>
          <c:min val="-50000"/>
        </c:scaling>
        <c:axPos val="l"/>
        <c:majorGridlines>
          <c:spPr>
            <a:ln w="3503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35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9806464"/>
        <c:crosses val="autoZero"/>
        <c:crossBetween val="between"/>
        <c:majorUnit val="100000"/>
        <c:minorUnit val="50000"/>
      </c:valAx>
      <c:spPr>
        <a:noFill/>
        <a:ln w="28026">
          <a:noFill/>
        </a:ln>
      </c:spPr>
    </c:plotArea>
    <c:legend>
      <c:legendPos val="b"/>
      <c:layout>
        <c:manualLayout>
          <c:xMode val="edge"/>
          <c:yMode val="edge"/>
          <c:x val="0.12392241379310349"/>
          <c:y val="0.94230769230769262"/>
          <c:w val="0.6454741379310347"/>
          <c:h val="5.3846153846153898E-2"/>
        </c:manualLayout>
      </c:layout>
      <c:spPr>
        <a:noFill/>
        <a:ln w="3503">
          <a:solidFill>
            <a:schemeClr val="tx1"/>
          </a:solidFill>
          <a:prstDash val="solid"/>
        </a:ln>
      </c:spPr>
      <c:txPr>
        <a:bodyPr/>
        <a:lstStyle/>
        <a:p>
          <a:pPr>
            <a:defRPr sz="141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0.20933587598425188"/>
          <c:w val="0.64015944881889975"/>
          <c:h val="0.665971456692916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7997.2</c:v>
                </c:pt>
                <c:pt idx="1">
                  <c:v>5907</c:v>
                </c:pt>
                <c:pt idx="2">
                  <c:v>5837</c:v>
                </c:pt>
                <c:pt idx="3">
                  <c:v>5837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1229.3</c:v>
                </c:pt>
              </c:numCache>
            </c:numRef>
          </c:val>
        </c:ser>
        <c:shape val="box"/>
        <c:axId val="127647104"/>
        <c:axId val="127657088"/>
        <c:axId val="0"/>
      </c:bar3DChart>
      <c:catAx>
        <c:axId val="127647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58" baseline="0"/>
            </a:pPr>
            <a:endParaRPr lang="ru-RU"/>
          </a:p>
        </c:txPr>
        <c:crossAx val="127657088"/>
        <c:crosses val="autoZero"/>
        <c:auto val="1"/>
        <c:lblAlgn val="ctr"/>
        <c:lblOffset val="100"/>
      </c:catAx>
      <c:valAx>
        <c:axId val="127657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5" baseline="0"/>
            </a:pPr>
            <a:endParaRPr lang="ru-RU"/>
          </a:p>
        </c:txPr>
        <c:crossAx val="127647104"/>
        <c:crosses val="autoZero"/>
        <c:crossBetween val="between"/>
      </c:valAx>
      <c:spPr>
        <a:noFill/>
        <a:ln w="28070">
          <a:noFill/>
        </a:ln>
      </c:spPr>
    </c:plotArea>
    <c:legend>
      <c:legendPos val="r"/>
      <c:layout>
        <c:manualLayout>
          <c:xMode val="edge"/>
          <c:yMode val="edge"/>
          <c:x val="0.89178356713426743"/>
          <c:y val="0.45010183299389001"/>
          <c:w val="9.018036072144317E-2"/>
          <c:h val="9.7759674134419564E-2"/>
        </c:manualLayout>
      </c:layout>
      <c:txPr>
        <a:bodyPr/>
        <a:lstStyle/>
        <a:p>
          <a:pPr>
            <a:defRPr sz="1105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89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2307.6999999999998</c:v>
                </c:pt>
                <c:pt idx="1">
                  <c:v>1100</c:v>
                </c:pt>
                <c:pt idx="2">
                  <c:v>1100</c:v>
                </c:pt>
                <c:pt idx="3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250</c:v>
                </c:pt>
                <c:pt idx="1">
                  <c:v>636.6</c:v>
                </c:pt>
                <c:pt idx="2">
                  <c:v>636.6</c:v>
                </c:pt>
                <c:pt idx="3">
                  <c:v>636.6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994.9</c:v>
                </c:pt>
                <c:pt idx="1">
                  <c:v>849.2</c:v>
                </c:pt>
                <c:pt idx="2">
                  <c:v>849.2</c:v>
                </c:pt>
                <c:pt idx="3">
                  <c:v>849.2</c:v>
                </c:pt>
              </c:numCache>
            </c:numRef>
          </c:val>
        </c:ser>
        <c:shape val="box"/>
        <c:axId val="2577152"/>
        <c:axId val="2578688"/>
        <c:axId val="0"/>
      </c:bar3DChart>
      <c:catAx>
        <c:axId val="2577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71" baseline="0"/>
            </a:pPr>
            <a:endParaRPr lang="ru-RU"/>
          </a:p>
        </c:txPr>
        <c:crossAx val="2578688"/>
        <c:crosses val="autoZero"/>
        <c:auto val="1"/>
        <c:lblAlgn val="ctr"/>
        <c:lblOffset val="100"/>
      </c:catAx>
      <c:valAx>
        <c:axId val="2578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43" baseline="0"/>
            </a:pPr>
            <a:endParaRPr lang="ru-RU"/>
          </a:p>
        </c:txPr>
        <c:crossAx val="2577152"/>
        <c:crosses val="autoZero"/>
        <c:crossBetween val="between"/>
      </c:valAx>
      <c:spPr>
        <a:noFill/>
        <a:ln w="29025">
          <a:noFill/>
        </a:ln>
      </c:spPr>
    </c:plotArea>
    <c:legend>
      <c:legendPos val="r"/>
      <c:layout>
        <c:manualLayout>
          <c:xMode val="edge"/>
          <c:yMode val="edge"/>
          <c:x val="0.87494764629741995"/>
          <c:y val="0.35311572700296789"/>
          <c:w val="0.10722715067850033"/>
          <c:h val="0.47257016376311722"/>
        </c:manualLayout>
      </c:layout>
      <c:txPr>
        <a:bodyPr/>
        <a:lstStyle/>
        <a:p>
          <a:pPr>
            <a:defRPr sz="1143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31879.5</c:v>
                </c:pt>
                <c:pt idx="1">
                  <c:v>9115</c:v>
                </c:pt>
                <c:pt idx="2">
                  <c:v>4115</c:v>
                </c:pt>
                <c:pt idx="3">
                  <c:v>4115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115416.1</c:v>
                </c:pt>
                <c:pt idx="1">
                  <c:v>4800</c:v>
                </c:pt>
              </c:numCache>
            </c:numRef>
          </c:val>
        </c:ser>
        <c:shape val="box"/>
        <c:axId val="2537728"/>
        <c:axId val="2543616"/>
        <c:axId val="0"/>
      </c:bar3DChart>
      <c:catAx>
        <c:axId val="2537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50" baseline="0"/>
            </a:pPr>
            <a:endParaRPr lang="ru-RU"/>
          </a:p>
        </c:txPr>
        <c:crossAx val="2543616"/>
        <c:crosses val="autoZero"/>
        <c:auto val="1"/>
        <c:lblAlgn val="ctr"/>
        <c:lblOffset val="100"/>
      </c:catAx>
      <c:valAx>
        <c:axId val="2543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8" baseline="0"/>
            </a:pPr>
            <a:endParaRPr lang="ru-RU"/>
          </a:p>
        </c:txPr>
        <c:crossAx val="2537728"/>
        <c:crosses val="autoZero"/>
        <c:crossBetween val="between"/>
      </c:valAx>
      <c:spPr>
        <a:noFill/>
        <a:ln w="30694">
          <a:noFill/>
        </a:ln>
      </c:spPr>
    </c:plotArea>
    <c:legend>
      <c:legendPos val="r"/>
      <c:layout>
        <c:manualLayout>
          <c:xMode val="edge"/>
          <c:yMode val="edge"/>
          <c:x val="0.89620758483033758"/>
          <c:y val="0.42461538461538462"/>
          <c:w val="8.982035928143739E-2"/>
          <c:h val="0.14769230769230801"/>
        </c:manualLayout>
      </c:layout>
      <c:txPr>
        <a:bodyPr/>
        <a:lstStyle/>
        <a:p>
          <a:pPr>
            <a:defRPr sz="1208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5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46565.5</c:v>
                </c:pt>
                <c:pt idx="1">
                  <c:v>32839.800000000003</c:v>
                </c:pt>
                <c:pt idx="2">
                  <c:v>29670.3</c:v>
                </c:pt>
                <c:pt idx="3">
                  <c:v>27731.5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box"/>
        <c:axId val="128479616"/>
        <c:axId val="128481152"/>
        <c:axId val="0"/>
      </c:bar3DChart>
      <c:catAx>
        <c:axId val="128479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15" baseline="0"/>
            </a:pPr>
            <a:endParaRPr lang="ru-RU"/>
          </a:p>
        </c:txPr>
        <c:crossAx val="128481152"/>
        <c:crosses val="autoZero"/>
        <c:auto val="1"/>
        <c:lblAlgn val="ctr"/>
        <c:lblOffset val="100"/>
      </c:catAx>
      <c:valAx>
        <c:axId val="128481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62" baseline="0"/>
            </a:pPr>
            <a:endParaRPr lang="ru-RU"/>
          </a:p>
        </c:txPr>
        <c:crossAx val="128479616"/>
        <c:crosses val="autoZero"/>
        <c:crossBetween val="between"/>
      </c:valAx>
      <c:spPr>
        <a:noFill/>
        <a:ln w="32067">
          <a:noFill/>
        </a:ln>
      </c:spPr>
    </c:plotArea>
    <c:legend>
      <c:legendPos val="r"/>
      <c:layout>
        <c:manualLayout>
          <c:xMode val="edge"/>
          <c:yMode val="edge"/>
          <c:x val="0.89178356713426743"/>
          <c:y val="0.41580756013745818"/>
          <c:w val="9.018036072144317E-2"/>
          <c:h val="0.16494845360824767"/>
        </c:manualLayout>
      </c:layout>
      <c:txPr>
        <a:bodyPr/>
        <a:lstStyle/>
        <a:p>
          <a:pPr>
            <a:defRPr sz="1262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72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37380254637821"/>
          <c:y val="3.2981441680933796E-2"/>
          <c:w val="0.734595204427165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13852.2</c:v>
                </c:pt>
                <c:pt idx="1">
                  <c:v>19509</c:v>
                </c:pt>
                <c:pt idx="2">
                  <c:v>4799</c:v>
                </c:pt>
                <c:pt idx="3">
                  <c:v>10111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932.7</c:v>
                </c:pt>
                <c:pt idx="1">
                  <c:v>1220</c:v>
                </c:pt>
                <c:pt idx="2">
                  <c:v>700</c:v>
                </c:pt>
                <c:pt idx="3">
                  <c:v>710</c:v>
                </c:pt>
              </c:numCache>
            </c:numRef>
          </c:val>
        </c:ser>
        <c:shape val="box"/>
        <c:axId val="128817792"/>
        <c:axId val="128823680"/>
        <c:axId val="0"/>
      </c:bar3DChart>
      <c:catAx>
        <c:axId val="12881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10" baseline="0"/>
            </a:pPr>
            <a:endParaRPr lang="ru-RU"/>
          </a:p>
        </c:txPr>
        <c:crossAx val="128823680"/>
        <c:crosses val="autoZero"/>
        <c:auto val="1"/>
        <c:lblAlgn val="ctr"/>
        <c:lblOffset val="100"/>
      </c:catAx>
      <c:valAx>
        <c:axId val="128823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91" baseline="0"/>
            </a:pPr>
            <a:endParaRPr lang="ru-RU"/>
          </a:p>
        </c:txPr>
        <c:crossAx val="128817792"/>
        <c:crosses val="autoZero"/>
        <c:crossBetween val="between"/>
      </c:valAx>
      <c:spPr>
        <a:noFill/>
        <a:ln w="27721">
          <a:noFill/>
        </a:ln>
      </c:spPr>
    </c:plotArea>
    <c:legend>
      <c:legendPos val="r"/>
      <c:layout>
        <c:manualLayout>
          <c:xMode val="edge"/>
          <c:yMode val="edge"/>
          <c:x val="0.89178356713426743"/>
          <c:y val="0.41580756013745818"/>
          <c:w val="9.018036072144317E-2"/>
          <c:h val="0.16494845360824767"/>
        </c:manualLayout>
      </c:layout>
      <c:txPr>
        <a:bodyPr/>
        <a:lstStyle/>
        <a:p>
          <a:pPr>
            <a:defRPr sz="1091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64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221041445271001"/>
          <c:y val="0.22542372881355899"/>
          <c:w val="0.35281615302869346"/>
          <c:h val="0.5627118644067807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19"/>
          <c:dPt>
            <c:idx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339966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3426075311703612E-3"/>
                  <c:y val="-8.212076445093928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4795055084615681E-2"/>
                  <c:y val="1.189223933880854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3449326898653811E-2"/>
                  <c:y val="-1.615002757859900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6272807710450662E-2"/>
                  <c:y val="2.9658242526634057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1.3801215294738298E-2"/>
                  <c:y val="-2.557469891553131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8.4428429076638528E-2"/>
                  <c:y val="-1.1777929303238665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1.6795830828643561E-2"/>
                  <c:y val="-0.11313091556900064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Sheet1!$B$1:$H$1</c:f>
              <c:strCache>
                <c:ptCount val="7"/>
                <c:pt idx="0">
                  <c:v> Содержание улиц, автодорог, мостов, мест отдыха граждан и других объектов благоустройства города Ржева (17000)</c:v>
                </c:pt>
                <c:pt idx="1">
                  <c:v>Ямочный ремонт дорог (2000)</c:v>
                </c:pt>
                <c:pt idx="2">
                  <c:v>Капитальный ремот, реконструкция и строительство дорог (16700)</c:v>
                </c:pt>
                <c:pt idx="3">
                  <c:v> Составление проектной документации  на проведение капитального ремонта дорог (809)</c:v>
                </c:pt>
                <c:pt idx="4">
                  <c:v> Приобретение дорожных знаков и нанесение дорожной разметки (500)</c:v>
                </c:pt>
                <c:pt idx="5">
                  <c:v>Обустройство пешеходных переходов, барьерных ограждений, светофорных объектов (220)</c:v>
                </c:pt>
                <c:pt idx="6">
                  <c:v>  Составление проекта дислокации дорожных знаков и схемы горизонтальной разметки (500)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17000</c:v>
                </c:pt>
                <c:pt idx="1">
                  <c:v>2000</c:v>
                </c:pt>
                <c:pt idx="2">
                  <c:v>16700</c:v>
                </c:pt>
                <c:pt idx="3">
                  <c:v>809</c:v>
                </c:pt>
                <c:pt idx="4">
                  <c:v>500</c:v>
                </c:pt>
                <c:pt idx="5">
                  <c:v>220</c:v>
                </c:pt>
                <c:pt idx="6">
                  <c:v>500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284803400637758"/>
          <c:y val="2.2033898305084804E-2"/>
          <c:w val="0.47290116896918188"/>
          <c:h val="0.91525423728813682"/>
        </c:manualLayout>
      </c:layout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6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346</c:v>
                </c:pt>
                <c:pt idx="2">
                  <c:v>346</c:v>
                </c:pt>
                <c:pt idx="3">
                  <c:v>346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241.4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rgbClr val="00FF00"/>
            </a:solidFill>
            <a:ln w="20765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626.6</c:v>
                </c:pt>
                <c:pt idx="1">
                  <c:v>510</c:v>
                </c:pt>
                <c:pt idx="2">
                  <c:v>510</c:v>
                </c:pt>
                <c:pt idx="3">
                  <c:v>510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Об. ПП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6548.8</c:v>
                </c:pt>
                <c:pt idx="1">
                  <c:v>7329.9</c:v>
                </c:pt>
                <c:pt idx="2">
                  <c:v>6129.9</c:v>
                </c:pt>
                <c:pt idx="3">
                  <c:v>6129.9</c:v>
                </c:pt>
              </c:numCache>
            </c:numRef>
          </c:val>
        </c:ser>
        <c:shape val="box"/>
        <c:axId val="129137664"/>
        <c:axId val="129147648"/>
        <c:axId val="0"/>
      </c:bar3DChart>
      <c:catAx>
        <c:axId val="129137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81" baseline="0"/>
            </a:pPr>
            <a:endParaRPr lang="ru-RU"/>
          </a:p>
        </c:txPr>
        <c:crossAx val="129147648"/>
        <c:crosses val="autoZero"/>
        <c:auto val="1"/>
        <c:lblAlgn val="ctr"/>
        <c:lblOffset val="100"/>
      </c:catAx>
      <c:valAx>
        <c:axId val="129147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18" baseline="0"/>
            </a:pPr>
            <a:endParaRPr lang="ru-RU"/>
          </a:p>
        </c:txPr>
        <c:crossAx val="129137664"/>
        <c:crosses val="autoZero"/>
        <c:crossBetween val="between"/>
      </c:valAx>
      <c:spPr>
        <a:noFill/>
        <a:ln w="20765">
          <a:noFill/>
        </a:ln>
      </c:spPr>
    </c:plotArea>
    <c:legend>
      <c:legendPos val="r"/>
      <c:layout>
        <c:manualLayout>
          <c:xMode val="edge"/>
          <c:yMode val="edge"/>
          <c:x val="0.86879432624113606"/>
          <c:y val="0.35798816568047459"/>
          <c:w val="0.11347517730496454"/>
          <c:h val="0.28402366863905415"/>
        </c:manualLayout>
      </c:layout>
      <c:txPr>
        <a:bodyPr/>
        <a:lstStyle/>
        <a:p>
          <a:pPr>
            <a:defRPr sz="818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72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1158.8</c:v>
                </c:pt>
                <c:pt idx="1">
                  <c:v>3000</c:v>
                </c:pt>
                <c:pt idx="2">
                  <c:v>3000</c:v>
                </c:pt>
                <c:pt idx="3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00FF00"/>
            </a:solidFill>
            <a:ln w="22612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Об. ПП</c:v>
                </c:pt>
              </c:strCache>
            </c:strRef>
          </c:tx>
          <c:spPr>
            <a:solidFill>
              <a:srgbClr val="FFFF00"/>
            </a:solidFill>
            <a:ln w="22612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6234.6</c:v>
                </c:pt>
                <c:pt idx="1">
                  <c:v>6930.6</c:v>
                </c:pt>
                <c:pt idx="2">
                  <c:v>6878.2</c:v>
                </c:pt>
                <c:pt idx="3">
                  <c:v>6759.2</c:v>
                </c:pt>
              </c:numCache>
            </c:numRef>
          </c:val>
        </c:ser>
        <c:shape val="box"/>
        <c:axId val="129447808"/>
        <c:axId val="129449344"/>
        <c:axId val="0"/>
      </c:bar3DChart>
      <c:catAx>
        <c:axId val="12944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68" baseline="0"/>
            </a:pPr>
            <a:endParaRPr lang="ru-RU"/>
          </a:p>
        </c:txPr>
        <c:crossAx val="129449344"/>
        <c:crosses val="autoZero"/>
        <c:auto val="1"/>
        <c:lblAlgn val="ctr"/>
        <c:lblOffset val="100"/>
      </c:catAx>
      <c:valAx>
        <c:axId val="12944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90" baseline="0"/>
            </a:pPr>
            <a:endParaRPr lang="ru-RU"/>
          </a:p>
        </c:txPr>
        <c:crossAx val="129447808"/>
        <c:crosses val="autoZero"/>
        <c:crossBetween val="between"/>
      </c:valAx>
      <c:spPr>
        <a:noFill/>
        <a:ln w="22612">
          <a:noFill/>
        </a:ln>
      </c:spPr>
    </c:plotArea>
    <c:legend>
      <c:legendPos val="r"/>
      <c:legendEntry>
        <c:idx val="2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6902654867256635"/>
          <c:y val="0.35168195718654438"/>
          <c:w val="0.11327433628318605"/>
          <c:h val="0.29357798165137666"/>
        </c:manualLayout>
      </c:layout>
      <c:txPr>
        <a:bodyPr/>
        <a:lstStyle/>
        <a:p>
          <a:pPr>
            <a:defRPr sz="89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2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3.2981332061249639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00FF00"/>
            </a:solidFill>
            <a:ln w="2613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Об. ПП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7214.4</c:v>
                </c:pt>
                <c:pt idx="1">
                  <c:v>6897.6</c:v>
                </c:pt>
                <c:pt idx="2">
                  <c:v>6897.6</c:v>
                </c:pt>
                <c:pt idx="3">
                  <c:v>6897.6</c:v>
                </c:pt>
              </c:numCache>
            </c:numRef>
          </c:val>
        </c:ser>
        <c:shape val="box"/>
        <c:axId val="129360640"/>
        <c:axId val="129362176"/>
        <c:axId val="0"/>
      </c:bar3DChart>
      <c:catAx>
        <c:axId val="129360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34" baseline="0"/>
            </a:pPr>
            <a:endParaRPr lang="ru-RU"/>
          </a:p>
        </c:txPr>
        <c:crossAx val="129362176"/>
        <c:crosses val="autoZero"/>
        <c:auto val="1"/>
        <c:lblAlgn val="ctr"/>
        <c:lblOffset val="100"/>
      </c:catAx>
      <c:valAx>
        <c:axId val="1293621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29" baseline="0"/>
            </a:pPr>
            <a:endParaRPr lang="ru-RU"/>
          </a:p>
        </c:txPr>
        <c:crossAx val="129360640"/>
        <c:crosses val="autoZero"/>
        <c:crossBetween val="between"/>
      </c:valAx>
      <c:spPr>
        <a:noFill/>
        <a:ln w="2613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6792150406816648"/>
          <c:y val="0.33199691689210653"/>
          <c:w val="0.13207849593183393"/>
          <c:h val="0.28402366863905415"/>
        </c:manualLayout>
      </c:layout>
      <c:txPr>
        <a:bodyPr/>
        <a:lstStyle/>
        <a:p>
          <a:pPr>
            <a:defRPr sz="1029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2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7179121294"/>
          <c:y val="2.6802481018451771E-2"/>
          <c:w val="0.64015944881889975"/>
          <c:h val="0.843742801644780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rgbClr val="00FF00"/>
            </a:solidFill>
            <a:ln w="24798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380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shape val="box"/>
        <c:axId val="129626112"/>
        <c:axId val="129627648"/>
        <c:axId val="0"/>
      </c:bar3DChart>
      <c:catAx>
        <c:axId val="12962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72" baseline="0"/>
            </a:pPr>
            <a:endParaRPr lang="ru-RU"/>
          </a:p>
        </c:txPr>
        <c:crossAx val="129627648"/>
        <c:crosses val="autoZero"/>
        <c:auto val="1"/>
        <c:lblAlgn val="ctr"/>
        <c:lblOffset val="100"/>
      </c:catAx>
      <c:valAx>
        <c:axId val="129627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76" baseline="0"/>
            </a:pPr>
            <a:endParaRPr lang="ru-RU"/>
          </a:p>
        </c:txPr>
        <c:crossAx val="129626112"/>
        <c:crosses val="autoZero"/>
        <c:crossBetween val="between"/>
      </c:valAx>
      <c:spPr>
        <a:noFill/>
        <a:ln w="24798">
          <a:noFill/>
        </a:ln>
      </c:spPr>
    </c:plotArea>
    <c:legend>
      <c:legendPos val="r"/>
      <c:layout>
        <c:manualLayout>
          <c:xMode val="edge"/>
          <c:yMode val="edge"/>
          <c:x val="0.86856127886323253"/>
          <c:y val="0.35365853658536583"/>
          <c:w val="0.11367673179396105"/>
          <c:h val="0.29268292682926927"/>
        </c:manualLayout>
      </c:layout>
      <c:txPr>
        <a:bodyPr/>
        <a:lstStyle/>
        <a:p>
          <a:pPr>
            <a:defRPr sz="976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57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perspective val="0"/>
    </c:view3D>
    <c:plotArea>
      <c:layout>
        <c:manualLayout>
          <c:layoutTarget val="inner"/>
          <c:xMode val="edge"/>
          <c:yMode val="edge"/>
          <c:x val="0.32658959537572313"/>
          <c:y val="0.42325581395348838"/>
          <c:w val="0.45231213872832371"/>
          <c:h val="0.346511627906976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rgbClr val="9999FF"/>
            </a:solidFill>
            <a:ln w="13421">
              <a:solidFill>
                <a:srgbClr val="000000"/>
              </a:solidFill>
              <a:prstDash val="solid"/>
            </a:ln>
          </c:spPr>
          <c:explosion val="18"/>
          <c:dPt>
            <c:idx val="0"/>
            <c:explosion val="26"/>
            <c:spPr>
              <a:gradFill rotWithShape="0">
                <a:gsLst>
                  <a:gs pos="0">
                    <a:srgbClr val="339966">
                      <a:gamma/>
                      <a:shade val="73725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73725"/>
                      <a:invGamma/>
                    </a:srgbClr>
                  </a:gs>
                </a:gsLst>
                <a:lin ang="18900000" scaled="1"/>
              </a:gradFill>
              <a:ln w="13421">
                <a:solidFill>
                  <a:srgbClr val="008080"/>
                </a:solidFill>
                <a:prstDash val="solid"/>
              </a:ln>
            </c:spPr>
          </c:dPt>
          <c:dPt>
            <c:idx val="1"/>
            <c:explosion val="41"/>
            <c:spPr>
              <a:gradFill rotWithShape="0">
                <a:gsLst>
                  <a:gs pos="0">
                    <a:srgbClr val="FF8080">
                      <a:gamma/>
                      <a:shade val="46275"/>
                      <a:invGamma/>
                    </a:srgbClr>
                  </a:gs>
                  <a:gs pos="100000">
                    <a:srgbClr val="FF8080"/>
                  </a:gs>
                </a:gsLst>
                <a:lin ang="2700000" scaled="1"/>
              </a:gradFill>
              <a:ln w="13421">
                <a:solidFill>
                  <a:srgbClr val="800000"/>
                </a:solidFill>
                <a:prstDash val="solid"/>
              </a:ln>
            </c:spPr>
          </c:dPt>
          <c:dPt>
            <c:idx val="2"/>
            <c:explosion val="31"/>
            <c:spPr>
              <a:gradFill rotWithShape="0">
                <a:gsLst>
                  <a:gs pos="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3"/>
            <c:explosion val="24"/>
            <c:spPr>
              <a:solidFill>
                <a:srgbClr val="CCFFFF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45"/>
            <c:spPr>
              <a:gradFill rotWithShape="0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5"/>
            <c:explosion val="54"/>
            <c:spPr>
              <a:gradFill rotWithShape="0">
                <a:gsLst>
                  <a:gs pos="0">
                    <a:srgbClr val="FF6600">
                      <a:gamma/>
                      <a:shade val="59608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59608"/>
                      <a:invGamma/>
                    </a:srgbClr>
                  </a:gs>
                </a:gsLst>
                <a:lin ang="2700000" scaled="1"/>
              </a:gra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6"/>
            <c:explosion val="29"/>
            <c:spPr>
              <a:solidFill>
                <a:srgbClr val="0066CC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7"/>
            <c:explosion val="29"/>
            <c:spPr>
              <a:solidFill>
                <a:srgbClr val="CCCCFF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341424454956894"/>
                  <c:y val="-8.8369417833098901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Налог на доходы физических лиц 
165 521,0 
46%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0.11997425741535819"/>
                  <c:y val="1.111486641184635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Единый налог на вмененный доход 
35 083,0 
9%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4.4002059354976718E-2"/>
                  <c:y val="0.14800172352604399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Земельный налог 
90 450,0 
24%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0.20263718960199259"/>
                  <c:y val="0.192901678266237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Прочие налоговые доходы (прочие налоги на совокупный доход, акцизы, налог на имущество физических лиц, госпошлина) 
15 319,0 
4%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0.19937554695951512"/>
                  <c:y val="-9.163875643488904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Доходы от сдачи в аренду земли до разграничения 
19 560,0 
5%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5"/>
              <c:layout>
                <c:manualLayout>
                  <c:x val="-6.5428701988066093E-2"/>
                  <c:y val="-0.11153775280592926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Доходы от сдачи в аренду имущества 
23 595,0 
6%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8.0267335456352548E-2"/>
                  <c:y val="-0.18494203298731593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Доходы от продажи материальных и нематериальных активов 
10 393,0 
3%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0.31259084699325307"/>
                  <c:y val="-0.11480252967031351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000" b="1" i="0" baseline="0"/>
                      <a:t>Прочие неналоговые доходы (прочие доходы от использования имущества, доходы от оказания платных услуг, плата за негативное воздействие, штрафы) 
10 206,0 
3%</a:t>
                    </a:r>
                  </a:p>
                </c:rich>
              </c:tx>
              <c:spPr>
                <a:noFill/>
                <a:ln w="26843">
                  <a:noFill/>
                </a:ln>
              </c:spPr>
              <c:dLblPos val="bestFit"/>
            </c:dLbl>
            <c:dLbl>
              <c:idx val="8"/>
              <c:layout>
                <c:manualLayout>
                  <c:xMode val="edge"/>
                  <c:yMode val="edge"/>
                  <c:x val="0.59682080924855552"/>
                  <c:y val="0.54186046511627906"/>
                </c:manualLayout>
              </c:layout>
              <c:numFmt formatCode="0%" sourceLinked="0"/>
              <c:spPr>
                <a:noFill/>
                <a:ln w="26843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 </c:separator>
            </c:dLbl>
            <c:dLbl>
              <c:idx val="9"/>
              <c:layout>
                <c:manualLayout>
                  <c:xMode val="edge"/>
                  <c:yMode val="edge"/>
                  <c:x val="0.73988439306358489"/>
                  <c:y val="0.45116279069767468"/>
                </c:manualLayout>
              </c:layout>
              <c:numFmt formatCode="0%" sourceLinked="0"/>
              <c:spPr>
                <a:noFill/>
                <a:ln w="26843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 </c:separator>
            </c:dLbl>
            <c:dLbl>
              <c:idx val="10"/>
              <c:layout>
                <c:manualLayout>
                  <c:xMode val="edge"/>
                  <c:yMode val="edge"/>
                  <c:x val="0.83236994219653182"/>
                  <c:y val="0.50930232558139477"/>
                </c:manualLayout>
              </c:layout>
              <c:numFmt formatCode="0%" sourceLinked="0"/>
              <c:spPr>
                <a:noFill/>
                <a:ln w="26843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 </c:separator>
            </c:dLbl>
            <c:dLbl>
              <c:idx val="11"/>
              <c:layout>
                <c:manualLayout>
                  <c:xMode val="edge"/>
                  <c:yMode val="edge"/>
                  <c:x val="0.76734104046242835"/>
                  <c:y val="0.66976744186046511"/>
                </c:manualLayout>
              </c:layout>
              <c:numFmt formatCode="0%" sourceLinked="0"/>
              <c:spPr>
                <a:noFill/>
                <a:ln w="26843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 </c:separator>
            </c:dLbl>
            <c:dLbl>
              <c:idx val="12"/>
              <c:layout>
                <c:manualLayout>
                  <c:xMode val="edge"/>
                  <c:yMode val="edge"/>
                  <c:x val="0.71098265895953761"/>
                  <c:y val="0.79534883720930305"/>
                </c:manualLayout>
              </c:layout>
              <c:numFmt formatCode="0%" sourceLinked="0"/>
              <c:spPr>
                <a:noFill/>
                <a:ln w="26843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howPercent val="1"/>
              <c:separator> </c:separator>
            </c:dLbl>
            <c:numFmt formatCode="0%" sourceLinked="0"/>
            <c:spPr>
              <a:noFill/>
              <a:ln w="2684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CatName val="1"/>
            <c:showPercent val="1"/>
            <c:separator> </c:separator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Прочие налоговые доходы (прочие налоги на совокупный доход, акцизы, налог на имущество физических лиц, госпошлина)</c:v>
                </c:pt>
                <c:pt idx="4">
                  <c:v>Доходы от сдачи в аренду земли до разграничения</c:v>
                </c:pt>
                <c:pt idx="5">
                  <c:v>Доходы от сдачи в аренду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 (прочие доходы от использования имущества, доходы от оказания платных услуг, плата за негативное воздействие, штрафы)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165521</c:v>
                </c:pt>
                <c:pt idx="1">
                  <c:v>35083</c:v>
                </c:pt>
                <c:pt idx="2">
                  <c:v>90450</c:v>
                </c:pt>
                <c:pt idx="3">
                  <c:v>15319</c:v>
                </c:pt>
                <c:pt idx="4">
                  <c:v>19560</c:v>
                </c:pt>
                <c:pt idx="5">
                  <c:v>23595</c:v>
                </c:pt>
                <c:pt idx="6">
                  <c:v>10393</c:v>
                </c:pt>
                <c:pt idx="7">
                  <c:v>10206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3421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3421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6843">
                <a:noFill/>
              </a:ln>
            </c:spPr>
            <c:txPr>
              <a:bodyPr/>
              <a:lstStyle/>
              <a:p>
                <a:pPr>
                  <a:defRPr sz="15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Percent val="1"/>
            <c:separator> </c:separator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Прочие налоговые доходы (прочие налоги на совокупный доход, акцизы, налог на имущество физических лиц, госпошлина)</c:v>
                </c:pt>
                <c:pt idx="4">
                  <c:v>Доходы от сдачи в аренду земли до разграничения</c:v>
                </c:pt>
                <c:pt idx="5">
                  <c:v>Доходы от сдачи в аренду имущества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неналоговые доходы (прочие доходы от использования имущества, доходы от оказания платных услуг, плата за негативное воздействие, штрафы)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Val val="1"/>
          <c:showCatName val="1"/>
          <c:showPercent val="1"/>
          <c:separator> </c:separator>
        </c:dLbls>
      </c:pie3DChart>
      <c:spPr>
        <a:noFill/>
        <a:ln w="2684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00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9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0.2710483212004165"/>
          <c:y val="0.12896775101185309"/>
          <c:w val="0.5687685707918585"/>
          <c:h val="0.519968822671733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1106.9000000000001</c:v>
                </c:pt>
                <c:pt idx="1">
                  <c:v>1000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rgbClr val="00FFFF"/>
            </a:solidFill>
            <a:ln w="3273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15298.7</c:v>
                </c:pt>
                <c:pt idx="1">
                  <c:v>1865</c:v>
                </c:pt>
                <c:pt idx="2">
                  <c:v>5000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ПП5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11662.4</c:v>
                </c:pt>
                <c:pt idx="1">
                  <c:v>4224.2</c:v>
                </c:pt>
                <c:pt idx="2">
                  <c:v>8845.7000000000007</c:v>
                </c:pt>
                <c:pt idx="3">
                  <c:v>8986.4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ПП6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4970.4000000000005</c:v>
                </c:pt>
                <c:pt idx="1">
                  <c:v>2750</c:v>
                </c:pt>
                <c:pt idx="2">
                  <c:v>2850</c:v>
                </c:pt>
                <c:pt idx="3">
                  <c:v>2050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ПП7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1304.3</c:v>
                </c:pt>
                <c:pt idx="1">
                  <c:v>130.4</c:v>
                </c:pt>
                <c:pt idx="2">
                  <c:v>130.4</c:v>
                </c:pt>
                <c:pt idx="3">
                  <c:v>130.4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ПП8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71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Об. ПП</c:v>
                </c:pt>
              </c:strCache>
            </c:strRef>
          </c:tx>
          <c:spPr>
            <a:solidFill>
              <a:srgbClr val="00FF00"/>
            </a:solidFill>
            <a:ln w="3273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24096.9</c:v>
                </c:pt>
                <c:pt idx="1">
                  <c:v>25179.7</c:v>
                </c:pt>
                <c:pt idx="2">
                  <c:v>24167.1</c:v>
                </c:pt>
                <c:pt idx="3">
                  <c:v>24167.1</c:v>
                </c:pt>
              </c:numCache>
            </c:numRef>
          </c:val>
        </c:ser>
        <c:shape val="box"/>
        <c:axId val="130006016"/>
        <c:axId val="130024192"/>
        <c:axId val="0"/>
      </c:bar3DChart>
      <c:catAx>
        <c:axId val="130006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8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024192"/>
        <c:crossesAt val="0"/>
        <c:auto val="1"/>
        <c:lblAlgn val="ctr"/>
        <c:lblOffset val="100"/>
      </c:catAx>
      <c:valAx>
        <c:axId val="130024192"/>
        <c:scaling>
          <c:orientation val="minMax"/>
          <c:max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89" baseline="0"/>
            </a:pPr>
            <a:endParaRPr lang="ru-RU"/>
          </a:p>
        </c:txPr>
        <c:crossAx val="130006016"/>
        <c:crosses val="autoZero"/>
        <c:crossBetween val="between"/>
        <c:majorUnit val="10000"/>
        <c:minorUnit val="5000"/>
      </c:valAx>
      <c:spPr>
        <a:noFill/>
        <a:ln w="32730">
          <a:noFill/>
        </a:ln>
      </c:spPr>
    </c:plotArea>
    <c:legend>
      <c:legendPos val="r"/>
      <c:layout>
        <c:manualLayout>
          <c:xMode val="edge"/>
          <c:yMode val="edge"/>
          <c:x val="0.84439359267734571"/>
          <c:y val="0.10256410256410269"/>
          <c:w val="0.13958810068649924"/>
          <c:h val="0.71093157908726656"/>
        </c:manualLayout>
      </c:layout>
      <c:txPr>
        <a:bodyPr/>
        <a:lstStyle/>
        <a:p>
          <a:pPr>
            <a:defRPr sz="1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1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606060606060622E-2"/>
          <c:y val="0.17028985507246402"/>
          <c:w val="0.94098883572567782"/>
          <c:h val="0.605072463768116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темп роста к предыдущему году</c:v>
                </c:pt>
              </c:strCache>
            </c:strRef>
          </c:tx>
          <c:spPr>
            <a:ln w="38194">
              <a:solidFill>
                <a:srgbClr val="008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8.8897741286449606E-3"/>
                  <c:y val="-4.885649935956352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0968443424764279E-3"/>
                  <c:y val="-1.4689765236755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0652950412733091E-2"/>
                  <c:y val="-6.155571321775301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373221196454037E-2"/>
                  <c:y val="4.863746529976705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385358008883207E-2"/>
                  <c:y val="-8.657995774864732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9018019103063332E-2"/>
                  <c:y val="-7.645915570305957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8.133318621852291E-2"/>
                  <c:y val="2.4434598493109087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0283122074014056E-2"/>
                  <c:y val="1.649382022382762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9536088232535767E-2"/>
                  <c:y val="5.02076061958069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3143230985408112E-2"/>
                  <c:y val="4.3112212101155623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1.1924121720147484E-2"/>
                  <c:y val="4.4120681418134446E-2"/>
                </c:manualLayout>
              </c:layout>
              <c:dLblPos val="r"/>
              <c:showVal val="1"/>
            </c:dLbl>
            <c:numFmt formatCode="0.0%" sourceLinked="0"/>
            <c:spPr>
              <a:noFill/>
              <a:ln w="38194">
                <a:noFill/>
              </a:ln>
            </c:spPr>
            <c:txPr>
              <a:bodyPr/>
              <a:lstStyle/>
              <a:p>
                <a:pPr>
                  <a:defRPr sz="1466" b="1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1.101</c:v>
                </c:pt>
                <c:pt idx="1">
                  <c:v>1.2749999999999988</c:v>
                </c:pt>
                <c:pt idx="2">
                  <c:v>1.0920000000000001</c:v>
                </c:pt>
                <c:pt idx="3">
                  <c:v>1.036</c:v>
                </c:pt>
                <c:pt idx="4">
                  <c:v>1.06</c:v>
                </c:pt>
                <c:pt idx="5">
                  <c:v>1.0880000000000001</c:v>
                </c:pt>
                <c:pt idx="6">
                  <c:v>1.012</c:v>
                </c:pt>
                <c:pt idx="7">
                  <c:v>0.76700000000000068</c:v>
                </c:pt>
                <c:pt idx="8">
                  <c:v>1.016</c:v>
                </c:pt>
                <c:pt idx="9">
                  <c:v>0.99099999999999999</c:v>
                </c:pt>
                <c:pt idx="10">
                  <c:v>0.99199999999999999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процент темпов роста</c:v>
                </c:pt>
              </c:strCache>
            </c:strRef>
          </c:tx>
          <c:spPr>
            <a:ln w="38194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1.0389999999999988</c:v>
                </c:pt>
                <c:pt idx="1">
                  <c:v>1.0389999999999988</c:v>
                </c:pt>
                <c:pt idx="2">
                  <c:v>1.0389999999999988</c:v>
                </c:pt>
                <c:pt idx="3">
                  <c:v>1.0389999999999988</c:v>
                </c:pt>
                <c:pt idx="4">
                  <c:v>1.0389999999999988</c:v>
                </c:pt>
                <c:pt idx="5">
                  <c:v>1.0389999999999988</c:v>
                </c:pt>
                <c:pt idx="6">
                  <c:v>1.0389999999999988</c:v>
                </c:pt>
                <c:pt idx="7">
                  <c:v>1.0389999999999988</c:v>
                </c:pt>
                <c:pt idx="8">
                  <c:v>1.0389999999999988</c:v>
                </c:pt>
                <c:pt idx="9">
                  <c:v>1.0389999999999988</c:v>
                </c:pt>
                <c:pt idx="10">
                  <c:v>1.0389999999999988</c:v>
                </c:pt>
              </c:numCache>
            </c:numRef>
          </c:val>
        </c:ser>
        <c:marker val="1"/>
        <c:axId val="126057088"/>
        <c:axId val="126062976"/>
      </c:lineChart>
      <c:catAx>
        <c:axId val="126057088"/>
        <c:scaling>
          <c:orientation val="minMax"/>
        </c:scaling>
        <c:axPos val="b"/>
        <c:numFmt formatCode="General" sourceLinked="0"/>
        <c:tickLblPos val="low"/>
        <c:spPr>
          <a:ln w="47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3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062976"/>
        <c:crosses val="autoZero"/>
        <c:auto val="1"/>
        <c:lblAlgn val="ctr"/>
        <c:lblOffset val="0"/>
        <c:tickLblSkip val="1"/>
        <c:tickMarkSkip val="1"/>
      </c:catAx>
      <c:valAx>
        <c:axId val="126062976"/>
        <c:scaling>
          <c:orientation val="minMax"/>
          <c:max val="1.3"/>
          <c:min val="0.7000000013969635"/>
        </c:scaling>
        <c:axPos val="l"/>
        <c:majorGridlines>
          <c:spPr>
            <a:ln w="4774">
              <a:solidFill>
                <a:schemeClr val="tx1"/>
              </a:solidFill>
              <a:prstDash val="solid"/>
            </a:ln>
          </c:spPr>
        </c:majorGridlines>
        <c:numFmt formatCode="0%" sourceLinked="0"/>
        <c:tickLblPos val="nextTo"/>
        <c:spPr>
          <a:ln w="190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057088"/>
        <c:crosses val="autoZero"/>
        <c:crossBetween val="between"/>
        <c:minorUnit val="2.0000000000000011E-2"/>
      </c:valAx>
      <c:spPr>
        <a:gradFill rotWithShape="0">
          <a:gsLst>
            <a:gs pos="0">
              <a:srgbClr val="BBE0E3"/>
            </a:gs>
            <a:gs pos="100000">
              <a:srgbClr val="BBE0E3">
                <a:gamma/>
                <a:shade val="59608"/>
                <a:invGamma/>
              </a:srgbClr>
            </a:gs>
          </a:gsLst>
          <a:lin ang="5400000" scaled="1"/>
        </a:gradFill>
        <a:ln w="381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rotY val="10"/>
      <c:depthPercent val="100"/>
      <c:rAngAx val="1"/>
    </c:view3D>
    <c:floor>
      <c:spPr>
        <a:solidFill>
          <a:srgbClr val="969696"/>
        </a:solidFill>
        <a:ln w="12700">
          <a:solidFill>
            <a:srgbClr val="C0C0C0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12442396313373E-2"/>
          <c:y val="5.5350553505535095E-3"/>
          <c:w val="0.85368663594470062"/>
          <c:h val="0.7988929889298892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3886">
              <a:solidFill>
                <a:schemeClr val="tx1"/>
              </a:solidFill>
              <a:prstDash val="solid"/>
            </a:ln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7.8133444508952488E-2"/>
                  <c:y val="-6.721495473511542E-2"/>
                </c:manualLayout>
              </c:layout>
              <c:spPr>
                <a:noFill/>
                <a:ln w="27772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31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1093455555958763E-2"/>
                  <c:y val="-5.8862267719140236E-2"/>
                </c:manualLayout>
              </c:layout>
              <c:spPr>
                <a:noFill/>
                <a:ln w="27772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31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7509797162451503E-2"/>
                  <c:y val="-5.1597489004915516E-2"/>
                </c:manualLayout>
              </c:layout>
              <c:spPr>
                <a:noFill/>
                <a:ln w="27772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31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3.1621991303506354E-2"/>
                  <c:y val="-5.1716481601491976E-2"/>
                </c:manualLayout>
              </c:layout>
              <c:spPr>
                <a:noFill/>
                <a:ln w="27772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31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7772">
                <a:noFill/>
              </a:ln>
            </c:spPr>
            <c:txPr>
              <a:bodyPr rot="-4500000" vert="horz"/>
              <a:lstStyle/>
              <a:p>
                <a:pPr algn="ctr">
                  <a:defRPr sz="13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2014 первоначальный план</c:v>
                </c:pt>
                <c:pt idx="1">
                  <c:v>Уточненный план на 2014 год  (реш. Ржевской гор.Думы №290 от 26.12.13 в ред.от 25.12.14)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0</c:v>
                </c:pt>
                <c:pt idx="1">
                  <c:v>15908.5</c:v>
                </c:pt>
                <c:pt idx="2">
                  <c:v>17436</c:v>
                </c:pt>
                <c:pt idx="3">
                  <c:v>17255</c:v>
                </c:pt>
                <c:pt idx="4">
                  <c:v>17068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388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0543090379831621E-2"/>
                  <c:y val="-1.3607836761566378E-2"/>
                </c:manualLayout>
              </c:layout>
              <c:showVal val="1"/>
            </c:dLbl>
            <c:dLbl>
              <c:idx val="1"/>
              <c:layout>
                <c:manualLayout>
                  <c:x val="-4.1927511077243075E-3"/>
                  <c:y val="-1.0462162400260573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7772">
                <a:noFill/>
              </a:ln>
            </c:spPr>
            <c:txPr>
              <a:bodyPr rot="-4500000" vert="horz"/>
              <a:lstStyle/>
              <a:p>
                <a:pPr algn="ctr">
                  <a:defRPr sz="13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2014 первоначальный план</c:v>
                </c:pt>
                <c:pt idx="1">
                  <c:v>Уточненный план на 2014 год  (реш. Ржевской гор.Думы №290 от 26.12.13 в ред.от 25.12.14)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Sheet1!$B$3:$F$3</c:f>
              <c:numCache>
                <c:formatCode>#,##0.0</c:formatCode>
                <c:ptCount val="5"/>
                <c:pt idx="0">
                  <c:v>172740.5</c:v>
                </c:pt>
                <c:pt idx="1">
                  <c:v>128478.7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3886">
              <a:solidFill>
                <a:schemeClr val="tx1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1.0543090379831621E-2"/>
                  <c:y val="-4.6152485575477959E-3"/>
                </c:manualLayout>
              </c:layout>
              <c:showVal val="1"/>
            </c:dLbl>
            <c:dLbl>
              <c:idx val="1"/>
              <c:layout>
                <c:manualLayout>
                  <c:x val="-1.8886036422865267E-3"/>
                  <c:y val="-2.5496459720939588E-2"/>
                </c:manualLayout>
              </c:layout>
              <c:showVal val="1"/>
            </c:dLbl>
            <c:dLbl>
              <c:idx val="2"/>
              <c:layout>
                <c:manualLayout>
                  <c:x val="-1.5472262035793858E-2"/>
                  <c:y val="-1.6825425895079436E-2"/>
                </c:manualLayout>
              </c:layout>
              <c:showVal val="1"/>
            </c:dLbl>
            <c:dLbl>
              <c:idx val="3"/>
              <c:layout>
                <c:manualLayout>
                  <c:x val="-2.3295551765706843E-2"/>
                  <c:y val="-2.1493039927247846E-2"/>
                </c:manualLayout>
              </c:layout>
              <c:showVal val="1"/>
            </c:dLbl>
            <c:dLbl>
              <c:idx val="4"/>
              <c:layout>
                <c:manualLayout>
                  <c:x val="-3.4575172055106004E-2"/>
                  <c:y val="-6.8814650028531368E-3"/>
                </c:manualLayout>
              </c:layout>
              <c:showVal val="1"/>
            </c:dLbl>
            <c:spPr>
              <a:noFill/>
              <a:ln w="27772">
                <a:noFill/>
              </a:ln>
            </c:spPr>
            <c:txPr>
              <a:bodyPr rot="-4500000" vert="horz"/>
              <a:lstStyle/>
              <a:p>
                <a:pPr algn="ctr">
                  <a:defRPr sz="13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2014 первоначальный план</c:v>
                </c:pt>
                <c:pt idx="1">
                  <c:v>Уточненный план на 2014 год  (реш. Ржевской гор.Думы №290 от 26.12.13 в ред.от 25.12.14)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Sheet1!$B$4:$F$4</c:f>
              <c:numCache>
                <c:formatCode>#,##0.0</c:formatCode>
                <c:ptCount val="5"/>
                <c:pt idx="0">
                  <c:v>345552.1</c:v>
                </c:pt>
                <c:pt idx="1">
                  <c:v>354978.2</c:v>
                </c:pt>
                <c:pt idx="2">
                  <c:v>338540.3</c:v>
                </c:pt>
                <c:pt idx="3">
                  <c:v>343161.8</c:v>
                </c:pt>
                <c:pt idx="4">
                  <c:v>343302.5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МБТ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4"/>
              <a:srcRect/>
              <a:tile tx="0" ty="0" sx="100000" sy="100000" flip="none" algn="tl"/>
            </a:blipFill>
            <a:ln w="13886">
              <a:solidFill>
                <a:schemeClr val="tx1"/>
              </a:solidFill>
              <a:prstDash val="solid"/>
            </a:ln>
          </c:spPr>
          <c:dPt>
            <c:idx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388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388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388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388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2889734045341188E-2"/>
                  <c:y val="-4.2506211640154883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7772">
                <a:noFill/>
              </a:ln>
            </c:spPr>
            <c:txPr>
              <a:bodyPr rot="-3660000" vert="horz"/>
              <a:lstStyle/>
              <a:p>
                <a:pPr algn="ctr">
                  <a:defRPr sz="13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2014 первоначальный план</c:v>
                </c:pt>
                <c:pt idx="1">
                  <c:v>Уточненный план на 2014 год  (реш. Ржевской гор.Думы №290 от 26.12.13 в ред.от 25.12.14)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Sheet1!$B$5:$F$5</c:f>
              <c:numCache>
                <c:formatCode>#,##0.0</c:formatCode>
                <c:ptCount val="5"/>
                <c:pt idx="0">
                  <c:v>0</c:v>
                </c:pt>
                <c:pt idx="1">
                  <c:v>1988.4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Depth val="0"/>
        <c:shape val="box"/>
        <c:axId val="126182912"/>
        <c:axId val="126184448"/>
        <c:axId val="0"/>
      </c:bar3DChart>
      <c:catAx>
        <c:axId val="126182912"/>
        <c:scaling>
          <c:orientation val="minMax"/>
        </c:scaling>
        <c:axPos val="b"/>
        <c:numFmt formatCode="General" sourceLinked="1"/>
        <c:tickLblPos val="low"/>
        <c:spPr>
          <a:ln w="34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184448"/>
        <c:crosses val="autoZero"/>
        <c:auto val="1"/>
        <c:lblAlgn val="ctr"/>
        <c:lblOffset val="100"/>
        <c:tickLblSkip val="1"/>
        <c:tickMarkSkip val="1"/>
      </c:catAx>
      <c:valAx>
        <c:axId val="126184448"/>
        <c:scaling>
          <c:orientation val="minMax"/>
        </c:scaling>
        <c:axPos val="l"/>
        <c:majorGridlines>
          <c:spPr>
            <a:ln w="347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34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182912"/>
        <c:crosses val="autoZero"/>
        <c:crossBetween val="between"/>
      </c:valAx>
      <c:spPr>
        <a:noFill/>
        <a:ln w="27772">
          <a:noFill/>
        </a:ln>
      </c:spPr>
    </c:plotArea>
    <c:legend>
      <c:legendPos val="r"/>
      <c:layout>
        <c:manualLayout>
          <c:xMode val="edge"/>
          <c:yMode val="edge"/>
          <c:x val="0.88922812773403326"/>
          <c:y val="0.26014760147601473"/>
          <c:w val="0.11077187226596677"/>
          <c:h val="0.35608856088560947"/>
        </c:manualLayout>
      </c:layout>
      <c:spPr>
        <a:noFill/>
        <a:ln w="3472">
          <a:solidFill>
            <a:schemeClr val="tx1"/>
          </a:solidFill>
          <a:prstDash val="solid"/>
        </a:ln>
      </c:spPr>
      <c:txPr>
        <a:bodyPr/>
        <a:lstStyle/>
        <a:p>
          <a:pPr>
            <a:defRPr sz="110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"/>
      <c:hPercent val="59"/>
      <c:rotY val="1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23684210526333E-2"/>
          <c:y val="4.9152542372881372E-2"/>
          <c:w val="0.91666666666666652"/>
          <c:h val="0.838983050847457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на выравнивание и сбалансированность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69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897781525407963E-2"/>
                  <c:y val="-0.14900510513108944"/>
                </c:manualLayout>
              </c:layout>
              <c:showVal val="1"/>
            </c:dLbl>
            <c:dLbl>
              <c:idx val="1"/>
              <c:layout>
                <c:manualLayout>
                  <c:x val="2.3241130453460632E-2"/>
                  <c:y val="-0.45478801166803301"/>
                </c:manualLayout>
              </c:layout>
              <c:showVal val="1"/>
            </c:dLbl>
            <c:dLbl>
              <c:idx val="2"/>
              <c:layout>
                <c:manualLayout>
                  <c:x val="2.1581905813644428E-2"/>
                  <c:y val="-0.27919867774025003"/>
                </c:manualLayout>
              </c:layout>
              <c:showVal val="1"/>
            </c:dLbl>
            <c:dLbl>
              <c:idx val="3"/>
              <c:layout>
                <c:manualLayout>
                  <c:x val="1.5536716261547357E-2"/>
                  <c:y val="-0.29442554002783566"/>
                </c:manualLayout>
              </c:layout>
              <c:showVal val="1"/>
            </c:dLbl>
            <c:dLbl>
              <c:idx val="4"/>
              <c:layout>
                <c:manualLayout>
                  <c:x val="1.1684395379236004E-2"/>
                  <c:y val="-0.286669304537715"/>
                </c:manualLayout>
              </c:layout>
              <c:showVal val="1"/>
            </c:dLbl>
            <c:dLbl>
              <c:idx val="5"/>
              <c:layout>
                <c:manualLayout>
                  <c:x val="1.2218153195559968E-2"/>
                  <c:y val="-0.27729827839316684"/>
                </c:manualLayout>
              </c:layout>
              <c:showVal val="1"/>
            </c:dLbl>
            <c:dLbl>
              <c:idx val="6"/>
              <c:layout>
                <c:manualLayout>
                  <c:xMode val="edge"/>
                  <c:yMode val="edge"/>
                  <c:x val="0.6875"/>
                  <c:y val="0.7627118644067804"/>
                </c:manualLayout>
              </c:layout>
              <c:spPr>
                <a:noFill/>
                <a:ln w="25386">
                  <a:noFill/>
                </a:ln>
              </c:spPr>
              <c:txPr>
                <a:bodyPr/>
                <a:lstStyle/>
                <a:p>
                  <a:pPr>
                    <a:defRPr sz="117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3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Sheet1!$B$2:$G$2</c:f>
              <c:numCache>
                <c:formatCode>#,##0.0</c:formatCode>
                <c:ptCount val="6"/>
                <c:pt idx="0">
                  <c:v>7749.2</c:v>
                </c:pt>
                <c:pt idx="1">
                  <c:v>28925.9</c:v>
                </c:pt>
                <c:pt idx="2">
                  <c:v>15908.5</c:v>
                </c:pt>
                <c:pt idx="3">
                  <c:v>17436</c:v>
                </c:pt>
                <c:pt idx="4">
                  <c:v>17255</c:v>
                </c:pt>
                <c:pt idx="5">
                  <c:v>17068</c:v>
                </c:pt>
              </c:numCache>
            </c:numRef>
          </c:val>
        </c:ser>
        <c:gapDepth val="0"/>
        <c:shape val="box"/>
        <c:axId val="126435712"/>
        <c:axId val="126437248"/>
        <c:axId val="0"/>
      </c:bar3DChart>
      <c:catAx>
        <c:axId val="126435712"/>
        <c:scaling>
          <c:orientation val="minMax"/>
        </c:scaling>
        <c:axPos val="b"/>
        <c:numFmt formatCode="General" sourceLinked="1"/>
        <c:tickLblPos val="low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437248"/>
        <c:crosses val="autoZero"/>
        <c:auto val="1"/>
        <c:lblAlgn val="ctr"/>
        <c:lblOffset val="100"/>
        <c:tickLblSkip val="1"/>
        <c:tickMarkSkip val="1"/>
      </c:catAx>
      <c:valAx>
        <c:axId val="126437248"/>
        <c:scaling>
          <c:orientation val="minMax"/>
        </c:scaling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43571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99"/>
      <c:rotY val="25"/>
      <c:depthPercent val="100"/>
      <c:perspective val="30"/>
    </c:view3D>
    <c:plotArea>
      <c:layout>
        <c:manualLayout>
          <c:layoutTarget val="inner"/>
          <c:xMode val="edge"/>
          <c:yMode val="edge"/>
          <c:x val="0.36464603112309796"/>
          <c:y val="0"/>
          <c:w val="0.54885759432037962"/>
          <c:h val="0.9370504584738551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>
                <c:manualLayout>
                  <c:x val="3.57022858908614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7130377326496135E-2"/>
                  <c:y val="8.5805845473941485E-17"/>
                </c:manualLayout>
              </c:layout>
              <c:showVal val="1"/>
            </c:dLbl>
            <c:dLbl>
              <c:idx val="2"/>
              <c:layout>
                <c:manualLayout>
                  <c:x val="4.5698925940302823E-2"/>
                  <c:y val="-2.340186455737788E-3"/>
                </c:manualLayout>
              </c:layout>
              <c:showVal val="1"/>
            </c:dLbl>
            <c:dLbl>
              <c:idx val="3"/>
              <c:layout>
                <c:manualLayout>
                  <c:x val="4.2842743069033823E-2"/>
                  <c:y val="-4.6803729114757234E-3"/>
                </c:manualLayout>
              </c:layout>
              <c:showVal val="1"/>
            </c:dLbl>
            <c:dLbl>
              <c:idx val="4"/>
              <c:layout>
                <c:manualLayout>
                  <c:x val="4.5698925940302823E-2"/>
                  <c:y val="-7.0205593672135833E-3"/>
                </c:manualLayout>
              </c:layout>
              <c:showVal val="1"/>
            </c:dLbl>
            <c:dLbl>
              <c:idx val="5"/>
              <c:layout>
                <c:manualLayout>
                  <c:x val="4.7127017375937094E-2"/>
                  <c:y val="-7.0205593672135833E-3"/>
                </c:manualLayout>
              </c:layout>
              <c:showVal val="1"/>
            </c:dLbl>
            <c:dLbl>
              <c:idx val="6"/>
              <c:layout>
                <c:manualLayout>
                  <c:x val="4.1414651633399413E-2"/>
                  <c:y val="-9.3607458229515075E-3"/>
                </c:manualLayout>
              </c:layout>
              <c:showVal val="1"/>
            </c:dLbl>
            <c:dLbl>
              <c:idx val="7"/>
              <c:layout>
                <c:manualLayout>
                  <c:x val="4.7127017375937094E-2"/>
                  <c:y val="2.3401864557378691E-3"/>
                </c:manualLayout>
              </c:layout>
              <c:showVal val="1"/>
            </c:dLbl>
            <c:dLbl>
              <c:idx val="8"/>
              <c:layout>
                <c:manualLayout>
                  <c:x val="4.1489829396325457E-2"/>
                  <c:y val="-1.173041758405792E-2"/>
                </c:manualLayout>
              </c:layout>
              <c:showVal val="1"/>
            </c:dLbl>
            <c:dLbl>
              <c:idx val="9"/>
              <c:layout>
                <c:manualLayout>
                  <c:x val="6.3132099132485367E-2"/>
                  <c:y val="-7.0205593672135833E-3"/>
                </c:manualLayout>
              </c:layout>
              <c:showVal val="1"/>
            </c:dLbl>
            <c:dLbl>
              <c:idx val="10"/>
              <c:layout>
                <c:manualLayout>
                  <c:x val="4.4561063165721324E-2"/>
                  <c:y val="6.5829260733255976E-3"/>
                </c:manualLayout>
              </c:layout>
              <c:showVal val="1"/>
            </c:dLbl>
            <c:dLbl>
              <c:idx val="11"/>
              <c:layout>
                <c:manualLayout>
                  <c:x val="6.2661636045494434E-2"/>
                  <c:y val="6.8397581818860752E-3"/>
                </c:manualLayout>
              </c:layout>
              <c:showVal val="1"/>
            </c:dLbl>
            <c:dLbl>
              <c:idx val="12"/>
              <c:layout>
                <c:manualLayout>
                  <c:x val="4.6267913551665714E-3"/>
                  <c:y val="-4.7898273016102619E-3"/>
                </c:manualLayout>
              </c:layout>
              <c:showVal val="1"/>
            </c:dLbl>
            <c:dLbl>
              <c:idx val="13"/>
              <c:layout>
                <c:manualLayout>
                  <c:x val="2.7923123251712488E-3"/>
                  <c:y val="-1.863488632037558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Экономическое развитие и инновационная экономика</c:v>
                </c:pt>
                <c:pt idx="1">
                  <c:v>Обеспечение правопорядка и безопасности населения</c:v>
                </c:pt>
                <c:pt idx="2">
                  <c:v>Молодежь города Ржева</c:v>
                </c:pt>
                <c:pt idx="3">
                  <c:v>Социальноя поддержка и защита населения</c:v>
                </c:pt>
                <c:pt idx="4">
                  <c:v>Развитие системы гражданской обороны</c:v>
                </c:pt>
                <c:pt idx="5">
                  <c:v>Управление имуществом и земельными ресурсами</c:v>
                </c:pt>
                <c:pt idx="6">
                  <c:v>Управление общественными  финансами </c:v>
                </c:pt>
                <c:pt idx="7">
                  <c:v>Жилищно-коммунальное хозяйство</c:v>
                </c:pt>
                <c:pt idx="8">
                  <c:v>Дорожное хозяйство и общественный транспорт</c:v>
                </c:pt>
                <c:pt idx="9">
                  <c:v>Развитие физической культуры и спорта</c:v>
                </c:pt>
                <c:pt idx="10">
                  <c:v>Благоустройство города Ржева</c:v>
                </c:pt>
                <c:pt idx="11">
                  <c:v>Муниципальное управление и гражданское общество</c:v>
                </c:pt>
                <c:pt idx="12">
                  <c:v>Развитие культуры</c:v>
                </c:pt>
                <c:pt idx="13">
                  <c:v>Развитие образования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275</c:v>
                </c:pt>
                <c:pt idx="1">
                  <c:v>350</c:v>
                </c:pt>
                <c:pt idx="2">
                  <c:v>2785.8</c:v>
                </c:pt>
                <c:pt idx="3">
                  <c:v>3720</c:v>
                </c:pt>
                <c:pt idx="4">
                  <c:v>7076.6</c:v>
                </c:pt>
                <c:pt idx="5">
                  <c:v>8260.9</c:v>
                </c:pt>
                <c:pt idx="6">
                  <c:v>9930.6</c:v>
                </c:pt>
                <c:pt idx="7">
                  <c:v>13915</c:v>
                </c:pt>
                <c:pt idx="8">
                  <c:v>20729</c:v>
                </c:pt>
                <c:pt idx="9">
                  <c:v>31254.9</c:v>
                </c:pt>
                <c:pt idx="10">
                  <c:v>33139.800000000003</c:v>
                </c:pt>
                <c:pt idx="11">
                  <c:v>29737.1</c:v>
                </c:pt>
                <c:pt idx="12">
                  <c:v>73349.7</c:v>
                </c:pt>
                <c:pt idx="13">
                  <c:v>170438.39999999973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8"/>
              <c:layout>
                <c:manualLayout>
                  <c:x val="3.1418011583958211E-2"/>
                  <c:y val="7.0205593672135833E-3"/>
                </c:manualLayout>
              </c:layout>
              <c:showVal val="1"/>
            </c:dLbl>
            <c:dLbl>
              <c:idx val="9"/>
              <c:layout>
                <c:manualLayout>
                  <c:x val="0.10996304054385381"/>
                  <c:y val="-9.3607458229515075E-3"/>
                </c:manualLayout>
              </c:layout>
              <c:showVal val="1"/>
            </c:dLbl>
            <c:dLbl>
              <c:idx val="10"/>
              <c:layout>
                <c:manualLayout>
                  <c:x val="8.4257394702433722E-2"/>
                  <c:y val="4.6803729114757234E-3"/>
                </c:manualLayout>
              </c:layout>
              <c:showVal val="1"/>
            </c:dLbl>
            <c:dLbl>
              <c:idx val="11"/>
              <c:layout>
                <c:manualLayout>
                  <c:x val="0.1"/>
                  <c:y val="7.109004739336492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Экономическое развитие и инновационная экономика</c:v>
                </c:pt>
                <c:pt idx="1">
                  <c:v>Обеспечение правопорядка и безопасности населения</c:v>
                </c:pt>
                <c:pt idx="2">
                  <c:v>Молодежь города Ржева</c:v>
                </c:pt>
                <c:pt idx="3">
                  <c:v>Социальноя поддержка и защита населения</c:v>
                </c:pt>
                <c:pt idx="4">
                  <c:v>Развитие системы гражданской обороны</c:v>
                </c:pt>
                <c:pt idx="5">
                  <c:v>Управление имуществом и земельными ресурсами</c:v>
                </c:pt>
                <c:pt idx="6">
                  <c:v>Управление общественными  финансами </c:v>
                </c:pt>
                <c:pt idx="7">
                  <c:v>Жилищно-коммунальное хозяйство</c:v>
                </c:pt>
                <c:pt idx="8">
                  <c:v>Дорожное хозяйство и общественный транспорт</c:v>
                </c:pt>
                <c:pt idx="9">
                  <c:v>Развитие физической культуры и спорта</c:v>
                </c:pt>
                <c:pt idx="10">
                  <c:v>Благоустройство города Ржева</c:v>
                </c:pt>
                <c:pt idx="11">
                  <c:v>Муниципальное управление и гражданское общество</c:v>
                </c:pt>
                <c:pt idx="12">
                  <c:v>Развитие культуры</c:v>
                </c:pt>
                <c:pt idx="13">
                  <c:v>Развитие образования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11">
                  <c:v>4224.2</c:v>
                </c:pt>
                <c:pt idx="13">
                  <c:v>334316.09999999998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3"/>
              <c:layout>
                <c:manualLayout>
                  <c:x val="7.9973120395529784E-2"/>
                  <c:y val="-4.6803729114757234E-3"/>
                </c:manualLayout>
              </c:layout>
              <c:showVal val="1"/>
            </c:dLbl>
            <c:dLbl>
              <c:idx val="9"/>
              <c:layout>
                <c:manualLayout>
                  <c:x val="0.15851814935542635"/>
                  <c:y val="0"/>
                </c:manualLayout>
              </c:layout>
              <c:showVal val="1"/>
            </c:dLbl>
            <c:dLbl>
              <c:idx val="10"/>
              <c:layout>
                <c:manualLayout>
                  <c:x val="0.13424059494963897"/>
                  <c:y val="7.0205593672135833E-3"/>
                </c:manualLayout>
              </c:layout>
              <c:showVal val="1"/>
            </c:dLbl>
            <c:dLbl>
              <c:idx val="11"/>
              <c:layout>
                <c:manualLayout>
                  <c:x val="0.14759744094488214"/>
                  <c:y val="7.1090047393364926E-3"/>
                </c:manualLayout>
              </c:layout>
              <c:showVal val="1"/>
            </c:dLbl>
            <c:dLbl>
              <c:idx val="12"/>
              <c:layout>
                <c:manualLayout>
                  <c:x val="3.1418011583958211E-2"/>
                  <c:y val="4.680372911475723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1" baseline="0"/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Экономическое развитие и инновационная экономика</c:v>
                </c:pt>
                <c:pt idx="1">
                  <c:v>Обеспечение правопорядка и безопасности населения</c:v>
                </c:pt>
                <c:pt idx="2">
                  <c:v>Молодежь города Ржева</c:v>
                </c:pt>
                <c:pt idx="3">
                  <c:v>Социальноя поддержка и защита населения</c:v>
                </c:pt>
                <c:pt idx="4">
                  <c:v>Развитие системы гражданской обороны</c:v>
                </c:pt>
                <c:pt idx="5">
                  <c:v>Управление имуществом и земельными ресурсами</c:v>
                </c:pt>
                <c:pt idx="6">
                  <c:v>Управление общественными  финансами </c:v>
                </c:pt>
                <c:pt idx="7">
                  <c:v>Жилищно-коммунальное хозяйство</c:v>
                </c:pt>
                <c:pt idx="8">
                  <c:v>Дорожное хозяйство и общественный транспорт</c:v>
                </c:pt>
                <c:pt idx="9">
                  <c:v>Развитие физической культуры и спорта</c:v>
                </c:pt>
                <c:pt idx="10">
                  <c:v>Благоустройство города Ржева</c:v>
                </c:pt>
                <c:pt idx="11">
                  <c:v>Муниципальное управление и гражданское общество</c:v>
                </c:pt>
                <c:pt idx="12">
                  <c:v>Развитие культуры</c:v>
                </c:pt>
                <c:pt idx="13">
                  <c:v>Развитие образования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3">
                  <c:v>2187</c:v>
                </c:pt>
                <c:pt idx="11">
                  <c:v>1400</c:v>
                </c:pt>
                <c:pt idx="12">
                  <c:v>213</c:v>
                </c:pt>
              </c:numCache>
            </c:numRef>
          </c:val>
        </c:ser>
        <c:gapWidth val="34"/>
        <c:shape val="box"/>
        <c:axId val="126701952"/>
        <c:axId val="126703488"/>
        <c:axId val="0"/>
      </c:bar3DChart>
      <c:catAx>
        <c:axId val="126701952"/>
        <c:scaling>
          <c:orientation val="minMax"/>
        </c:scaling>
        <c:axPos val="l"/>
        <c:numFmt formatCode="General" sourceLinked="1"/>
        <c:tickLblPos val="nextTo"/>
        <c:txPr>
          <a:bodyPr rot="0" anchor="ctr" anchorCtr="0"/>
          <a:lstStyle/>
          <a:p>
            <a:pPr>
              <a:defRPr sz="1000" b="1" baseline="0"/>
            </a:pPr>
            <a:endParaRPr lang="ru-RU"/>
          </a:p>
        </c:txPr>
        <c:crossAx val="126703488"/>
        <c:crosses val="autoZero"/>
        <c:auto val="1"/>
        <c:lblAlgn val="ctr"/>
        <c:lblOffset val="100"/>
      </c:catAx>
      <c:valAx>
        <c:axId val="126703488"/>
        <c:scaling>
          <c:orientation val="minMax"/>
          <c:max val="500000"/>
        </c:scaling>
        <c:axPos val="b"/>
        <c:majorGridlines/>
        <c:numFmt formatCode="#,##0" sourceLinked="0"/>
        <c:tickLblPos val="nextTo"/>
        <c:crossAx val="126701952"/>
        <c:crosses val="autoZero"/>
        <c:crossBetween val="between"/>
        <c:majorUnit val="100000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1.6430952561797947E-2"/>
          <c:y val="0.93563658973008057"/>
          <c:w val="0.47670024059492566"/>
          <c:h val="4.8586595514423334E-2"/>
        </c:manualLayout>
      </c:layout>
      <c:overlay val="1"/>
    </c:legend>
    <c:plotVisOnly val="1"/>
    <c:dispBlanksAs val="gap"/>
  </c:chart>
  <c:txPr>
    <a:bodyPr/>
    <a:lstStyle/>
    <a:p>
      <a:pPr>
        <a:defRPr sz="1200" kern="500" spc="0" baseline="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6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0.30905852536067957"/>
          <c:y val="0.24518458004593074"/>
          <c:w val="0.56305506216696266"/>
          <c:h val="0.56567425569176988"/>
        </c:manualLayout>
      </c:layout>
      <c:bar3DChart>
        <c:barDir val="col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spPr>
            <a:solidFill>
              <a:srgbClr val="333399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224470.7</c:v>
                </c:pt>
                <c:pt idx="1">
                  <c:v>214779.8</c:v>
                </c:pt>
                <c:pt idx="2">
                  <c:v>205520.8</c:v>
                </c:pt>
                <c:pt idx="3">
                  <c:v>204740.8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254090.5</c:v>
                </c:pt>
                <c:pt idx="1">
                  <c:v>242675.8</c:v>
                </c:pt>
                <c:pt idx="2">
                  <c:v>238445.8</c:v>
                </c:pt>
                <c:pt idx="3">
                  <c:v>237948.79999999999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18909.900000000001</c:v>
                </c:pt>
                <c:pt idx="1">
                  <c:v>17718.599999999962</c:v>
                </c:pt>
                <c:pt idx="2">
                  <c:v>17318.599999999962</c:v>
                </c:pt>
                <c:pt idx="3">
                  <c:v>17318.599999999962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483.2</c:v>
                </c:pt>
                <c:pt idx="1">
                  <c:v>363.2</c:v>
                </c:pt>
                <c:pt idx="2">
                  <c:v>363.2</c:v>
                </c:pt>
                <c:pt idx="3">
                  <c:v>363.2</c:v>
                </c:pt>
              </c:numCache>
            </c:numRef>
          </c:val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ПП5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10820</c:v>
                </c:pt>
                <c:pt idx="1">
                  <c:v>3695.6</c:v>
                </c:pt>
                <c:pt idx="2">
                  <c:v>3695.6</c:v>
                </c:pt>
                <c:pt idx="3">
                  <c:v>3695.6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ПП6</c:v>
                </c:pt>
              </c:strCache>
            </c:strRef>
          </c:tx>
          <c:spPr>
            <a:solidFill>
              <a:srgbClr val="808080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13939</c:v>
                </c:pt>
                <c:pt idx="1">
                  <c:v>9174</c:v>
                </c:pt>
                <c:pt idx="2">
                  <c:v>9174</c:v>
                </c:pt>
                <c:pt idx="3">
                  <c:v>9174</c:v>
                </c:pt>
              </c:numCache>
            </c:numRef>
          </c:val>
        </c:ser>
        <c:ser>
          <c:idx val="7"/>
          <c:order val="6"/>
          <c:tx>
            <c:strRef>
              <c:f>Лист1!$H$1</c:f>
              <c:strCache>
                <c:ptCount val="1"/>
                <c:pt idx="0">
                  <c:v>ПП7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7635.8</c:v>
                </c:pt>
                <c:pt idx="1">
                  <c:v>2000</c:v>
                </c:pt>
                <c:pt idx="2">
                  <c:v>2000</c:v>
                </c:pt>
              </c:numCache>
            </c:numRef>
          </c:val>
        </c:ser>
        <c:ser>
          <c:idx val="8"/>
          <c:order val="7"/>
          <c:tx>
            <c:strRef>
              <c:f>Лист1!$I$1</c:f>
              <c:strCache>
                <c:ptCount val="1"/>
                <c:pt idx="0">
                  <c:v>ПП8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665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9"/>
          <c:order val="8"/>
          <c:tx>
            <c:strRef>
              <c:f>Лист1!$J$1</c:f>
              <c:strCache>
                <c:ptCount val="1"/>
                <c:pt idx="0">
                  <c:v>Об. ПП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13682.2</c:v>
                </c:pt>
                <c:pt idx="1">
                  <c:v>13847.5</c:v>
                </c:pt>
                <c:pt idx="2">
                  <c:v>13747.5</c:v>
                </c:pt>
                <c:pt idx="3">
                  <c:v>13747.5</c:v>
                </c:pt>
              </c:numCache>
            </c:numRef>
          </c:val>
        </c:ser>
        <c:shape val="box"/>
        <c:axId val="127088896"/>
        <c:axId val="127094784"/>
        <c:axId val="0"/>
      </c:bar3DChart>
      <c:catAx>
        <c:axId val="127088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500" baseline="0"/>
            </a:pPr>
            <a:endParaRPr lang="ru-RU"/>
          </a:p>
        </c:txPr>
        <c:crossAx val="127094784"/>
        <c:crosses val="autoZero"/>
        <c:auto val="1"/>
        <c:lblAlgn val="ctr"/>
        <c:lblOffset val="100"/>
      </c:catAx>
      <c:valAx>
        <c:axId val="127094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27088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987566607460145"/>
          <c:y val="0.37478108581436165"/>
          <c:w val="0.10301953818827708"/>
          <c:h val="0.3327495621716288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33811738640733008"/>
          <c:y val="0.25723154896385925"/>
          <c:w val="0.57015985790408685"/>
          <c:h val="0.553505535055350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35664.9</c:v>
                </c:pt>
                <c:pt idx="1">
                  <c:v>34431.1</c:v>
                </c:pt>
                <c:pt idx="2">
                  <c:v>35040.9</c:v>
                </c:pt>
                <c:pt idx="3">
                  <c:v>34540.9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22294.3</c:v>
                </c:pt>
                <c:pt idx="1">
                  <c:v>22071.8</c:v>
                </c:pt>
                <c:pt idx="2">
                  <c:v>21217.4</c:v>
                </c:pt>
                <c:pt idx="3">
                  <c:v>21227.4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12530.4</c:v>
                </c:pt>
                <c:pt idx="1">
                  <c:v>11195</c:v>
                </c:pt>
                <c:pt idx="2">
                  <c:v>10997</c:v>
                </c:pt>
                <c:pt idx="3">
                  <c:v>10702.3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1070.5999999999999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Об. ПП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4723.7</c:v>
                </c:pt>
                <c:pt idx="1">
                  <c:v>4864.8</c:v>
                </c:pt>
                <c:pt idx="2">
                  <c:v>4864.8</c:v>
                </c:pt>
                <c:pt idx="3">
                  <c:v>4864.8</c:v>
                </c:pt>
              </c:numCache>
            </c:numRef>
          </c:val>
        </c:ser>
        <c:shape val="box"/>
        <c:axId val="127415040"/>
        <c:axId val="127416576"/>
        <c:axId val="0"/>
      </c:bar3DChart>
      <c:catAx>
        <c:axId val="1274150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416576"/>
        <c:crosses val="autoZero"/>
        <c:auto val="1"/>
        <c:lblAlgn val="ctr"/>
        <c:lblOffset val="100"/>
      </c:catAx>
      <c:valAx>
        <c:axId val="127416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74" baseline="0"/>
            </a:pPr>
            <a:endParaRPr lang="ru-RU"/>
          </a:p>
        </c:txPr>
        <c:crossAx val="127415040"/>
        <c:crosses val="autoZero"/>
        <c:crossBetween val="between"/>
      </c:valAx>
      <c:spPr>
        <a:noFill/>
        <a:ln w="29828">
          <a:noFill/>
        </a:ln>
      </c:spPr>
    </c:plotArea>
    <c:legend>
      <c:legendPos val="r"/>
      <c:layout>
        <c:manualLayout>
          <c:xMode val="edge"/>
          <c:yMode val="edge"/>
          <c:x val="0.8579040852575488"/>
          <c:y val="0.27306273062730635"/>
          <c:w val="0.10834813499111916"/>
          <c:h val="0.44280442804428088"/>
        </c:manualLayout>
      </c:layout>
      <c:txPr>
        <a:bodyPr/>
        <a:lstStyle/>
        <a:p>
          <a:pPr>
            <a:defRPr sz="1174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14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508530183727097"/>
          <c:y val="0.20933587598425188"/>
          <c:w val="0.64015944881889975"/>
          <c:h val="0.665971456692916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ПП1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44379.199999999997</c:v>
                </c:pt>
                <c:pt idx="1">
                  <c:v>28104.1</c:v>
                </c:pt>
                <c:pt idx="2">
                  <c:v>27954.1</c:v>
                </c:pt>
                <c:pt idx="3">
                  <c:v>27954.1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353.8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ПП5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Об. ПП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2062.9</c:v>
                </c:pt>
                <c:pt idx="1">
                  <c:v>2090.8000000000002</c:v>
                </c:pt>
                <c:pt idx="2">
                  <c:v>2090.8000000000002</c:v>
                </c:pt>
                <c:pt idx="3">
                  <c:v>2090.8000000000002</c:v>
                </c:pt>
              </c:numCache>
            </c:numRef>
          </c:val>
        </c:ser>
        <c:shape val="box"/>
        <c:axId val="127593088"/>
        <c:axId val="127680896"/>
        <c:axId val="0"/>
      </c:bar3DChart>
      <c:catAx>
        <c:axId val="1275930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36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7680896"/>
        <c:crosses val="autoZero"/>
        <c:auto val="1"/>
        <c:lblAlgn val="ctr"/>
        <c:lblOffset val="100"/>
      </c:catAx>
      <c:valAx>
        <c:axId val="127680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69" baseline="0"/>
            </a:pPr>
            <a:endParaRPr lang="ru-RU"/>
          </a:p>
        </c:txPr>
        <c:crossAx val="127593088"/>
        <c:crosses val="autoZero"/>
        <c:crossBetween val="between"/>
      </c:valAx>
      <c:spPr>
        <a:noFill/>
        <a:ln w="34777">
          <a:noFill/>
        </a:ln>
      </c:spPr>
    </c:plotArea>
    <c:legend>
      <c:legendPos val="r"/>
      <c:layout>
        <c:manualLayout>
          <c:xMode val="edge"/>
          <c:yMode val="edge"/>
          <c:x val="0.84394945621092576"/>
          <c:y val="0.25538104597169131"/>
          <c:w val="0.13990825688073438"/>
          <c:h val="0.53531598513011147"/>
        </c:manualLayout>
      </c:layout>
      <c:txPr>
        <a:bodyPr/>
        <a:lstStyle/>
        <a:p>
          <a:pPr>
            <a:defRPr sz="1369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65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0.78038</cdr:x>
      <cdr:y>0.38246</cdr:y>
    </cdr:from>
    <cdr:to>
      <cdr:x>0.82274</cdr:x>
      <cdr:y>0.71428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179907" y="1530022"/>
          <a:ext cx="226886" cy="132747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0.4151</cdr:x>
      <cdr:y>0.17367</cdr:y>
    </cdr:from>
    <cdr:to>
      <cdr:x>0.45723</cdr:x>
      <cdr:y>0.5905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235208" y="1071550"/>
          <a:ext cx="226886" cy="257176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0.65389</cdr:x>
      <cdr:y>0.24315</cdr:y>
    </cdr:from>
    <cdr:to>
      <cdr:x>0.68276</cdr:x>
      <cdr:y>0.5905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521092" y="1500178"/>
          <a:ext cx="155448" cy="214314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0.77329</cdr:x>
      <cdr:y>0.28946</cdr:y>
    </cdr:from>
    <cdr:to>
      <cdr:x>0.80216</cdr:x>
      <cdr:y>0.5905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4164034" y="1785930"/>
          <a:ext cx="155448" cy="185738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0.48491</cdr:x>
      <cdr:y>0.29763</cdr:y>
    </cdr:from>
    <cdr:to>
      <cdr:x>0.52878</cdr:x>
      <cdr:y>0.82555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507740" y="1087427"/>
          <a:ext cx="226886" cy="192882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0.63686</cdr:x>
      <cdr:y>0.29763</cdr:y>
    </cdr:from>
    <cdr:to>
      <cdr:x>0.68073</cdr:x>
      <cdr:y>0.82555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293558" y="1087427"/>
          <a:ext cx="226886" cy="192882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0.775</cdr:x>
      <cdr:y>0.29763</cdr:y>
    </cdr:from>
    <cdr:to>
      <cdr:x>0.81887</cdr:x>
      <cdr:y>0.84119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4007938" y="1087427"/>
          <a:ext cx="226886" cy="198597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0.49486</cdr:x>
      <cdr:y>0.77387</cdr:y>
    </cdr:from>
    <cdr:to>
      <cdr:x>0.52234</cdr:x>
      <cdr:y>0.81909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799320" y="2444750"/>
          <a:ext cx="155448" cy="14287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0.48832</cdr:x>
      <cdr:y>0.33241</cdr:y>
    </cdr:from>
    <cdr:to>
      <cdr:x>0.54195</cdr:x>
      <cdr:y>0.82068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601923" y="1069965"/>
          <a:ext cx="285752" cy="1571636"/>
        </a:xfrm>
        <a:prstGeom xmlns:a="http://schemas.openxmlformats.org/drawingml/2006/main" prst="rightBrace">
          <a:avLst>
            <a:gd name="adj1" fmla="val 8333"/>
            <a:gd name="adj2" fmla="val 50000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0.6358</cdr:x>
      <cdr:y>0.3768</cdr:y>
    </cdr:from>
    <cdr:to>
      <cdr:x>0.66262</cdr:x>
      <cdr:y>0.82068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387741" y="1212841"/>
          <a:ext cx="142876" cy="14287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0.78329</cdr:x>
      <cdr:y>0.39899</cdr:y>
    </cdr:from>
    <cdr:to>
      <cdr:x>0.82587</cdr:x>
      <cdr:y>0.82068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4173559" y="1284279"/>
          <a:ext cx="226886" cy="135732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0.45588</cdr:x>
      <cdr:y>0.19398</cdr:y>
    </cdr:from>
    <cdr:to>
      <cdr:x>0.50005</cdr:x>
      <cdr:y>0.81957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214577" y="571504"/>
          <a:ext cx="214570" cy="184309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0.63235</cdr:x>
      <cdr:y>0.65469</cdr:y>
    </cdr:from>
    <cdr:to>
      <cdr:x>0.64626</cdr:x>
      <cdr:y>0.80018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071833" y="1928826"/>
          <a:ext cx="67561" cy="42862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0.79412</cdr:x>
      <cdr:y>0.5092</cdr:y>
    </cdr:from>
    <cdr:to>
      <cdr:x>0.83584</cdr:x>
      <cdr:y>0.80018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3857651" y="1500198"/>
          <a:ext cx="202680" cy="85725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0.49471</cdr:x>
      <cdr:y>0.13116</cdr:y>
    </cdr:from>
    <cdr:to>
      <cdr:x>0.53798</cdr:x>
      <cdr:y>0.78353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594001" y="301609"/>
          <a:ext cx="226886" cy="150019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0.63095</cdr:x>
      <cdr:y>0.22435</cdr:y>
    </cdr:from>
    <cdr:to>
      <cdr:x>0.67422</cdr:x>
      <cdr:y>0.78353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308381" y="515923"/>
          <a:ext cx="226886" cy="12858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0.76719</cdr:x>
      <cdr:y>0.22435</cdr:y>
    </cdr:from>
    <cdr:to>
      <cdr:x>0.81046</cdr:x>
      <cdr:y>0.78353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4022761" y="515923"/>
          <a:ext cx="226886" cy="12858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0.78093</cdr:x>
      <cdr:y>0.249</cdr:y>
    </cdr:from>
    <cdr:to>
      <cdr:x>0.81211</cdr:x>
      <cdr:y>0.78972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893372" y="592142"/>
          <a:ext cx="155448" cy="12858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0.63641</cdr:x>
      <cdr:y>0.15718</cdr:y>
    </cdr:from>
    <cdr:to>
      <cdr:x>0.67746</cdr:x>
      <cdr:y>0.82657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517890" y="520016"/>
          <a:ext cx="226886" cy="221457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0.77857</cdr:x>
      <cdr:y>0.15718</cdr:y>
    </cdr:from>
    <cdr:to>
      <cdr:x>0.8067</cdr:x>
      <cdr:y>0.82657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303708" y="520016"/>
          <a:ext cx="155448" cy="221457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0.76933</cdr:x>
      <cdr:y>0.44269</cdr:y>
    </cdr:from>
    <cdr:to>
      <cdr:x>0.81941</cdr:x>
      <cdr:y>0.7746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4582333" y="1122456"/>
          <a:ext cx="298319" cy="841573"/>
        </a:xfrm>
        <a:prstGeom xmlns:a="http://schemas.openxmlformats.org/drawingml/2006/main" prst="rightBrace">
          <a:avLst>
            <a:gd name="adj1" fmla="val 8333"/>
            <a:gd name="adj2" fmla="val 54204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D805A1-024F-44C1-BC77-9C5F1961ABA5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79C8BB-A92F-492D-BBC8-DCF7894AC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312" tIns="45156" rIns="90312" bIns="45156" rtlCol="0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312" tIns="45156" rIns="90312" bIns="45156" rtlCol="0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214826-C2AC-482B-98BE-43FDA55610D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6" rIns="90312" bIns="451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wrap="square" lIns="90312" tIns="45156" rIns="90312" bIns="45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312" tIns="45156" rIns="90312" bIns="45156" rtlCol="0" anchor="b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0312" tIns="45156" rIns="90312" bIns="45156" rtlCol="0" anchor="b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CEB9C9-824F-4419-AD8F-943576DA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463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00" algn="l" defTabSz="9064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0A561FD3-5387-408F-A943-50BD8834FEAD}" type="slidenum">
              <a:rPr lang="ru-RU" sz="1200">
                <a:latin typeface="Calibri" pitchFamily="34" charset="0"/>
              </a:rPr>
              <a:pPr algn="r" defTabSz="904875"/>
              <a:t>1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03AA5A64-3CD0-4D5D-AFFF-772DDDB5C5C8}" type="slidenum">
              <a:rPr lang="ru-RU" sz="1200">
                <a:latin typeface="Calibri" pitchFamily="34" charset="0"/>
              </a:rPr>
              <a:pPr algn="r" defTabSz="904875"/>
              <a:t>15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2950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100" y="4691063"/>
            <a:ext cx="5380038" cy="4440237"/>
          </a:xfrm>
          <a:noFill/>
        </p:spPr>
        <p:txBody>
          <a:bodyPr lIns="92244" tIns="46123" rIns="92244" bIns="4612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1555" name="Номер слайда 3"/>
          <p:cNvSpPr txBox="1">
            <a:spLocks noGrp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44" tIns="46123" rIns="92244" bIns="46123" anchor="b"/>
          <a:lstStyle/>
          <a:p>
            <a:pPr algn="r" defTabSz="908050"/>
            <a:fld id="{7DADC7BD-A123-41B5-9C65-561FC313750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08050"/>
              <a:t>17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3059" name="Номер слайда 3"/>
          <p:cNvSpPr txBox="1">
            <a:spLocks noGrp="1"/>
          </p:cNvSpPr>
          <p:nvPr/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12" tIns="45156" rIns="90312" bIns="45156" anchor="b"/>
          <a:lstStyle/>
          <a:p>
            <a:pPr algn="r">
              <a:defRPr/>
            </a:pPr>
            <a:fld id="{9D27A0AB-6D5F-4FA0-8680-AFCCB8870E78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18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4BA3253C-4D87-46C3-A0D2-147653698312}" type="slidenum">
              <a:rPr lang="ru-RU" sz="1200">
                <a:latin typeface="Calibri" pitchFamily="34" charset="0"/>
              </a:rPr>
              <a:pPr algn="r" defTabSz="904875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1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110FA946-17EA-4B89-A461-898D45C50586}" type="slidenum">
              <a:rPr lang="ru-RU" sz="1200">
                <a:latin typeface="Calibri" pitchFamily="34" charset="0"/>
              </a:rPr>
              <a:pPr algn="r" defTabSz="904875"/>
              <a:t>20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09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F00443BD-E02C-40D4-8B46-D58D9D746B95}" type="slidenum">
              <a:rPr lang="ru-RU" sz="1200">
                <a:latin typeface="Calibri" pitchFamily="34" charset="0"/>
              </a:rPr>
              <a:pPr algn="r" defTabSz="904875"/>
              <a:t>21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C1E4698F-B583-494F-9990-F1C3245A1C2A}" type="slidenum">
              <a:rPr lang="ru-RU">
                <a:solidFill>
                  <a:srgbClr val="000000"/>
                </a:solidFill>
              </a:rPr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12" tIns="45156" rIns="90312" bIns="45156" anchor="b"/>
          <a:lstStyle/>
          <a:p>
            <a:pPr algn="r">
              <a:defRPr/>
            </a:pPr>
            <a:fld id="{B562654C-F24B-4027-B9B9-2E5F9EB73B7E}" type="slidenum">
              <a:rPr lang="ru-RU" alt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26</a:t>
            </a:fld>
            <a:endParaRPr lang="ru-RU" altLang="ru-R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2950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100" y="4689475"/>
            <a:ext cx="5380038" cy="4443413"/>
          </a:xfrm>
          <a:noFill/>
        </p:spPr>
        <p:txBody>
          <a:bodyPr lIns="91958" tIns="45980" rIns="91958" bIns="4598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5780" name="Номер слайда 3"/>
          <p:cNvSpPr txBox="1">
            <a:spLocks noGrp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8" tIns="45980" rIns="91958" bIns="45980" anchor="b"/>
          <a:lstStyle/>
          <a:p>
            <a:pPr algn="r" defTabSz="908050"/>
            <a:fld id="{831E99D8-4344-4529-A032-8E3256FC783C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 algn="r" defTabSz="908050"/>
              <a:t>26</a:t>
            </a:fld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 txBox="1">
            <a:spLocks noGrp="1" noChangeArrowheads="1"/>
          </p:cNvSpPr>
          <p:nvPr/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312" tIns="45156" rIns="90312" bIns="45156" anchor="b"/>
          <a:lstStyle/>
          <a:p>
            <a:pPr algn="r">
              <a:defRPr/>
            </a:pPr>
            <a:fld id="{FBA3EE95-810B-479C-B878-51D1630C2686}" type="slidenum">
              <a:rPr lang="ru-RU" alt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27</a:t>
            </a:fld>
            <a:endParaRPr lang="ru-RU" altLang="ru-RU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741363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3100" y="4689475"/>
            <a:ext cx="5380038" cy="4443413"/>
          </a:xfrm>
          <a:noFill/>
        </p:spPr>
        <p:txBody>
          <a:bodyPr lIns="92254" tIns="46128" rIns="92254" bIns="46128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828" name="Номер слайда 3"/>
          <p:cNvSpPr txBox="1">
            <a:spLocks noGrp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54" tIns="46128" rIns="92254" bIns="46128" anchor="b"/>
          <a:lstStyle/>
          <a:p>
            <a:pPr algn="r" defTabSz="908050"/>
            <a:fld id="{A8DC7479-A8C9-4CBD-999D-E9EAA8E078E0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 algn="r" defTabSz="908050"/>
              <a:t>27</a:t>
            </a:fld>
            <a:endParaRPr lang="ru-RU" altLang="ru-RU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3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9F032A81-54A1-44F1-918E-E0D74AABE4F2}" type="slidenum">
              <a:rPr lang="ru-RU">
                <a:solidFill>
                  <a:srgbClr val="000000"/>
                </a:solidFill>
              </a:rPr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79CE1AE9-AD0A-44F2-9C80-69A52CCA22D6}" type="slidenum">
              <a:rPr lang="ru-RU" sz="1200">
                <a:latin typeface="Calibri" pitchFamily="34" charset="0"/>
              </a:rPr>
              <a:pPr algn="r" defTabSz="904875"/>
              <a:t>2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5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78CCF374-6908-4939-8BE0-98DE174A1DFC}" type="slidenum">
              <a:rPr lang="ru-RU">
                <a:solidFill>
                  <a:srgbClr val="000000"/>
                </a:solidFill>
              </a:rPr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3A235852-A183-4A42-B835-FBC7589E3094}" type="slidenum">
              <a:rPr lang="ru-RU" sz="1200">
                <a:latin typeface="Calibri" pitchFamily="34" charset="0"/>
              </a:rPr>
              <a:pPr algn="r" defTabSz="904875"/>
              <a:t>31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79CE1AE9-AD0A-44F2-9C80-69A52CCA22D6}" type="slidenum">
              <a:rPr lang="ru-RU" sz="1200">
                <a:latin typeface="Calibri" pitchFamily="34" charset="0"/>
              </a:rPr>
              <a:pPr algn="r" defTabSz="904875"/>
              <a:t>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79CE1AE9-AD0A-44F2-9C80-69A52CCA22D6}" type="slidenum">
              <a:rPr lang="ru-RU" sz="1200">
                <a:latin typeface="Calibri" pitchFamily="34" charset="0"/>
              </a:rPr>
              <a:pPr algn="r" defTabSz="904875"/>
              <a:t>4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7813F695-D05F-4521-99C7-ED712156D5F6}" type="slidenum">
              <a:rPr lang="ru-RU" sz="1200">
                <a:latin typeface="Calibri" pitchFamily="34" charset="0"/>
              </a:rPr>
              <a:pPr algn="r" defTabSz="904875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39FA172-11E9-418A-8DDA-175D460D0192}" type="slidenum">
              <a:rPr lang="ru-RU" sz="1200">
                <a:latin typeface="Calibri" pitchFamily="34" charset="0"/>
              </a:rPr>
              <a:pPr algn="r" defTabSz="904875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39FA172-11E9-418A-8DDA-175D460D0192}" type="slidenum">
              <a:rPr lang="ru-RU" sz="1200">
                <a:latin typeface="Calibri" pitchFamily="34" charset="0"/>
              </a:rPr>
              <a:pPr algn="r" defTabSz="904875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39FA172-11E9-418A-8DDA-175D460D0192}" type="slidenum">
              <a:rPr lang="ru-RU" sz="1200">
                <a:latin typeface="Calibri" pitchFamily="34" charset="0"/>
              </a:rPr>
              <a:pPr algn="r" defTabSz="904875"/>
              <a:t>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1000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68" tIns="45985" rIns="91968" bIns="45985" anchor="b"/>
          <a:lstStyle/>
          <a:p>
            <a:pPr algn="r" defTabSz="904875"/>
            <a:fld id="{C39FA172-11E9-418A-8DDA-175D460D0192}" type="slidenum">
              <a:rPr lang="ru-RU" sz="1200">
                <a:latin typeface="Calibri" pitchFamily="34" charset="0"/>
              </a:rPr>
              <a:pPr algn="r" defTabSz="904875"/>
              <a:t>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4538"/>
            <a:ext cx="4935538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91063"/>
            <a:ext cx="5380038" cy="4438650"/>
          </a:xfrm>
          <a:noFill/>
        </p:spPr>
        <p:txBody>
          <a:bodyPr lIns="91968" tIns="45985" rIns="91968" bIns="45985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E5BEEF-089C-4EFC-AEEB-AA9D0414C12C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53C1D6-C10B-4459-8A94-A74A78091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BC7F81-1E84-4444-81EB-E200F2A4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8D7507-82B0-4C0B-95C1-DC40D82B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AAFEAD-1B61-4956-8DAB-3D20C3FCFA16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6304B-3119-4443-84EF-449C4DBD3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9943E-44B9-4019-8B96-25C27051C7A2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84086-C8FE-4344-8EB0-F97BDA2F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AEF55-4913-4591-8E53-FA7ECC9E666D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3CCA4-DCF5-4276-8589-587C3727D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EF27B-735F-49D8-888D-66826DFB3D8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8FD5D-7E22-4A48-BDD7-039AC61C6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D36B5-A06C-488D-8CF6-64716D27BC43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3C93E-CCDF-4F85-B263-E6082832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8AD7DF-57EB-4D73-A038-8162BE06B7E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96DDD-B5FD-4866-9EB5-3A846355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4A5EA-70A1-4F06-93B8-370AD2D5190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5D485-024B-4201-B73D-15583F59F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A8317-A09C-4528-A467-677A553058E4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7C239F-6EA6-4D3E-965E-6B55A018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C70B4-5832-42D3-8334-916B6D2F3E8B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34EF3-E9D2-4BCA-B539-9A943BB5E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8F794C5-44F5-4B30-BF6C-D9BA758C4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9C301-361C-4F9B-B09B-2843F9118A4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99108-1301-49ED-9898-C411D0BDF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CC8E87-C78E-4970-836B-6555C3C38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C48AF8-4B55-49BF-B459-CB953F8E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1FF80B-8E5E-4E40-91D8-2C6CD1A0A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78CC4ED-A856-4AD7-A579-8B4F244CD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7DB41C1-B82E-44B2-818D-B7442E2A5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8CFA4F-438F-47A4-8E8B-491FE14C3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1EFA9-38A2-4580-A9C3-954863CF6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AA0B05-40C7-40C3-86F1-C7E1F9B75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40BF383-BC3B-47D6-B502-D11DF7489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1FF331B-47F8-4DE0-A775-3A65F2789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49D962-549E-4573-B476-FDD2DF208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D6D06B-60A1-4414-BCE4-05263196C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9308A8-8CE2-4344-B0A8-6ED0EDEE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392767-3DCE-4058-95C1-16A88BA09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9B072A-E06F-4011-AC10-A81F76CF4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C0D254-C09D-4E83-A5BF-12B3CE2D6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765C42-0901-4038-971D-0ED86C263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FD683C-D37A-4759-A241-5928A8619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2C3B75-0CA7-44EA-A392-EBCA31A5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B0E2175-4577-4EFA-ADE4-4057B84F1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4B8613-0059-4A21-8AFC-5C086AF45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C531A4-44EC-41A7-87E5-37FB256F0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23B605-CDA3-4FCA-8073-870FE0E9F026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D36461-8FBB-4E95-A040-0A7400FF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887883-1F79-41DC-8809-92B11A39A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BA8F833-F03C-4057-B466-E2F9A82C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0A3BD0-4D67-4577-8CAC-CD401E0FF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A97AE2-80A9-4496-A537-39EC5767A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E1A153-486F-495C-97E2-C70C9AA4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06CDE0-6284-4BB6-AA68-FCF18EB44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CF2B14-3266-42A6-BAB7-93C8FE22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151CF5-EE57-45C1-A3AC-FFE8DDD6C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EF537C-3000-49CE-96C3-39B4375F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7F6214-6ECA-4B4F-B317-946DB2D71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2A8C96-FC35-4EFD-B5B9-BED6848E0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B22469-EB41-4B2A-8FB6-AAD1DC56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D36FD9-1EC4-4D96-9DE7-19952560D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E55F70-6049-48BC-BC9F-2A84E9FE8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6DBEC50-F26E-406F-B3B2-AA53E45FB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0B5DBD-690E-4235-AF89-A457CCE6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42E5E1-F1DE-4350-88CA-1B1991680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F15C6-F3ED-43B1-B488-5048E584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777E3CD-DA93-46D9-978C-E6D68EDF4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AD5C0A-4D00-40A6-9389-D979997AA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08C35C-C203-4206-9E48-C621C400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F3EF15-489F-4DB4-AB95-42688777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148C1C-434A-44F7-A5DD-FD6190DDA3D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3AEB55D-2CA3-4465-8FB0-8A2F5BF3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FA3FE5-7C9B-4C61-9E1B-E252A60B7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3BD3E3-4B34-41E2-A845-FDBC64476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35AF1D-194A-4551-ADC8-D9B5FF62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1BA3D1E-DBB8-4701-B152-7FAB4DF19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921927-A257-4B20-8C57-6CE1CB981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9FC66E-557B-4BB4-AFCB-76D376861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AAAC332-C558-4E85-A7E4-B1AD46CE1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464BA6-1330-4CDB-839C-4A14DAD3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EBDCE4A-3953-43D4-81DB-88995753D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64BA67-C405-4745-ACD6-827AD0DE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B91EEE3-E54B-4CCE-B83A-EE475DF5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DA97FB2-CA4D-4D6A-99E2-6F7F1C17154E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7940D0-AE7E-4E10-8C8D-29467A7FE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EF7E0D-3E3A-498B-8534-F98BBFFB843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3A45DC-8153-4C5A-AF73-853AF318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F6D55-D84E-45BC-876C-70D975211204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F9F9D-37B4-4424-A432-70170AE6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BFA15F-2B6F-4AFA-BBF1-63DF1138FDF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0EDB14-B1A0-4E9E-BD0F-C6052A6B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911F6C-EE4B-4417-A4F1-FE9BEE7BE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E33AB4-757D-4FCF-98E4-EC0661BB4E1D}" type="datetime1">
              <a:rPr lang="ru-RU" altLang="ru-RU"/>
              <a:pPr>
                <a:defRPr/>
              </a:pPr>
              <a:t>29.04.2015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C620F57-EE34-4BBF-84DC-80049C12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7941B8-E9B4-4F4F-9462-5BE94E21E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5F5D-E64A-4855-B021-D0E2A9A9711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1DC7-7D54-43B8-A6C9-7119A4A2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62218F1-3A1E-4747-8435-F1CC2F7B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02E85F-D495-4511-B695-851FEBF31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865BC2-DD3A-48A0-ABBA-8961D04B7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1898B2-90EA-46DB-B954-C066B97F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D61C150-96AB-4B6D-82A0-2D9CD9D35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8B2BE4-3063-45EE-9000-3E8C0AA4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A73A6C7-F9EC-4EB3-A9B9-06A11DA4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1032FC-6560-40A1-B4FF-A56C6EB2A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CD9639-539C-4CAF-A586-7987B2EA8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3C1502-ED6C-43B3-A9FF-604FD4E1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2D0FBD-FE67-4D95-A6C2-D68014476477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BA78DC-432D-4FF1-907B-4FC70827E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176943B-DC0E-46BD-98A6-210D898C61D7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68DFB71-6DA8-4B73-84B2-FDF3CE790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E732835-DB6D-458E-9851-E8602BDECFB6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C652F62-28D1-432C-BD62-66866D02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342221B-15C3-485B-898D-83AE1DB67DD1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F53D581-5B96-44ED-8D90-1BADEEA53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0DF28D3-F80A-4FC4-A023-FC3E0DFF8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8AB0676-D169-4878-AF27-88F97611792D}" type="datetime1">
              <a:rPr lang="ru-RU" altLang="ru-RU"/>
              <a:pPr>
                <a:defRPr/>
              </a:pPr>
              <a:t>29.04.2015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13F2291-E87B-4DEB-B823-75CDA5732652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80F4551-DFD4-4E6D-950A-2B86F156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4E272B-AA26-424D-B10E-A88ABFC96B4C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FFB34D-3455-4015-9329-DB068F226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A10374-A2E3-4290-9423-50DC2C22327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3323E8-097A-4B64-B305-4E27BFBF8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61639D-FCE6-4879-A8CD-D5030D99F0B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6D9B44-541D-415C-A099-A2746F15C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6D2B0E-3292-4790-8EA7-A0BC2E28F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7E9C76-853A-4950-BE7A-5ACF3DCB9EDD}" type="datetime1">
              <a:rPr lang="ru-RU" altLang="ru-RU"/>
              <a:pPr>
                <a:defRPr/>
              </a:pPr>
              <a:t>29.04.2015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B60D37-A55B-48A2-A270-73C038A7FB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847F39-F2C8-4CB1-B219-024B61419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A34F53-00C9-436B-96E5-A254A4082AFD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1E2652-83E6-4690-B718-B8532F832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B12EB5-2EA5-42E3-92CC-61D869F86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F3468F-7F0A-49DA-B97E-028AD20F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E5A80B-F8B3-4A17-8122-166B6EDA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87D002-72D2-445B-BE7F-D459779F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44B5BD7-5A05-42FE-9E2D-8BBA628B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2C1571-3BC9-4F46-A328-52AD6782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782FC0-9B2D-4E04-9C55-D71779FDE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0065AC6-E552-4E01-AA5A-11A3A90B2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315C03-7B7F-48A4-9516-E9EA831006B3}" type="datetimeFigureOut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0804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D3DD8A7-76C6-456B-9172-863E7E77A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7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BE6BFF6-7779-4AC8-9548-F46BA65DD893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2DCE6B7-B7BD-4984-BADD-41C2D32C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816E749-5F82-40CF-AB79-A752A19A2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A1D66DB-98C9-4D99-BB24-DF93B874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0AFFFD-D9DE-4BA2-B234-D555E4DF4AE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85697C-3ABA-486D-9399-47DD7DBDF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88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CBC963-20F7-493A-B0F4-448BDFB5AE17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DBCA88-65CE-4093-B875-92609D097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98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24DA756-FD25-4572-9D08-0692F33F4E9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CF11CDA-392D-444F-9E62-9E7496CA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08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0FE7BFD-6C6A-4B2B-B110-F2505BB5AEE9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1F372FE-F93B-41C1-8DD7-93AE10E89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8195AA0-D9FD-4D51-871D-265112C517F6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A8EA030-2E83-4368-82E0-DEA370D11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lumMod val="9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56E5530-844D-4661-956C-FFA7B0BBA9F8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4A42F18-0CE1-48FD-AD9B-8F0986001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ECDCCB-EDD2-4BD8-96E6-C48E7A26CC40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 defTabSz="908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425A67A-5B63-4161-82C5-2457A041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</p:sldLayoutIdLst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0646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25" indent="-3397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88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13" indent="-225425" algn="l" defTabSz="906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996FA4-36EB-4344-9833-45EE0A126FE3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91A6D37-094F-4F26-BEE1-E042681B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DE86F4-AC36-4A79-A1C5-82A40B10871E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C0396C-E3D0-47D2-A912-08FBE1AA9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E89BEF-6646-4C4D-BA59-BC94C5034190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97D5BD-2A12-4912-9985-1631E8C48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A2401F5-7649-48C0-AAF7-FF54FEC22BAB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D2B9E0B-85D6-49CD-8C37-49F899B76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6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485AAE-A164-4D20-9E0A-35B3ADE5A7CF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4BE2F8F-AF74-4728-8AC5-6B9F87E21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59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F03D73E-AB13-4D7A-B5EE-AD8164EEAEF3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0B56F00-067F-40C6-A34B-24092E65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683A15C-69F6-471E-9108-7C67148B96F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84A4B3-4886-4EC2-8D1E-78EA92E5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BB566B-8750-4396-AA5F-D58576A6F3B0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F0E97A-8A5A-4D68-B750-680C4EABD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2D4C56-CC9C-45D1-85F0-30241F63ADCD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C004E7-46B1-411F-8F85-4811E6009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A18C78D3-FAFC-4745-AEC3-3BC7F0B47E3E}" type="datetime1">
              <a:rPr lang="ru-RU" altLang="ru-RU"/>
              <a:pPr>
                <a:defRPr/>
              </a:pPr>
              <a:t>29.04.2015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4212038-4059-4127-99B5-9A2074122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927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460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992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524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AD09F77-F0FE-4FE8-9434-99A42A96CE64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ct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>
            <a:lvl1pPr algn="r" defTabSz="908040">
              <a:defRPr sz="14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76D1A8E-8741-4519-85C6-A9365051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5063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90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311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7165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87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5213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59248" indent="-22700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BBECBD-78DA-4DEA-BCD3-497FDF241EE4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56F3DB-3D61-4274-8F13-ED4EBA6BE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379201-977C-45B1-968A-34E22955F405}" type="datetime1">
              <a:rPr lang="ru-RU"/>
              <a:pPr>
                <a:defRPr/>
              </a:pPr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70071C-3424-4C5E-94F7-E9B9070AB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1.jpe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Relationship Id="rId4" Type="http://schemas.openxmlformats.org/officeDocument/2006/relationships/chart" Target="../charts/char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0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DB786977-DFAC-4C7D-A15C-842805F74720}" type="slidenum">
              <a:rPr lang="ru-RU" smtClean="0"/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  <p:sp>
        <p:nvSpPr>
          <p:cNvPr id="139267" name="Прямоугольник 1"/>
          <p:cNvSpPr>
            <a:spLocks noChangeArrowheads="1"/>
          </p:cNvSpPr>
          <p:nvPr/>
        </p:nvSpPr>
        <p:spPr bwMode="auto">
          <a:xfrm>
            <a:off x="1979613" y="1484313"/>
            <a:ext cx="51133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Georgia" pitchFamily="18" charset="0"/>
              </a:rPr>
              <a:t>БЮДЖЕТ</a:t>
            </a:r>
          </a:p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Georgia" pitchFamily="18" charset="0"/>
              </a:rPr>
              <a:t>ДЛЯ ГРАЖДАН</a:t>
            </a:r>
          </a:p>
          <a:p>
            <a:pPr algn="ctr"/>
            <a:endParaRPr lang="ru-RU" alt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39268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0350"/>
            <a:ext cx="863600" cy="10080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9271" name="Прямоугольник 1"/>
          <p:cNvSpPr>
            <a:spLocks noChangeArrowheads="1"/>
          </p:cNvSpPr>
          <p:nvPr/>
        </p:nvSpPr>
        <p:spPr bwMode="auto">
          <a:xfrm>
            <a:off x="900113" y="4437063"/>
            <a:ext cx="7272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 решению Ржевской городской Думы </a:t>
            </a:r>
          </a:p>
          <a:p>
            <a:pPr algn="ctr"/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 25.12.2014 № 22 </a:t>
            </a:r>
          </a:p>
          <a:p>
            <a:pPr algn="ctr"/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«О бюджете города Ржева на 2015 год </a:t>
            </a:r>
          </a:p>
          <a:p>
            <a:pPr algn="ctr"/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2016 и 2017 годов»</a:t>
            </a:r>
            <a:r>
              <a:rPr lang="ru-RU" altLang="ru-RU" sz="1600" dirty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Промышленность – ведущая отрасль экономики  города Ржева. В ней занято более   четверти работающего населения. Промышленные предприятия являются основным источником доходов бюджета города, обеспечивая около 90%налоговых поступлений, и поэтому от их эффективной деятельности  зависят реальные возможности решения основных социально-экономических проблем.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промышленном комплексе  города Ржева преобладающим видом экономической деятельности является обрабатывающее производство (более 90 % от всего объема отгруженной продукции по крупным и средним предприятиям).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Крупными и средними предприятиями  города за 2013 год отгружено продукции на сумму 10, 6  млрд. руб. рублей, что на  16,7 % выше показателя прошлого года .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и услуг  по прогнозным данным на 2014 год составит 11 015,4 млн. рублей (всего - плюс 4 %), а за 9 месяцев текущего 2014 года по данным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составил 6 508,9 млн. рублей со снижением к соответствующему периоду 2013 года на 9,8% (7 213,3 млн. рублей), за счет сокращения объемов промышленного производства.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Согласно предоставленной информации предприятиями города Ржева: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итогам 9 месяцев 2014 года индекс промышленного производства составил в целом составил  73,6% к соответствующему периоду прошлого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 производства достигнут предприятиями по разделам: </a:t>
            </a: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«Добыча полезных ископаемых»(111,7%), 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«Обработка древесины и производство изделий из дерева»  (151,5%),                                                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«Текстильное и швейное производство» (200,9%)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Спад производства по итогам работы 9 месяцев текущего 2014 года допустили предприятия разделов: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«Производство резиновых и пластмассовых изделий» (94,3%),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«Производство пищевых продуктов, включая напитки и табака»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(57,3%),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Издательская  и полиграфическая  деятельность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(96,9%), </a:t>
            </a:r>
          </a:p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«Производство прочих неметаллических минеральных продуктов»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(99,9%),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также предприятия машиностроения, занимающиеся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выпуском готовых металлических изделий, производством машин и оборудования, электрооборудования и транспортных средств ( 93,6 %)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Grp="1"/>
          </p:cNvGraphicFramePr>
          <p:nvPr/>
        </p:nvGraphicFramePr>
        <p:xfrm>
          <a:off x="757238" y="1142985"/>
          <a:ext cx="7913687" cy="5214973"/>
        </p:xfrm>
        <a:graphic>
          <a:graphicData uri="http://schemas.openxmlformats.org/presentationml/2006/ole">
            <p:oleObj spid="_x0000_s217090" name="Диаграмма" r:id="rId6" imgW="7172257" imgH="472431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785794"/>
            <a:ext cx="85470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500034" y="1285860"/>
            <a:ext cx="807249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74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Оборот торговли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крупными и средними предприятиями города Ржева за 2013 год составил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2 107,06 млн. руб.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с увеличением к  2012 году на 27,4%.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74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Оборот розничной торговли крупных и средний предприятий города Ржева за 9 месяцев текущего 2014 года составил 1874,4 млн. рублей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увеличением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соответствующему периоду прошлого 2013 года (1 571,7 млн.рублей)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19,3%.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прошедший период 2014 года открылись  новые супермаркеты и магазины: 2 магазина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подворье» по улицам: Б.Спасская,58, Краностроителей,9; магазин «Лагуна» ул.Краностроителей,9; магазин «Инженерная сантехника» ул.Октябрьская,д.43; магазин «Миледи» Ленинградское шоссе,19; 1 супермаркет 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Дикси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по адресу ул.Косарова,66.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74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Объем платных услуг населению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по крупным и средним организациям за     2013 год составил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850,07 млн. руб.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  увеличением на 7 % к   2012 году.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lvl="0" algn="just" defTabSz="914400" eaLnBrk="0" hangingPunct="0">
              <a:tabLst>
                <a:tab pos="457200" algn="l"/>
                <a:tab pos="474663" algn="l"/>
              </a:tabLst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по крупным и средним организациям за   9 месяцев  2014 года составил 420,2 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 уменьшением на 32,9%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соответствующему периоду  2013 года (626,6 млн. рублей).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hangingPunct="0">
              <a:tabLst>
                <a:tab pos="457200" algn="l"/>
                <a:tab pos="474663" algn="l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Спад   по жилищным  услугам   объясняется  переходом  управляющих компаний в категорию малого и среднего предпринимательства, не  предоставляющих отчет в  органы статистики.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крупных и средних предприятий  за 2013 год составил 57,3 млн. руб. и остался на уровне прошлого года.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Оборот общественного питания крупных и средних предприятий  за 9 месяцев текущего 2014 года составил 35,1 млн.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уменьшением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соответствующему периоду   2012 года (38,3 млн.руб. 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3,2%.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 smtClean="0">
                <a:solidFill>
                  <a:schemeClr val="bg1"/>
                </a:solidFill>
              </a:rPr>
              <a:t>Основные показатели развития экономики города Ржева Тверской области</a:t>
            </a:r>
            <a:endParaRPr lang="ru-RU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214282" y="1000108"/>
            <a:ext cx="892971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Численность постоянного населения по городу Ржеву ежегодно сокращается в связи с тем, что смертность превышает рождаемость. По данным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Тверьстата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численность населения  по городу Ржеву на 01.01.2014г.  составила  60831 человек.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2014 год :  родилось 569,  умерло -1179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9 месяцев 2014 года в городе родилось 423 ребенка, умерло 872 человека, прибыло 1172 человека, убыло 1084 человека.  Естественная убыль  населения  составила 449 человек, миграционный прирост составил  -  88 человек.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474663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786058"/>
            <a:ext cx="67151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5" descr="35c1ba53f3cc"/>
          <p:cNvPicPr>
            <a:picLocks noChangeAspect="1" noChangeArrowheads="1"/>
          </p:cNvPicPr>
          <p:nvPr/>
        </p:nvPicPr>
        <p:blipFill>
          <a:blip r:embed="rId3">
            <a:lum bright="18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0B039619-1120-445A-8C43-D5F530E14002}" type="slidenum">
              <a:rPr lang="ru-RU" sz="1400">
                <a:latin typeface="+mn-lt"/>
              </a:rPr>
              <a:pPr algn="r">
                <a:defRPr/>
              </a:pPr>
              <a:t>15</a:t>
            </a:fld>
            <a:endParaRPr lang="ru-RU" sz="1400">
              <a:latin typeface="+mn-lt"/>
            </a:endParaRPr>
          </a:p>
        </p:txBody>
      </p:sp>
      <p:sp>
        <p:nvSpPr>
          <p:cNvPr id="424964" name="Прямоугольник 1"/>
          <p:cNvSpPr>
            <a:spLocks noChangeArrowheads="1"/>
          </p:cNvSpPr>
          <p:nvPr/>
        </p:nvSpPr>
        <p:spPr bwMode="auto">
          <a:xfrm>
            <a:off x="611188" y="1628775"/>
            <a:ext cx="777557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4800" b="1" i="1">
                <a:solidFill>
                  <a:srgbClr val="1A3D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Общие </a:t>
            </a:r>
          </a:p>
          <a:p>
            <a:pPr algn="ctr"/>
            <a:r>
              <a:rPr lang="ru-RU" sz="4800" b="1" i="1">
                <a:solidFill>
                  <a:srgbClr val="1A3D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характеристики </a:t>
            </a:r>
          </a:p>
          <a:p>
            <a:pPr algn="ctr"/>
            <a:r>
              <a:rPr lang="ru-RU" sz="4800" b="1" i="1">
                <a:solidFill>
                  <a:srgbClr val="1A3D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 города Ржева</a:t>
            </a:r>
            <a:br>
              <a:rPr lang="ru-RU" sz="4800" b="1" i="1">
                <a:solidFill>
                  <a:srgbClr val="1A3D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800" b="1" i="1">
                <a:solidFill>
                  <a:srgbClr val="1A3D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на 2015-2017 годы</a:t>
            </a:r>
            <a:endParaRPr lang="ru-RU" altLang="ru-RU" sz="4800" b="1" i="1">
              <a:solidFill>
                <a:srgbClr val="1A3D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/>
          <p:cNvPicPr>
            <a:picLocks noChangeAspect="1" noChangeArrowheads="1"/>
          </p:cNvPicPr>
          <p:nvPr/>
        </p:nvPicPr>
        <p:blipFill>
          <a:blip r:embed="rId2">
            <a:lum bright="-6000" contrast="42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112713"/>
            <a:ext cx="8229600" cy="77311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endParaRPr lang="ru-RU" sz="2200" b="1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B003F536-7DAA-46A0-B077-EF4038335243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49557" name="Group 53"/>
          <p:cNvGraphicFramePr>
            <a:graphicFrameLocks noGrp="1"/>
          </p:cNvGraphicFramePr>
          <p:nvPr/>
        </p:nvGraphicFramePr>
        <p:xfrm>
          <a:off x="214283" y="908050"/>
          <a:ext cx="8786874" cy="5457826"/>
        </p:xfrm>
        <a:graphic>
          <a:graphicData uri="http://schemas.openxmlformats.org/drawingml/2006/table">
            <a:tbl>
              <a:tblPr/>
              <a:tblGrid>
                <a:gridCol w="385935"/>
                <a:gridCol w="8400939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Обеспечение сбалансированности и долгосрочной устойчивости бюджета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Проведение политики сдерживания роста бюджетных расходов при безусловном исполнении действующих расходных обязательств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80048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80048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Концентрация финансовых ресурсов на приоритетных направлениях расходования бюджетных средств, в том числе в рамках исполнения указов Президента РФ  и адресного решения социальных проблем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эффективности расходования бюджетных средств, сокращение неэффективных расходов, в том числе в сфере муниципального управления, выявление и использование резервов для достижения планируемых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20032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431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0032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Повышение качества и доступности предоставляемых муниципальных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6431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v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54"/>
                        </a:solidFill>
                        <a:effectLst/>
                        <a:latin typeface="Georgia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Развитие программно-целевого планирования, повышение качества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  <p:grpSp>
        <p:nvGrpSpPr>
          <p:cNvPr id="149531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49534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5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36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532" name="Rectangle 38"/>
          <p:cNvSpPr>
            <a:spLocks noChangeArrowheads="1"/>
          </p:cNvSpPr>
          <p:nvPr/>
        </p:nvSpPr>
        <p:spPr bwMode="auto">
          <a:xfrm>
            <a:off x="1289050" y="-23813"/>
            <a:ext cx="7243763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Основные приоритеты  бюджетной политики </a:t>
            </a:r>
            <a:r>
              <a:rPr lang="en-US" sz="2000" b="1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000" b="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на 2015– 2017 годы:</a:t>
            </a:r>
          </a:p>
        </p:txBody>
      </p:sp>
      <p:pic>
        <p:nvPicPr>
          <p:cNvPr id="149533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-4763"/>
            <a:ext cx="9144001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Прямоугольник 12"/>
          <p:cNvSpPr>
            <a:spLocks noChangeArrowheads="1"/>
          </p:cNvSpPr>
          <p:nvPr/>
        </p:nvSpPr>
        <p:spPr bwMode="auto">
          <a:xfrm>
            <a:off x="931863" y="0"/>
            <a:ext cx="8212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2000" b="1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sz="2000" b="1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города Ржева в 20</a:t>
            </a:r>
            <a:r>
              <a:rPr lang="en-US" sz="2000" b="1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2000" b="1">
                <a:solidFill>
                  <a:srgbClr val="F9F9F9"/>
                </a:solidFill>
                <a:latin typeface="Georgia" pitchFamily="18" charset="0"/>
                <a:cs typeface="Times New Roman" pitchFamily="18" charset="0"/>
              </a:rPr>
              <a:t>3 – 2017 годах, тыс. руб.</a:t>
            </a:r>
          </a:p>
        </p:txBody>
      </p:sp>
      <p:graphicFrame>
        <p:nvGraphicFramePr>
          <p:cNvPr id="699537" name="Group 145"/>
          <p:cNvGraphicFramePr>
            <a:graphicFrameLocks noGrp="1"/>
          </p:cNvGraphicFramePr>
          <p:nvPr/>
        </p:nvGraphicFramePr>
        <p:xfrm>
          <a:off x="250825" y="871538"/>
          <a:ext cx="8578850" cy="5852796"/>
        </p:xfrm>
        <a:graphic>
          <a:graphicData uri="http://schemas.openxmlformats.org/drawingml/2006/table">
            <a:tbl>
              <a:tblPr/>
              <a:tblGrid>
                <a:gridCol w="2035159"/>
                <a:gridCol w="857256"/>
                <a:gridCol w="1357323"/>
                <a:gridCol w="1079500"/>
                <a:gridCol w="1079500"/>
                <a:gridCol w="1081087"/>
                <a:gridCol w="1089025"/>
              </a:tblGrid>
              <a:tr h="1117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2013 год </a:t>
                      </a:r>
                      <a:b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2014 год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(решение Ржевской городской Думы №290 от 26.12.2013 в ред.от 25.12.2014)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2014 год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2015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2016 год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2017год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66FF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603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(решение Ржевской городской Думы №22 от 25.12.2014)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832 005,6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915 226,6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855 694,2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727 503,3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728 562,8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725 480,5</a:t>
                      </a:r>
                    </a:p>
                  </a:txBody>
                  <a:tcPr marL="55052" marR="550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474 853,2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412 672,8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364 205,6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370 127,0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366 746,0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363 710,0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без доп. норматива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351 612,4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362 000,3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317 455,4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316 294,0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320 235,0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327 087,0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357 152,4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502 553,8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491 488,6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357 376,3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361 816,8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361 770,5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субсидии на выравнивание)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35 662,9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23 822,9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23 822,9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17 436,0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17 255,0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17 068,0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средства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320 192,4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477 530,9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467 120,1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338 540,3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343 161,8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343 302,5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иной деятельности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1 297,1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824 284,5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982 466,1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882 624,8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755 704,7 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727 997,6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725 040,8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497 575,4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471 233,6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408 352,2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413 364,4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371 529,8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358 921,3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305 152,5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460 986,0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436 438,8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336 655,3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341 311,9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338 516,1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ФБ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18 550,8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46 555,5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35 081,1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1 885,0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1 849,9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4 786,4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от ПД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3 005,8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3 691,0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2 752,7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3 806,0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3 817,0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19 000,0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Дефицит(-)Профицит(+)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+7721,1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-67 239,5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-26 930,6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-28 201,4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+565,2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+439,7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остатков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21 578,3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30 010,5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30 010,5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без остатков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052" marR="550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0671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50" name="Picture 2"/>
          <p:cNvPicPr>
            <a:picLocks noChangeAspect="1" noChangeArrowheads="1"/>
          </p:cNvPicPr>
          <p:nvPr/>
        </p:nvPicPr>
        <p:blipFill>
          <a:blip r:embed="rId3">
            <a:lum bright="18000" contrast="-12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1451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701454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1455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1456" name="Picture 13" descr="log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1452" name="TextBox 18"/>
          <p:cNvSpPr txBox="1">
            <a:spLocks noChangeArrowheads="1"/>
          </p:cNvSpPr>
          <p:nvPr/>
        </p:nvSpPr>
        <p:spPr bwMode="auto">
          <a:xfrm>
            <a:off x="1600200" y="0"/>
            <a:ext cx="683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Основные параметры бюджета города Ржева </a:t>
            </a:r>
          </a:p>
          <a:p>
            <a:pPr algn="ctr" defTabSz="914400"/>
            <a:r>
              <a:rPr lang="ru-RU" b="1">
                <a:solidFill>
                  <a:srgbClr val="FFFFFF"/>
                </a:solidFill>
                <a:latin typeface="Georgia" pitchFamily="18" charset="0"/>
              </a:rPr>
              <a:t>на 2015-2017 годы (тыс. руб.)</a:t>
            </a:r>
          </a:p>
        </p:txBody>
      </p:sp>
      <p:pic>
        <p:nvPicPr>
          <p:cNvPr id="701453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7638" y="714356"/>
          <a:ext cx="9858375" cy="587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489" name="Picture 9" descr="46148117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r="9045" b="227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FC31FE1-6B31-41E8-A6BF-0ED26C5464EE}" type="slidenum">
              <a:rPr lang="ru-RU" sz="1400">
                <a:latin typeface="+mn-lt"/>
              </a:rPr>
              <a:pPr algn="r">
                <a:defRPr/>
              </a:pPr>
              <a:t>19</a:t>
            </a:fld>
            <a:endParaRPr lang="ru-RU" sz="1400">
              <a:latin typeface="+mn-lt"/>
            </a:endParaRPr>
          </a:p>
        </p:txBody>
      </p:sp>
      <p:sp>
        <p:nvSpPr>
          <p:cNvPr id="424964" name="Прямоугольник 1"/>
          <p:cNvSpPr>
            <a:spLocks noChangeArrowheads="1"/>
          </p:cNvSpPr>
          <p:nvPr/>
        </p:nvSpPr>
        <p:spPr bwMode="auto">
          <a:xfrm>
            <a:off x="900113" y="1844675"/>
            <a:ext cx="77755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4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Доходы </a:t>
            </a:r>
          </a:p>
          <a:p>
            <a:pPr algn="ctr"/>
            <a:r>
              <a:rPr lang="ru-RU" sz="4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 города Ржева</a:t>
            </a:r>
            <a:br>
              <a:rPr lang="ru-RU" sz="4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8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на 2015-2017 годы</a:t>
            </a:r>
            <a:endParaRPr lang="ru-RU" altLang="ru-RU" sz="4800" b="1" i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879F369-58BA-439F-95EB-B64A128F081D}" type="slidenum">
              <a:rPr lang="ru-RU" sz="1400">
                <a:latin typeface="+mn-lt"/>
              </a:rPr>
              <a:pPr algn="r">
                <a:defRPr/>
              </a:pPr>
              <a:t>2</a:t>
            </a:fld>
            <a:endParaRPr lang="ru-RU" sz="1400" dirty="0">
              <a:latin typeface="+mn-lt"/>
            </a:endParaRPr>
          </a:p>
        </p:txBody>
      </p:sp>
      <p:pic>
        <p:nvPicPr>
          <p:cNvPr id="141317" name="Picture 8" descr="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785794"/>
            <a:ext cx="7572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ВВОДНАЯ ЧАСТЬ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ОБЩИЕ ХАРАКТЕРИСТИКИ БЮДЖЕТА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ДОХОДЫ БЮДЖЕТА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РАСХОДЫ БЮДЖЕТА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37" name="Picture 2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8FBB087-AB11-436A-BDA3-D6854992C9C9}" type="slidenum">
              <a:rPr lang="ru-RU" sz="1400">
                <a:latin typeface="+mn-lt"/>
              </a:rPr>
              <a:pPr algn="r">
                <a:defRPr/>
              </a:pPr>
              <a:t>20</a:t>
            </a:fld>
            <a:endParaRPr lang="ru-RU" sz="1400">
              <a:latin typeface="+mn-lt"/>
            </a:endParaRP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971550" y="549275"/>
            <a:ext cx="7200900" cy="549275"/>
          </a:xfrm>
          <a:prstGeom prst="rect">
            <a:avLst/>
          </a:prstGeom>
          <a:gradFill rotWithShape="1">
            <a:gsLst>
              <a:gs pos="0">
                <a:srgbClr val="009999">
                  <a:gamma/>
                  <a:tint val="0"/>
                  <a:invGamma/>
                </a:srgbClr>
              </a:gs>
              <a:gs pos="100000">
                <a:srgbClr val="009999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3000" b="1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Доходы  бюджета  города  Ржева</a:t>
            </a:r>
          </a:p>
        </p:txBody>
      </p:sp>
      <p:sp>
        <p:nvSpPr>
          <p:cNvPr id="705540" name="Прямоугольник 12"/>
          <p:cNvSpPr>
            <a:spLocks noChangeArrowheads="1"/>
          </p:cNvSpPr>
          <p:nvPr/>
        </p:nvSpPr>
        <p:spPr bwMode="auto">
          <a:xfrm>
            <a:off x="468313" y="2205038"/>
            <a:ext cx="2447925" cy="1069975"/>
          </a:xfrm>
          <a:prstGeom prst="rect">
            <a:avLst/>
          </a:prstGeom>
          <a:gradFill rotWithShape="1">
            <a:gsLst>
              <a:gs pos="0">
                <a:srgbClr val="66FF99">
                  <a:alpha val="0"/>
                </a:srgbClr>
              </a:gs>
              <a:gs pos="100000">
                <a:srgbClr val="46B06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Бюджетным законодательством Российской Федерации</a:t>
            </a:r>
          </a:p>
        </p:txBody>
      </p:sp>
      <p:sp>
        <p:nvSpPr>
          <p:cNvPr id="705541" name="Line 32"/>
          <p:cNvSpPr>
            <a:spLocks noChangeShapeType="1"/>
          </p:cNvSpPr>
          <p:nvPr/>
        </p:nvSpPr>
        <p:spPr bwMode="auto">
          <a:xfrm>
            <a:off x="6443663" y="1916113"/>
            <a:ext cx="1008062" cy="792162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5542" name="Line 32"/>
          <p:cNvSpPr>
            <a:spLocks noChangeShapeType="1"/>
          </p:cNvSpPr>
          <p:nvPr/>
        </p:nvSpPr>
        <p:spPr bwMode="auto">
          <a:xfrm>
            <a:off x="4572000" y="1916113"/>
            <a:ext cx="0" cy="576262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5543" name="Line 32"/>
          <p:cNvSpPr>
            <a:spLocks noChangeShapeType="1"/>
          </p:cNvSpPr>
          <p:nvPr/>
        </p:nvSpPr>
        <p:spPr bwMode="auto">
          <a:xfrm flipH="1">
            <a:off x="1619250" y="1916113"/>
            <a:ext cx="504825" cy="2889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187450" y="1484313"/>
            <a:ext cx="6840538" cy="457200"/>
          </a:xfrm>
          <a:prstGeom prst="rect">
            <a:avLst/>
          </a:prstGeom>
          <a:gradFill rotWithShape="1">
            <a:gsLst>
              <a:gs pos="0">
                <a:srgbClr val="66FFCC">
                  <a:alpha val="0"/>
                </a:srgbClr>
              </a:gs>
              <a:gs pos="100000">
                <a:srgbClr val="66FFCC">
                  <a:gamma/>
                  <a:shade val="6902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 i="1">
                <a:solidFill>
                  <a:srgbClr val="9737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формируются в соответствии </a:t>
            </a:r>
            <a:r>
              <a:rPr lang="en-US" sz="2000" b="1" i="1">
                <a:solidFill>
                  <a:srgbClr val="9737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</a:t>
            </a:r>
            <a:r>
              <a:rPr lang="ru-RU" sz="2400" b="1" i="1">
                <a:solidFill>
                  <a:srgbClr val="9737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endParaRPr lang="ru-RU" sz="2800" b="1" i="1">
              <a:solidFill>
                <a:srgbClr val="9737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05545" name="Прямоугольник 12"/>
          <p:cNvSpPr>
            <a:spLocks noChangeArrowheads="1"/>
          </p:cNvSpPr>
          <p:nvPr/>
        </p:nvSpPr>
        <p:spPr bwMode="auto">
          <a:xfrm>
            <a:off x="3492500" y="2492375"/>
            <a:ext cx="2374900" cy="1069975"/>
          </a:xfrm>
          <a:prstGeom prst="rect">
            <a:avLst/>
          </a:prstGeom>
          <a:gradFill rotWithShape="1">
            <a:gsLst>
              <a:gs pos="0">
                <a:srgbClr val="66FF99">
                  <a:alpha val="0"/>
                </a:srgbClr>
              </a:gs>
              <a:gs pos="100000">
                <a:srgbClr val="46B06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endParaRPr lang="ru-RU" sz="1600" b="1">
              <a:solidFill>
                <a:srgbClr val="003300"/>
              </a:solidFill>
            </a:endParaRPr>
          </a:p>
          <a:p>
            <a:pPr algn="ctr"/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Законодательством о налогах и сборах</a:t>
            </a:r>
          </a:p>
          <a:p>
            <a:pPr algn="ctr"/>
            <a:endParaRPr lang="ru-RU" sz="1600" b="1">
              <a:solidFill>
                <a:srgbClr val="003300"/>
              </a:solidFill>
            </a:endParaRPr>
          </a:p>
        </p:txBody>
      </p:sp>
      <p:sp>
        <p:nvSpPr>
          <p:cNvPr id="705546" name="Прямоугольник 12"/>
          <p:cNvSpPr>
            <a:spLocks noChangeArrowheads="1"/>
          </p:cNvSpPr>
          <p:nvPr/>
        </p:nvSpPr>
        <p:spPr bwMode="auto">
          <a:xfrm>
            <a:off x="6300788" y="2708275"/>
            <a:ext cx="2374900" cy="1069975"/>
          </a:xfrm>
          <a:prstGeom prst="rect">
            <a:avLst/>
          </a:prstGeom>
          <a:gradFill rotWithShape="1">
            <a:gsLst>
              <a:gs pos="0">
                <a:srgbClr val="66FF99">
                  <a:alpha val="0"/>
                </a:srgbClr>
              </a:gs>
              <a:gs pos="100000">
                <a:srgbClr val="46B06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973735"/>
                </a:solidFill>
                <a:latin typeface="Georgia" pitchFamily="18" charset="0"/>
              </a:rPr>
              <a:t>Законодательством об иных обязательных платежах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2411413" y="3860800"/>
            <a:ext cx="4105275" cy="396875"/>
          </a:xfrm>
          <a:prstGeom prst="rect">
            <a:avLst/>
          </a:prstGeom>
          <a:gradFill rotWithShape="1">
            <a:gsLst>
              <a:gs pos="0">
                <a:srgbClr val="C0C0C0">
                  <a:alpha val="80000"/>
                </a:srgbClr>
              </a:gs>
              <a:gs pos="100000">
                <a:srgbClr val="C0C0C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 i="1">
                <a:solidFill>
                  <a:srgbClr val="9737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 основе:</a:t>
            </a:r>
            <a:endParaRPr lang="ru-RU" sz="2400" b="1" i="1">
              <a:solidFill>
                <a:srgbClr val="9737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05548" name="Прямоугольник 12"/>
          <p:cNvSpPr>
            <a:spLocks noChangeArrowheads="1"/>
          </p:cNvSpPr>
          <p:nvPr/>
        </p:nvSpPr>
        <p:spPr bwMode="auto">
          <a:xfrm>
            <a:off x="611188" y="4652963"/>
            <a:ext cx="2089150" cy="1558925"/>
          </a:xfrm>
          <a:prstGeom prst="rect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8E8E8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Показателей прогноза социально-экономического развития города Ржева</a:t>
            </a:r>
          </a:p>
        </p:txBody>
      </p:sp>
      <p:sp>
        <p:nvSpPr>
          <p:cNvPr id="705549" name="Прямоугольник 12"/>
          <p:cNvSpPr>
            <a:spLocks noChangeArrowheads="1"/>
          </p:cNvSpPr>
          <p:nvPr/>
        </p:nvSpPr>
        <p:spPr bwMode="auto">
          <a:xfrm>
            <a:off x="3276600" y="4652963"/>
            <a:ext cx="2590800" cy="1558925"/>
          </a:xfrm>
          <a:prstGeom prst="rect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9B9B9B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Сведений, предоставленных главными администраторами доходов бюджета города Ржева</a:t>
            </a:r>
          </a:p>
        </p:txBody>
      </p:sp>
      <p:sp>
        <p:nvSpPr>
          <p:cNvPr id="705550" name="Прямоугольник 12"/>
          <p:cNvSpPr>
            <a:spLocks noChangeArrowheads="1"/>
          </p:cNvSpPr>
          <p:nvPr/>
        </p:nvSpPr>
        <p:spPr bwMode="auto">
          <a:xfrm>
            <a:off x="6372225" y="4652963"/>
            <a:ext cx="2303463" cy="1558925"/>
          </a:xfrm>
          <a:prstGeom prst="rect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97979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Показателей статистической </a:t>
            </a:r>
          </a:p>
          <a:p>
            <a:pPr algn="ctr" eaLnBrk="0" hangingPunct="0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и налоговой отчетности </a:t>
            </a:r>
          </a:p>
          <a:p>
            <a:pPr algn="ctr" eaLnBrk="0" hangingPunct="0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по городу </a:t>
            </a:r>
          </a:p>
          <a:p>
            <a:pPr algn="ctr" eaLnBrk="0" hangingPunct="0"/>
            <a:r>
              <a:rPr lang="ru-RU" sz="1600" b="1" i="1">
                <a:solidFill>
                  <a:srgbClr val="50211C"/>
                </a:solidFill>
                <a:latin typeface="Georgia" pitchFamily="18" charset="0"/>
              </a:rPr>
              <a:t>Ржеву</a:t>
            </a:r>
            <a:endParaRPr lang="ru-RU" sz="1400" b="1" i="1">
              <a:solidFill>
                <a:srgbClr val="50211C"/>
              </a:solidFill>
              <a:latin typeface="Georgia" pitchFamily="18" charset="0"/>
            </a:endParaRPr>
          </a:p>
        </p:txBody>
      </p:sp>
      <p:sp>
        <p:nvSpPr>
          <p:cNvPr id="705551" name="Line 32"/>
          <p:cNvSpPr>
            <a:spLocks noChangeShapeType="1"/>
          </p:cNvSpPr>
          <p:nvPr/>
        </p:nvSpPr>
        <p:spPr bwMode="auto">
          <a:xfrm flipH="1">
            <a:off x="1547813" y="4292600"/>
            <a:ext cx="86360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5552" name="Line 32"/>
          <p:cNvSpPr>
            <a:spLocks noChangeShapeType="1"/>
          </p:cNvSpPr>
          <p:nvPr/>
        </p:nvSpPr>
        <p:spPr bwMode="auto">
          <a:xfrm>
            <a:off x="4500563" y="4292600"/>
            <a:ext cx="0" cy="360363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05553" name="Line 32"/>
          <p:cNvSpPr>
            <a:spLocks noChangeShapeType="1"/>
          </p:cNvSpPr>
          <p:nvPr/>
        </p:nvSpPr>
        <p:spPr bwMode="auto">
          <a:xfrm>
            <a:off x="6516688" y="4221163"/>
            <a:ext cx="1008062" cy="431800"/>
          </a:xfrm>
          <a:prstGeom prst="line">
            <a:avLst/>
          </a:prstGeom>
          <a:noFill/>
          <a:ln w="50800">
            <a:solidFill>
              <a:srgbClr val="66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5" name="Picture 2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71BCF904-8013-4CB4-9FFC-A4845E772AF0}" type="slidenum">
              <a:rPr lang="ru-RU" sz="1400">
                <a:latin typeface="+mn-lt"/>
              </a:rPr>
              <a:pPr algn="r">
                <a:defRPr/>
              </a:pPr>
              <a:t>21</a:t>
            </a:fld>
            <a:endParaRPr lang="ru-RU" sz="1400">
              <a:latin typeface="+mn-lt"/>
            </a:endParaRP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79388" y="981075"/>
            <a:ext cx="4321175" cy="581025"/>
          </a:xfrm>
          <a:prstGeom prst="rect">
            <a:avLst/>
          </a:prstGeom>
          <a:gradFill rotWithShape="1">
            <a:gsLst>
              <a:gs pos="0">
                <a:srgbClr val="CCFF99">
                  <a:alpha val="81000"/>
                </a:srgbClr>
              </a:gs>
              <a:gs pos="100000">
                <a:srgbClr val="CCFF99">
                  <a:gamma/>
                  <a:shade val="5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(ст.61.2 БК РФ)</a:t>
            </a: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116013" y="260350"/>
            <a:ext cx="6840537" cy="396875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745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Доходы  бюджета  города  Ржева</a:t>
            </a:r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179389" y="1700213"/>
            <a:ext cx="2963852" cy="5062339"/>
          </a:xfrm>
          <a:prstGeom prst="rect">
            <a:avLst/>
          </a:prstGeom>
          <a:gradFill rotWithShape="1">
            <a:gsLst>
              <a:gs pos="0">
                <a:srgbClr val="CCFF99">
                  <a:alpha val="83000"/>
                </a:srgbClr>
              </a:gs>
              <a:gs pos="100000">
                <a:srgbClr val="CCFF99">
                  <a:gamma/>
                  <a:shade val="7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rgbClr val="800000"/>
                </a:solidFill>
                <a:latin typeface="Georgia" pitchFamily="18" charset="0"/>
              </a:rPr>
              <a:t>Доходы в виде отчислений</a:t>
            </a:r>
            <a:r>
              <a:rPr lang="ru-RU" sz="1200" dirty="0">
                <a:latin typeface="Georgia" pitchFamily="18" charset="0"/>
              </a:rPr>
              <a:t> </a:t>
            </a:r>
            <a:r>
              <a:rPr lang="ru-RU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от федеральных и региональных налогов и сборов</a:t>
            </a:r>
            <a:r>
              <a:rPr lang="ru-RU" sz="1200" dirty="0">
                <a:latin typeface="Georgia" pitchFamily="18" charset="0"/>
              </a:rPr>
              <a:t> </a:t>
            </a:r>
            <a:r>
              <a:rPr lang="ru-RU" sz="1300" b="1" dirty="0">
                <a:solidFill>
                  <a:srgbClr val="800000"/>
                </a:solidFill>
                <a:latin typeface="Georgia" pitchFamily="18" charset="0"/>
              </a:rPr>
              <a:t>по нормативам</a:t>
            </a:r>
            <a:r>
              <a:rPr lang="ru-RU" sz="1300" dirty="0">
                <a:solidFill>
                  <a:srgbClr val="800000"/>
                </a:solidFill>
                <a:latin typeface="Georgia" pitchFamily="18" charset="0"/>
              </a:rPr>
              <a:t>, установленным бюджетным законодательством</a:t>
            </a:r>
            <a:r>
              <a:rPr lang="ru-RU" sz="1300" dirty="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1200" dirty="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Налога на доходы физических лиц </a:t>
            </a:r>
          </a:p>
          <a:p>
            <a:pPr eaLnBrk="0" hangingPunct="0">
              <a:defRPr/>
            </a:pP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(по нормативам на </a:t>
            </a:r>
            <a:r>
              <a:rPr lang="ru-RU" sz="1300" dirty="0">
                <a:solidFill>
                  <a:srgbClr val="800000"/>
                </a:solidFill>
                <a:latin typeface="Georgia" pitchFamily="18" charset="0"/>
              </a:rPr>
              <a:t>2015г.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 – 22,23%, </a:t>
            </a:r>
            <a:r>
              <a:rPr lang="ru-RU" sz="1300" dirty="0">
                <a:solidFill>
                  <a:srgbClr val="800000"/>
                </a:solidFill>
                <a:latin typeface="Georgia" pitchFamily="18" charset="0"/>
              </a:rPr>
              <a:t>2016г.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 – 20,95%, </a:t>
            </a:r>
            <a:r>
              <a:rPr lang="ru-RU" sz="1300" dirty="0">
                <a:solidFill>
                  <a:srgbClr val="800000"/>
                </a:solidFill>
                <a:latin typeface="Georgia" pitchFamily="18" charset="0"/>
              </a:rPr>
              <a:t>2017г. –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 19,38%);</a:t>
            </a:r>
          </a:p>
          <a:p>
            <a:pPr eaLnBrk="0" hangingPunct="0">
              <a:defRPr/>
            </a:pPr>
            <a:endParaRPr lang="ru-RU" sz="1200" i="1" dirty="0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Доходов от уплаты акцизов на дизельное топливо, </a:t>
            </a:r>
            <a:r>
              <a:rPr lang="ru-RU" sz="1200" i="1" dirty="0" err="1">
                <a:latin typeface="Georgia" pitchFamily="18" charset="0"/>
              </a:rPr>
              <a:t>маторные</a:t>
            </a:r>
            <a:r>
              <a:rPr lang="ru-RU" sz="1200" i="1" dirty="0">
                <a:latin typeface="Georgia" pitchFamily="18" charset="0"/>
              </a:rPr>
              <a:t> масла, автомобильный и прямогонный бензин</a:t>
            </a:r>
          </a:p>
          <a:p>
            <a:pPr eaLnBrk="0" hangingPunct="0">
              <a:defRPr/>
            </a:pP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ru-RU" sz="1300" dirty="0">
                <a:solidFill>
                  <a:srgbClr val="800000"/>
                </a:solidFill>
                <a:latin typeface="Georgia" pitchFamily="18" charset="0"/>
              </a:rPr>
              <a:t>2015-2017гг</a:t>
            </a: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.по нормативу— 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0,1083%);</a:t>
            </a:r>
          </a:p>
          <a:p>
            <a:pPr eaLnBrk="0" hangingPunct="0">
              <a:defRPr/>
            </a:pPr>
            <a:endParaRPr lang="ru-RU" sz="1300" i="1" dirty="0">
              <a:solidFill>
                <a:srgbClr val="8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По нормативу 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— 100%: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Единого налога на вмененный доход для отдельных видов деятельности,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Единого сельскохозяйственного налога,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Налога, взимаемого в связи с применением патентной системы налогообложения,</a:t>
            </a:r>
          </a:p>
          <a:p>
            <a:pPr eaLnBrk="0" hangingPunct="0">
              <a:buFontTx/>
              <a:buChar char="•"/>
              <a:defRPr/>
            </a:pPr>
            <a:r>
              <a:rPr lang="ru-RU" sz="1200" i="1" dirty="0">
                <a:latin typeface="Georgia" pitchFamily="18" charset="0"/>
              </a:rPr>
              <a:t> Государственной пошлины</a:t>
            </a:r>
            <a:endParaRPr lang="ru-RU" sz="1200" i="1" dirty="0">
              <a:solidFill>
                <a:srgbClr val="800000"/>
              </a:solidFill>
              <a:latin typeface="Georg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63713" y="836613"/>
            <a:ext cx="612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6371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00563" y="620713"/>
            <a:ext cx="0" cy="21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12"/>
          <p:cNvSpPr>
            <a:spLocks noChangeArrowheads="1"/>
          </p:cNvSpPr>
          <p:nvPr/>
        </p:nvSpPr>
        <p:spPr bwMode="auto">
          <a:xfrm>
            <a:off x="4572000" y="981075"/>
            <a:ext cx="2520950" cy="565150"/>
          </a:xfrm>
          <a:prstGeom prst="rect">
            <a:avLst/>
          </a:prstGeom>
          <a:gradFill rotWithShape="1">
            <a:gsLst>
              <a:gs pos="0">
                <a:srgbClr val="99CCFF">
                  <a:alpha val="0"/>
                </a:srgbClr>
              </a:gs>
              <a:gs pos="100000">
                <a:srgbClr val="99CCFF">
                  <a:gamma/>
                  <a:shade val="7372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(ст.62 БК РФ)</a:t>
            </a:r>
          </a:p>
        </p:txBody>
      </p:sp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7164388" y="981075"/>
            <a:ext cx="1800225" cy="762000"/>
          </a:xfrm>
          <a:prstGeom prst="rect">
            <a:avLst/>
          </a:prstGeom>
          <a:gradFill rotWithShape="1">
            <a:gsLst>
              <a:gs pos="0">
                <a:srgbClr val="FFFF66">
                  <a:alpha val="0"/>
                </a:srgbClr>
              </a:gs>
              <a:gs pos="100000">
                <a:srgbClr val="FFFF66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(ст.41 БК РФ</a:t>
            </a:r>
            <a:r>
              <a:rPr lang="ru-RU" sz="1400" b="1" i="1">
                <a:latin typeface="Georgia" pitchFamily="18" charset="0"/>
              </a:rPr>
              <a:t>)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276600" y="1700213"/>
            <a:ext cx="1223963" cy="2665412"/>
          </a:xfrm>
          <a:prstGeom prst="rect">
            <a:avLst/>
          </a:prstGeom>
          <a:gradFill rotWithShape="1">
            <a:gsLst>
              <a:gs pos="0">
                <a:srgbClr val="CCFF99">
                  <a:alpha val="80000"/>
                </a:srgbClr>
              </a:gs>
              <a:gs pos="100000">
                <a:srgbClr val="CCFF9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Местные налоги</a:t>
            </a:r>
            <a:r>
              <a:rPr lang="ru-RU" sz="1200" b="1">
                <a:latin typeface="Georgia" pitchFamily="18" charset="0"/>
              </a:rPr>
              <a:t>,</a:t>
            </a:r>
          </a:p>
          <a:p>
            <a:pPr algn="ctr">
              <a:defRPr/>
            </a:pPr>
            <a:r>
              <a:rPr lang="ru-RU" sz="1100" b="1">
                <a:solidFill>
                  <a:srgbClr val="800000"/>
                </a:solidFill>
                <a:latin typeface="Georgia" pitchFamily="18" charset="0"/>
              </a:rPr>
              <a:t>полностью зачисляемые</a:t>
            </a:r>
            <a:r>
              <a:rPr lang="ru-RU" sz="120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200">
                <a:solidFill>
                  <a:srgbClr val="800000"/>
                </a:solidFill>
                <a:latin typeface="Georgia" pitchFamily="18" charset="0"/>
              </a:rPr>
              <a:t>в бюджет города</a:t>
            </a:r>
            <a:r>
              <a:rPr lang="ru-RU" sz="1200">
                <a:latin typeface="Georgia" pitchFamily="18" charset="0"/>
              </a:rPr>
              <a:t>:</a:t>
            </a:r>
          </a:p>
          <a:p>
            <a:pPr algn="ctr">
              <a:defRPr/>
            </a:pPr>
            <a:endParaRPr lang="ru-RU" sz="1200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>
                <a:latin typeface="Georgia" pitchFamily="18" charset="0"/>
              </a:rPr>
              <a:t> </a:t>
            </a:r>
            <a:r>
              <a:rPr lang="ru-RU" sz="1200" i="1">
                <a:latin typeface="Georgia" pitchFamily="18" charset="0"/>
              </a:rPr>
              <a:t>Налог на имущество физических лиц;</a:t>
            </a:r>
          </a:p>
          <a:p>
            <a:pPr eaLnBrk="0" hangingPunct="0">
              <a:buFontTx/>
              <a:buChar char="•"/>
              <a:defRPr/>
            </a:pPr>
            <a:endParaRPr lang="ru-RU" sz="1200" i="1">
              <a:latin typeface="Georgia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i="1">
                <a:latin typeface="Georgia" pitchFamily="18" charset="0"/>
              </a:rPr>
              <a:t> Земельный налог</a:t>
            </a:r>
          </a:p>
        </p:txBody>
      </p:sp>
      <p:cxnSp>
        <p:nvCxnSpPr>
          <p:cNvPr id="6" name="Прямая соединительная линия 17"/>
          <p:cNvCxnSpPr/>
          <p:nvPr/>
        </p:nvCxnSpPr>
        <p:spPr>
          <a:xfrm>
            <a:off x="1763713" y="1557338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/>
        </p:nvCxnSpPr>
        <p:spPr>
          <a:xfrm>
            <a:off x="3851275" y="1557338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 flipV="1">
            <a:off x="7885113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7599" name="Прямоугольник 12"/>
          <p:cNvSpPr>
            <a:spLocks noChangeArrowheads="1"/>
          </p:cNvSpPr>
          <p:nvPr/>
        </p:nvSpPr>
        <p:spPr bwMode="auto">
          <a:xfrm>
            <a:off x="4572000" y="1700213"/>
            <a:ext cx="2500330" cy="51085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749BC2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>
              <a:buFontTx/>
              <a:buChar char="•"/>
            </a:pPr>
            <a:r>
              <a:rPr lang="ru-RU" sz="1200" i="1" dirty="0"/>
              <a:t> </a:t>
            </a:r>
            <a:r>
              <a:rPr lang="ru-RU" sz="1200" i="1" dirty="0">
                <a:latin typeface="Georgia" pitchFamily="18" charset="0"/>
              </a:rPr>
              <a:t>Плата за негативное воздействие на окружающую среду</a:t>
            </a:r>
          </a:p>
          <a:p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(по нормативам</a:t>
            </a:r>
            <a:r>
              <a:rPr lang="ru-RU" sz="1200" dirty="0">
                <a:latin typeface="Georgia" pitchFamily="18" charset="0"/>
              </a:rPr>
              <a:t> </a:t>
            </a: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на 2015г. — 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40%,</a:t>
            </a: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 2016-2017гг. 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— 55%);</a:t>
            </a:r>
          </a:p>
          <a:p>
            <a:r>
              <a:rPr lang="ru-RU" sz="1200" dirty="0" smtClean="0">
                <a:solidFill>
                  <a:srgbClr val="800000"/>
                </a:solidFill>
                <a:latin typeface="Georgia" pitchFamily="18" charset="0"/>
              </a:rPr>
              <a:t>По </a:t>
            </a:r>
            <a:r>
              <a:rPr lang="ru-RU" sz="1200" dirty="0">
                <a:solidFill>
                  <a:srgbClr val="800000"/>
                </a:solidFill>
                <a:latin typeface="Georgia" pitchFamily="18" charset="0"/>
              </a:rPr>
              <a:t>нормативу </a:t>
            </a:r>
            <a:r>
              <a:rPr lang="ru-RU" sz="1300" dirty="0">
                <a:solidFill>
                  <a:srgbClr val="800000"/>
                </a:solidFill>
                <a:latin typeface="Times New Roman" pitchFamily="18" charset="0"/>
              </a:rPr>
              <a:t>— 100%:</a:t>
            </a:r>
            <a:endParaRPr lang="ru-RU" sz="13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арендной платы за землю;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сдачи в аренду имущества в муниципальной собственности;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перечисления части прибыли муниципальных унитарных предприятий; 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оказания платных услуг казенными учреждениями и компенсаций затрат бюджета городского округа;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продажи муниципального имущества;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Доходы от продажи земли;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Штрафы, санкции, возмещение ущерба;</a:t>
            </a:r>
          </a:p>
          <a:p>
            <a:pPr>
              <a:buFontTx/>
              <a:buChar char="•"/>
            </a:pPr>
            <a:r>
              <a:rPr lang="ru-RU" sz="1200" i="1" dirty="0">
                <a:latin typeface="Georgia" pitchFamily="18" charset="0"/>
              </a:rPr>
              <a:t> Другие неналоговые доходы</a:t>
            </a:r>
          </a:p>
        </p:txBody>
      </p:sp>
      <p:cxnSp>
        <p:nvCxnSpPr>
          <p:cNvPr id="10" name="Прямая соединительная линия 17"/>
          <p:cNvCxnSpPr/>
          <p:nvPr/>
        </p:nvCxnSpPr>
        <p:spPr>
          <a:xfrm>
            <a:off x="5867400" y="1557338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7164388" y="1916113"/>
            <a:ext cx="1800225" cy="3382962"/>
          </a:xfrm>
          <a:prstGeom prst="rect">
            <a:avLst/>
          </a:prstGeom>
          <a:gradFill rotWithShape="1">
            <a:gsLst>
              <a:gs pos="0">
                <a:srgbClr val="FFFF66">
                  <a:alpha val="27000"/>
                </a:srgbClr>
              </a:gs>
              <a:gs pos="100000">
                <a:srgbClr val="FFFF66">
                  <a:gamma/>
                  <a:shade val="5254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500" b="1"/>
              <a:t> </a:t>
            </a: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Межбюджетные трансферты  (МБТ):</a:t>
            </a:r>
          </a:p>
          <a:p>
            <a:pPr>
              <a:defRPr/>
            </a:pPr>
            <a:r>
              <a:rPr lang="ru-RU" sz="1200">
                <a:latin typeface="Georgia" pitchFamily="18" charset="0"/>
              </a:rPr>
              <a:t>— </a:t>
            </a:r>
            <a:r>
              <a:rPr lang="ru-RU" sz="1200" i="1">
                <a:latin typeface="Georgia" pitchFamily="18" charset="0"/>
              </a:rPr>
              <a:t>дотации,</a:t>
            </a:r>
          </a:p>
          <a:p>
            <a:pPr>
              <a:defRPr/>
            </a:pPr>
            <a:r>
              <a:rPr lang="ru-RU" sz="1200" i="1">
                <a:latin typeface="Georgia" pitchFamily="18" charset="0"/>
              </a:rPr>
              <a:t>— субсидии,</a:t>
            </a:r>
          </a:p>
          <a:p>
            <a:pPr>
              <a:defRPr/>
            </a:pPr>
            <a:r>
              <a:rPr lang="ru-RU" sz="1200" i="1">
                <a:latin typeface="Georgia" pitchFamily="18" charset="0"/>
              </a:rPr>
              <a:t>— субвенции,</a:t>
            </a:r>
          </a:p>
          <a:p>
            <a:pPr>
              <a:defRPr/>
            </a:pPr>
            <a:r>
              <a:rPr lang="ru-RU" sz="1200" i="1">
                <a:latin typeface="Georgia" pitchFamily="18" charset="0"/>
              </a:rPr>
              <a:t>— иные межбюджетные трансферты;</a:t>
            </a:r>
          </a:p>
          <a:p>
            <a:pPr>
              <a:defRPr/>
            </a:pPr>
            <a:endParaRPr lang="ru-RU" sz="1200" i="1">
              <a:latin typeface="Georgia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1200" b="1">
                <a:latin typeface="Georgia" pitchFamily="18" charset="0"/>
              </a:rPr>
              <a:t> </a:t>
            </a: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Безвозмездные поступления от физических и юридических лиц</a:t>
            </a:r>
            <a:r>
              <a:rPr lang="ru-RU" sz="1200" b="1">
                <a:latin typeface="Georgia" pitchFamily="18" charset="0"/>
              </a:rPr>
              <a:t> </a:t>
            </a:r>
            <a:r>
              <a:rPr lang="ru-RU" sz="1200" i="1">
                <a:latin typeface="Georgia" pitchFamily="18" charset="0"/>
              </a:rPr>
              <a:t>(добровольные пожертвования)</a:t>
            </a:r>
          </a:p>
          <a:p>
            <a:pPr algn="ctr">
              <a:buFontTx/>
              <a:buChar char="•"/>
              <a:defRPr/>
            </a:pPr>
            <a:endParaRPr lang="ru-RU" sz="1500" i="1"/>
          </a:p>
        </p:txBody>
      </p:sp>
      <p:cxnSp>
        <p:nvCxnSpPr>
          <p:cNvPr id="12" name="Прямая соединительная линия 17"/>
          <p:cNvCxnSpPr/>
          <p:nvPr/>
        </p:nvCxnSpPr>
        <p:spPr>
          <a:xfrm>
            <a:off x="7885113" y="1773238"/>
            <a:ext cx="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 flipV="1">
            <a:off x="5867400" y="836613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3" name="Picture 2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792162"/>
          </a:xfrm>
          <a:gradFill rotWithShape="1">
            <a:gsLst>
              <a:gs pos="0">
                <a:srgbClr val="339933">
                  <a:gamma/>
                  <a:tint val="0"/>
                  <a:invGamma/>
                </a:srgbClr>
              </a:gs>
              <a:gs pos="100000">
                <a:srgbClr val="339933">
                  <a:alpha val="88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Налоговые доходы бюджета </a:t>
            </a:r>
            <a:b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города Ржева на 2015-2017 годы, тыс. руб.</a:t>
            </a:r>
          </a:p>
        </p:txBody>
      </p:sp>
      <p:graphicFrame>
        <p:nvGraphicFramePr>
          <p:cNvPr id="442441" name="Group 73"/>
          <p:cNvGraphicFramePr>
            <a:graphicFrameLocks noGrp="1"/>
          </p:cNvGraphicFramePr>
          <p:nvPr>
            <p:ph idx="4294967295"/>
          </p:nvPr>
        </p:nvGraphicFramePr>
        <p:xfrm>
          <a:off x="179388" y="1412875"/>
          <a:ext cx="8783637" cy="4862515"/>
        </p:xfrm>
        <a:graphic>
          <a:graphicData uri="http://schemas.openxmlformats.org/drawingml/2006/table">
            <a:tbl>
              <a:tblPr/>
              <a:tblGrid>
                <a:gridCol w="393700"/>
                <a:gridCol w="4484687"/>
                <a:gridCol w="1254125"/>
                <a:gridCol w="1325563"/>
                <a:gridCol w="13255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165 521,0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163 765,0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162 045,0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Доходы от уплаты акцизов на ГСМ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2 791,0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2 812,0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2 467,0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ЕНВД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35 083,0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36 872,0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38 605,0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Налог, взимаемый в связи с 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2 954,0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3 229,0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5 261,0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Земельный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99FF66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itchFamily="18" charset="0"/>
                        </a:rPr>
                        <a:t>Итого 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306 373,0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306 573,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306 384,0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62A8ECC0-F4A6-4F5D-A7DB-8623719BAA76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22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7" name="Picture 2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353425" cy="850900"/>
          </a:xfrm>
          <a:gradFill rotWithShape="1">
            <a:gsLst>
              <a:gs pos="0">
                <a:srgbClr val="5991D5">
                  <a:gamma/>
                  <a:tint val="4706"/>
                  <a:invGamma/>
                </a:srgbClr>
              </a:gs>
              <a:gs pos="100000">
                <a:srgbClr val="5991D5">
                  <a:alpha val="83000"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Неналоговые доходы бюджета </a:t>
            </a:r>
            <a:b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rgbClr val="82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города Ржева на 2015-2017 годы, тыс. руб.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E31F5D85-6A83-43CF-B7B9-3974CB4DE0E7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710731" name="Group 75"/>
          <p:cNvGraphicFramePr>
            <a:graphicFrameLocks noGrp="1"/>
          </p:cNvGraphicFramePr>
          <p:nvPr/>
        </p:nvGraphicFramePr>
        <p:xfrm>
          <a:off x="179388" y="1268413"/>
          <a:ext cx="8783637" cy="5358448"/>
        </p:xfrm>
        <a:graphic>
          <a:graphicData uri="http://schemas.openxmlformats.org/drawingml/2006/table">
            <a:tbl>
              <a:tblPr/>
              <a:tblGrid>
                <a:gridCol w="393700"/>
                <a:gridCol w="4484687"/>
                <a:gridCol w="1254125"/>
                <a:gridCol w="1325563"/>
                <a:gridCol w="1325562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в виде арендной платы за землю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19 626,0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19 216,0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18 906,0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от сдачи в аренду муниципального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23 595,0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23 930,0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24 164,0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от перечисления части прибыли муниципальных унитарных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1 037,0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1 520,0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1 620,0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от оказания платных услуг казенных учреждений и компенсаций затрат бюджета городского округа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3 614,0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3 622,0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от продажи муниципального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7 390,0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3 369,0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3 027,0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>
                        <a:alpha val="50195"/>
                      </a:srgbClr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Штрафы, санкции, возмещение ущерба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4 991,0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4 996,0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5 041,0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8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</a:rPr>
                        <a:t>Итого неналоговые 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63 754,0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60 173,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57 326,0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E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1" name="Picture 2"/>
          <p:cNvPicPr>
            <a:picLocks noChangeAspect="1" noChangeArrowheads="1"/>
          </p:cNvPicPr>
          <p:nvPr/>
        </p:nvPicPr>
        <p:blipFill>
          <a:blip r:embed="rId2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  <a:gradFill rotWithShape="1">
            <a:gsLst>
              <a:gs pos="0">
                <a:srgbClr val="808000">
                  <a:gamma/>
                  <a:tint val="0"/>
                  <a:invGamma/>
                </a:srgbClr>
              </a:gs>
              <a:gs pos="100000">
                <a:srgbClr val="808000"/>
              </a:gs>
            </a:gsLst>
            <a:path path="shape">
              <a:fillToRect l="50000" t="50000" r="50000" b="50000"/>
            </a:path>
          </a:gradFill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Безвозмездные поступления</a:t>
            </a:r>
            <a:r>
              <a:rPr lang="ru-RU" sz="2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</a:t>
            </a:r>
            <a:r>
              <a:rPr lang="ru-RU" sz="2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</a:t>
            </a:r>
            <a:br>
              <a:rPr lang="ru-RU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города Ржева на 2015-2017 годы, тыс. руб.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56D214A3-2C65-4CAF-ADA9-6A883B47FA91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46537" name="Group 73"/>
          <p:cNvGraphicFramePr>
            <a:graphicFrameLocks noGrp="1"/>
          </p:cNvGraphicFramePr>
          <p:nvPr/>
        </p:nvGraphicFramePr>
        <p:xfrm>
          <a:off x="179388" y="1268413"/>
          <a:ext cx="8783637" cy="5442585"/>
        </p:xfrm>
        <a:graphic>
          <a:graphicData uri="http://schemas.openxmlformats.org/drawingml/2006/table">
            <a:tbl>
              <a:tblPr/>
              <a:tblGrid>
                <a:gridCol w="504825"/>
                <a:gridCol w="4373562"/>
                <a:gridCol w="1254125"/>
                <a:gridCol w="1325563"/>
                <a:gridCol w="13255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Межбюджетные трансферты  (МБТ)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— безвозмездные поступлений от других бюджетов бюджетной системы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355 976,3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360 416,8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360 370,5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17 436,0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17 255,0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17 068,0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338 540,3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343 161,8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343 302,5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Безвозмездные поступления от физических и юридических лиц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(денежные пожертвования)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От негосударственных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От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08000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Georgia" pitchFamily="18" charset="0"/>
                        </a:rPr>
                        <a:t>Итого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357 376,3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361 816,8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361 770,5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5" name="Picture 2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2706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488" y="6381750"/>
            <a:ext cx="2133600" cy="476250"/>
          </a:xfrm>
          <a:ln>
            <a:miter lim="800000"/>
            <a:headEnd/>
            <a:tailEnd/>
          </a:ln>
        </p:spPr>
        <p:txBody>
          <a:bodyPr/>
          <a:lstStyle/>
          <a:p>
            <a:pPr defTabSz="906463" fontAlgn="base">
              <a:spcBef>
                <a:spcPct val="0"/>
              </a:spcBef>
              <a:spcAft>
                <a:spcPct val="0"/>
              </a:spcAft>
              <a:defRPr/>
            </a:pPr>
            <a:fld id="{DF6A1924-CE9D-4E5C-A84D-D10B2964BF4D}" type="slidenum">
              <a:rPr lang="ru-RU">
                <a:solidFill>
                  <a:srgbClr val="000000"/>
                </a:solidFill>
              </a:rPr>
              <a:pPr defTabSz="906463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1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445445" name="Rectangle 12"/>
          <p:cNvSpPr>
            <a:spLocks noChangeArrowheads="1"/>
          </p:cNvSpPr>
          <p:nvPr/>
        </p:nvSpPr>
        <p:spPr bwMode="auto">
          <a:xfrm>
            <a:off x="1258888" y="188913"/>
            <a:ext cx="771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>
                <a:srgbClr val="0000FF"/>
              </a:buClr>
              <a:buSzPct val="65000"/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Структура доходов бюджета города Ржева на 2015 год</a:t>
            </a:r>
          </a:p>
        </p:txBody>
      </p:sp>
      <p:pic>
        <p:nvPicPr>
          <p:cNvPr id="712710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476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14324" y="1618249"/>
            <a:ext cx="5720613" cy="4104456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2400000"/>
            </a:lightRig>
          </a:scene3d>
          <a:sp3d>
            <a:bevelT w="114300" h="63500"/>
            <a:bevelB h="12065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47256</a:t>
            </a:r>
          </a:p>
          <a:p>
            <a:pPr algn="ctr" defTabSz="90804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12714" name="Овал 5"/>
          <p:cNvGrpSpPr>
            <a:grpSpLocks/>
          </p:cNvGrpSpPr>
          <p:nvPr/>
        </p:nvGrpSpPr>
        <p:grpSpPr bwMode="auto">
          <a:xfrm>
            <a:off x="1042988" y="2133600"/>
            <a:ext cx="5041900" cy="3133725"/>
            <a:chOff x="887" y="1275"/>
            <a:chExt cx="2991" cy="1974"/>
          </a:xfrm>
        </p:grpSpPr>
        <p:pic>
          <p:nvPicPr>
            <p:cNvPr id="712748" name="Овал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7" y="1275"/>
              <a:ext cx="2991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49" name="Text Box 11"/>
            <p:cNvSpPr txBox="1">
              <a:spLocks noChangeArrowheads="1"/>
            </p:cNvSpPr>
            <p:nvPr/>
          </p:nvSpPr>
          <p:spPr bwMode="auto">
            <a:xfrm>
              <a:off x="1352" y="1577"/>
              <a:ext cx="2065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12715" name="Овал 6"/>
          <p:cNvGrpSpPr>
            <a:grpSpLocks/>
          </p:cNvGrpSpPr>
          <p:nvPr/>
        </p:nvGrpSpPr>
        <p:grpSpPr bwMode="auto">
          <a:xfrm>
            <a:off x="1476375" y="2565400"/>
            <a:ext cx="4679950" cy="2341563"/>
            <a:chOff x="2208" y="1559"/>
            <a:chExt cx="1670" cy="1475"/>
          </a:xfrm>
        </p:grpSpPr>
        <p:pic>
          <p:nvPicPr>
            <p:cNvPr id="712746" name="Овал 6"/>
            <p:cNvPicPr>
              <a:picLocks noChangeArrowheads="1"/>
            </p:cNvPicPr>
            <p:nvPr/>
          </p:nvPicPr>
          <p:blipFill>
            <a:blip r:embed="rId6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2208" y="1559"/>
              <a:ext cx="1670" cy="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47" name="Text Box 11"/>
            <p:cNvSpPr txBox="1">
              <a:spLocks noChangeArrowheads="1"/>
            </p:cNvSpPr>
            <p:nvPr/>
          </p:nvSpPr>
          <p:spPr bwMode="auto">
            <a:xfrm>
              <a:off x="2479" y="1786"/>
              <a:ext cx="1131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2025" y="1090379"/>
            <a:ext cx="14401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ВСЕГО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19250" y="1628775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2720" name="TextBox 11"/>
          <p:cNvGrpSpPr>
            <a:grpSpLocks/>
          </p:cNvGrpSpPr>
          <p:nvPr/>
        </p:nvGrpSpPr>
        <p:grpSpPr bwMode="auto">
          <a:xfrm>
            <a:off x="323850" y="5734050"/>
            <a:ext cx="2133600" cy="847725"/>
            <a:chOff x="837" y="3675"/>
            <a:chExt cx="1344" cy="534"/>
          </a:xfrm>
        </p:grpSpPr>
        <p:pic>
          <p:nvPicPr>
            <p:cNvPr id="712744" name="TextBox 11"/>
            <p:cNvPicPr>
              <a:picLocks noChangeArrowheads="1"/>
            </p:cNvPicPr>
            <p:nvPr/>
          </p:nvPicPr>
          <p:blipFill>
            <a:blip r:embed="rId7">
              <a:lum bright="-6000"/>
            </a:blip>
            <a:srcRect/>
            <a:stretch>
              <a:fillRect/>
            </a:stretch>
          </p:blipFill>
          <p:spPr bwMode="auto">
            <a:xfrm>
              <a:off x="837" y="3675"/>
              <a:ext cx="134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81" name="Text Box 21"/>
            <p:cNvSpPr txBox="1">
              <a:spLocks noChangeArrowheads="1"/>
            </p:cNvSpPr>
            <p:nvPr/>
          </p:nvSpPr>
          <p:spPr bwMode="auto">
            <a:xfrm>
              <a:off x="876" y="3699"/>
              <a:ext cx="127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Налоговые и неналоговые 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доходы</a:t>
              </a:r>
            </a:p>
          </p:txBody>
        </p:sp>
      </p:grpSp>
      <p:cxnSp>
        <p:nvCxnSpPr>
          <p:cNvPr id="18" name="Прямая со стрелкой 17"/>
          <p:cNvCxnSpPr/>
          <p:nvPr/>
        </p:nvCxnSpPr>
        <p:spPr>
          <a:xfrm flipV="1">
            <a:off x="1403350" y="4292600"/>
            <a:ext cx="0" cy="1468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11638" y="1557338"/>
            <a:ext cx="12700" cy="154305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2723" name="Штриховая стрелка вправо 30"/>
          <p:cNvGrpSpPr>
            <a:grpSpLocks/>
          </p:cNvGrpSpPr>
          <p:nvPr/>
        </p:nvGrpSpPr>
        <p:grpSpPr bwMode="auto">
          <a:xfrm>
            <a:off x="5219700" y="1125538"/>
            <a:ext cx="1296988" cy="365125"/>
            <a:chOff x="3663" y="795"/>
            <a:chExt cx="553" cy="230"/>
          </a:xfrm>
        </p:grpSpPr>
        <p:pic>
          <p:nvPicPr>
            <p:cNvPr id="712742" name="Штриховая стрелка вправо 30"/>
            <p:cNvPicPr>
              <a:picLocks noChangeArrowheads="1"/>
            </p:cNvPicPr>
            <p:nvPr/>
          </p:nvPicPr>
          <p:blipFill>
            <a:blip r:embed="rId8">
              <a:grayscl/>
            </a:blip>
            <a:srcRect/>
            <a:stretch>
              <a:fillRect/>
            </a:stretch>
          </p:blipFill>
          <p:spPr bwMode="auto">
            <a:xfrm>
              <a:off x="3663" y="795"/>
              <a:ext cx="5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43" name="Text Box 29"/>
            <p:cNvSpPr txBox="1">
              <a:spLocks noChangeArrowheads="1"/>
            </p:cNvSpPr>
            <p:nvPr/>
          </p:nvSpPr>
          <p:spPr bwMode="auto">
            <a:xfrm>
              <a:off x="3725" y="869"/>
              <a:ext cx="425" cy="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8" name="Скругленный прямоугольник 4"/>
          <p:cNvSpPr/>
          <p:nvPr/>
        </p:nvSpPr>
        <p:spPr>
          <a:xfrm>
            <a:off x="3951288" y="2794000"/>
            <a:ext cx="1866900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99060" rIns="99060" bIns="99060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endParaRPr lang="ru-RU" sz="2000">
              <a:solidFill>
                <a:srgbClr val="FFFFFF"/>
              </a:solidFill>
            </a:endParaRPr>
          </a:p>
        </p:txBody>
      </p:sp>
      <p:grpSp>
        <p:nvGrpSpPr>
          <p:cNvPr id="712725" name="Овал 556032"/>
          <p:cNvGrpSpPr>
            <a:grpSpLocks/>
          </p:cNvGrpSpPr>
          <p:nvPr/>
        </p:nvGrpSpPr>
        <p:grpSpPr bwMode="auto">
          <a:xfrm>
            <a:off x="6227763" y="2997200"/>
            <a:ext cx="2232025" cy="863600"/>
            <a:chOff x="4067" y="760"/>
            <a:chExt cx="1524" cy="711"/>
          </a:xfrm>
        </p:grpSpPr>
        <p:pic>
          <p:nvPicPr>
            <p:cNvPr id="712740" name="Овал 556032"/>
            <p:cNvPicPr>
              <a:picLocks noChangeArrowheads="1"/>
            </p:cNvPicPr>
            <p:nvPr/>
          </p:nvPicPr>
          <p:blipFill>
            <a:blip r:embed="rId9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4067" y="760"/>
              <a:ext cx="1524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41" name="Text Box 33"/>
            <p:cNvSpPr txBox="1">
              <a:spLocks noChangeArrowheads="1"/>
            </p:cNvSpPr>
            <p:nvPr/>
          </p:nvSpPr>
          <p:spPr bwMode="auto">
            <a:xfrm>
              <a:off x="4317" y="876"/>
              <a:ext cx="102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>
                  <a:solidFill>
                    <a:srgbClr val="FFFFFF"/>
                  </a:solidFill>
                  <a:latin typeface="Georgia" pitchFamily="18" charset="0"/>
                </a:rPr>
                <a:t>Дотации</a:t>
              </a:r>
            </a:p>
            <a:p>
              <a:pPr algn="ctr"/>
              <a:r>
                <a:rPr lang="ru-RU" sz="1400" b="1">
                  <a:solidFill>
                    <a:srgbClr val="FFFFFF"/>
                  </a:solidFill>
                  <a:latin typeface="Georgia" pitchFamily="18" charset="0"/>
                </a:rPr>
                <a:t>17 436 (4,9%)</a:t>
              </a:r>
            </a:p>
          </p:txBody>
        </p:sp>
      </p:grpSp>
      <p:grpSp>
        <p:nvGrpSpPr>
          <p:cNvPr id="712726" name="Овал 556033"/>
          <p:cNvGrpSpPr>
            <a:grpSpLocks/>
          </p:cNvGrpSpPr>
          <p:nvPr/>
        </p:nvGrpSpPr>
        <p:grpSpPr bwMode="auto">
          <a:xfrm>
            <a:off x="5940425" y="1484313"/>
            <a:ext cx="2635250" cy="1182687"/>
            <a:chOff x="4067" y="1448"/>
            <a:chExt cx="1524" cy="745"/>
          </a:xfrm>
        </p:grpSpPr>
        <p:pic>
          <p:nvPicPr>
            <p:cNvPr id="712738" name="Овал 556033"/>
            <p:cNvPicPr>
              <a:picLocks noChangeArrowheads="1"/>
            </p:cNvPicPr>
            <p:nvPr/>
          </p:nvPicPr>
          <p:blipFill>
            <a:blip r:embed="rId10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4067" y="1448"/>
              <a:ext cx="1524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39" name="Text Box 36"/>
            <p:cNvSpPr txBox="1">
              <a:spLocks noChangeArrowheads="1"/>
            </p:cNvSpPr>
            <p:nvPr/>
          </p:nvSpPr>
          <p:spPr bwMode="auto">
            <a:xfrm>
              <a:off x="4317" y="1570"/>
              <a:ext cx="1027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FFFFFF"/>
                  </a:solidFill>
                  <a:latin typeface="Georgia" pitchFamily="18" charset="0"/>
                </a:rPr>
                <a:t>Субвенции</a:t>
              </a:r>
            </a:p>
            <a:p>
              <a:pPr algn="ctr"/>
              <a:r>
                <a:rPr lang="ru-RU" sz="1600" b="1">
                  <a:solidFill>
                    <a:srgbClr val="FFFFFF"/>
                  </a:solidFill>
                  <a:latin typeface="Georgia" pitchFamily="18" charset="0"/>
                </a:rPr>
                <a:t>338 540,3 (94,7%)</a:t>
              </a:r>
            </a:p>
          </p:txBody>
        </p:sp>
      </p:grpSp>
      <p:grpSp>
        <p:nvGrpSpPr>
          <p:cNvPr id="712727" name="Овал 556036"/>
          <p:cNvGrpSpPr>
            <a:grpSpLocks/>
          </p:cNvGrpSpPr>
          <p:nvPr/>
        </p:nvGrpSpPr>
        <p:grpSpPr bwMode="auto">
          <a:xfrm>
            <a:off x="6443663" y="4221163"/>
            <a:ext cx="1944687" cy="927100"/>
            <a:chOff x="4320" y="2707"/>
            <a:chExt cx="1106" cy="584"/>
          </a:xfrm>
        </p:grpSpPr>
        <p:pic>
          <p:nvPicPr>
            <p:cNvPr id="712736" name="Овал 556036"/>
            <p:cNvPicPr>
              <a:picLocks noChangeArrowheads="1"/>
            </p:cNvPicPr>
            <p:nvPr/>
          </p:nvPicPr>
          <p:blipFill>
            <a:blip r:embed="rId11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4320" y="2707"/>
              <a:ext cx="1106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2737" name="Text Box 45"/>
            <p:cNvSpPr txBox="1">
              <a:spLocks noChangeArrowheads="1"/>
            </p:cNvSpPr>
            <p:nvPr/>
          </p:nvSpPr>
          <p:spPr bwMode="auto">
            <a:xfrm>
              <a:off x="4511" y="2805"/>
              <a:ext cx="73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200" b="1">
                  <a:solidFill>
                    <a:srgbClr val="FFFFFF"/>
                  </a:solidFill>
                  <a:latin typeface="Georgia" pitchFamily="18" charset="0"/>
                </a:rPr>
                <a:t>Прочие поступления  1 400 (0,4%)</a:t>
              </a:r>
            </a:p>
          </p:txBody>
        </p:sp>
      </p:grpSp>
      <p:sp>
        <p:nvSpPr>
          <p:cNvPr id="712728" name="TextBox 556037"/>
          <p:cNvSpPr txBox="1">
            <a:spLocks noChangeArrowheads="1"/>
          </p:cNvSpPr>
          <p:nvPr/>
        </p:nvSpPr>
        <p:spPr bwMode="auto">
          <a:xfrm>
            <a:off x="3563938" y="3141663"/>
            <a:ext cx="134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357 376,3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 (49,1%)</a:t>
            </a:r>
          </a:p>
        </p:txBody>
      </p:sp>
      <p:sp>
        <p:nvSpPr>
          <p:cNvPr id="712729" name="TextBox 556038"/>
          <p:cNvSpPr txBox="1">
            <a:spLocks noChangeArrowheads="1"/>
          </p:cNvSpPr>
          <p:nvPr/>
        </p:nvSpPr>
        <p:spPr bwMode="auto">
          <a:xfrm>
            <a:off x="900113" y="2133600"/>
            <a:ext cx="135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727 503,3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(100%)</a:t>
            </a:r>
          </a:p>
        </p:txBody>
      </p:sp>
      <p:sp>
        <p:nvSpPr>
          <p:cNvPr id="712730" name="TextBox 556041"/>
          <p:cNvSpPr txBox="1">
            <a:spLocks noChangeArrowheads="1"/>
          </p:cNvSpPr>
          <p:nvPr/>
        </p:nvSpPr>
        <p:spPr bwMode="auto">
          <a:xfrm>
            <a:off x="468313" y="3716338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370 127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(50,9%)</a:t>
            </a:r>
          </a:p>
        </p:txBody>
      </p:sp>
      <p:sp>
        <p:nvSpPr>
          <p:cNvPr id="445468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pic>
        <p:nvPicPr>
          <p:cNvPr id="712732" name="Picture 10" descr="Герб Ржев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3850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2733" name="TextBox 8"/>
          <p:cNvGrpSpPr>
            <a:grpSpLocks/>
          </p:cNvGrpSpPr>
          <p:nvPr/>
        </p:nvGrpSpPr>
        <p:grpSpPr bwMode="auto">
          <a:xfrm>
            <a:off x="3492500" y="981075"/>
            <a:ext cx="1843088" cy="635000"/>
            <a:chOff x="568" y="664"/>
            <a:chExt cx="980" cy="400"/>
          </a:xfrm>
        </p:grpSpPr>
        <p:pic>
          <p:nvPicPr>
            <p:cNvPr id="712734" name="TextBox 8"/>
            <p:cNvPicPr>
              <a:picLocks noChangeArrowheads="1"/>
            </p:cNvPicPr>
            <p:nvPr/>
          </p:nvPicPr>
          <p:blipFill>
            <a:blip r:embed="rId13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568" y="664"/>
              <a:ext cx="98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5489" name="Text Box 49"/>
            <p:cNvSpPr txBox="1">
              <a:spLocks noChangeArrowheads="1"/>
            </p:cNvSpPr>
            <p:nvPr/>
          </p:nvSpPr>
          <p:spPr bwMode="auto">
            <a:xfrm>
              <a:off x="606" y="687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Безвозмездные </a:t>
              </a:r>
            </a:p>
            <a:p>
              <a:pPr 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8" name="Picture 2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9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80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81" name="Text Box 15"/>
          <p:cNvSpPr txBox="1">
            <a:spLocks noChangeArrowheads="1"/>
          </p:cNvSpPr>
          <p:nvPr/>
        </p:nvSpPr>
        <p:spPr bwMode="auto">
          <a:xfrm>
            <a:off x="142844" y="5500702"/>
            <a:ext cx="8812212" cy="953522"/>
          </a:xfrm>
          <a:prstGeom prst="rect">
            <a:avLst/>
          </a:prstGeom>
          <a:solidFill>
            <a:srgbClr val="EAEAEA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r>
              <a:rPr lang="ru-RU" altLang="ru-RU" sz="1400" b="1" dirty="0">
                <a:solidFill>
                  <a:srgbClr val="B8001D"/>
                </a:solidFill>
                <a:latin typeface="Georgia" pitchFamily="18" charset="0"/>
                <a:cs typeface="Arial" charset="0"/>
              </a:rPr>
              <a:t>90%</a:t>
            </a:r>
            <a:r>
              <a:rPr lang="ru-RU" alt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1400" dirty="0">
                <a:latin typeface="Georgia" pitchFamily="18" charset="0"/>
                <a:cs typeface="Arial" charset="0"/>
              </a:rPr>
              <a:t>(334 209 тыс. руб.) всех</a:t>
            </a:r>
            <a:r>
              <a:rPr lang="ru-RU" altLang="ru-RU" sz="1400" b="1" dirty="0">
                <a:latin typeface="Georgia" pitchFamily="18" charset="0"/>
                <a:cs typeface="Arial" charset="0"/>
              </a:rPr>
              <a:t> </a:t>
            </a:r>
            <a:r>
              <a:rPr lang="ru-RU" altLang="ru-RU" sz="1400" dirty="0">
                <a:latin typeface="Georgia" pitchFamily="18" charset="0"/>
                <a:cs typeface="Arial" charset="0"/>
              </a:rPr>
              <a:t>налоговых и неналоговых доходов бюджета города</a:t>
            </a:r>
            <a:r>
              <a:rPr lang="ru-RU" altLang="ru-RU" sz="1400" b="1" dirty="0">
                <a:latin typeface="Georgia" pitchFamily="18" charset="0"/>
                <a:cs typeface="Arial" charset="0"/>
              </a:rPr>
              <a:t> </a:t>
            </a:r>
            <a:r>
              <a:rPr lang="ru-RU" altLang="ru-RU" sz="1400" b="1" dirty="0" smtClean="0">
                <a:solidFill>
                  <a:srgbClr val="B8001D"/>
                </a:solidFill>
                <a:latin typeface="Georgia" pitchFamily="18" charset="0"/>
                <a:cs typeface="Arial" charset="0"/>
              </a:rPr>
              <a:t>приходятся </a:t>
            </a:r>
            <a:r>
              <a:rPr lang="ru-RU" altLang="ru-RU" sz="1400" b="1" dirty="0">
                <a:solidFill>
                  <a:srgbClr val="B8001D"/>
                </a:solidFill>
                <a:latin typeface="Georgia" pitchFamily="18" charset="0"/>
                <a:cs typeface="Arial" charset="0"/>
              </a:rPr>
              <a:t>на</a:t>
            </a:r>
            <a:r>
              <a:rPr lang="ru-RU" altLang="ru-RU" sz="1400" b="1" dirty="0">
                <a:latin typeface="Georgia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B8001D"/>
                </a:solidFill>
                <a:latin typeface="Georgia" pitchFamily="18" charset="0"/>
                <a:cs typeface="Arial" charset="0"/>
              </a:rPr>
              <a:t>3 вида налоговых доходов: 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налог на доходы физических лиц, земельный налог, единый налог на вмененный доход </a:t>
            </a:r>
            <a:r>
              <a:rPr lang="ru-RU" altLang="ru-RU" sz="1400" dirty="0">
                <a:latin typeface="Georgia" pitchFamily="18" charset="0"/>
                <a:cs typeface="Arial" charset="0"/>
              </a:rPr>
              <a:t>и</a:t>
            </a:r>
            <a:r>
              <a:rPr lang="ru-RU" altLang="ru-RU" sz="1400" b="1" dirty="0">
                <a:solidFill>
                  <a:srgbClr val="B8001D"/>
                </a:solidFill>
                <a:latin typeface="Georgia" pitchFamily="18" charset="0"/>
                <a:cs typeface="Arial" charset="0"/>
              </a:rPr>
              <a:t> 2 вида неналоговых доходов:</a:t>
            </a:r>
            <a:r>
              <a:rPr lang="ru-RU" altLang="ru-RU" sz="14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доходы от сдачи в аренду земли, не разграниченную в собственность, и доходы от сдачи в аренду муниципального имущества</a:t>
            </a:r>
          </a:p>
        </p:txBody>
      </p:sp>
      <p:pic>
        <p:nvPicPr>
          <p:cNvPr id="570382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83" name="Rectangle 11"/>
          <p:cNvSpPr>
            <a:spLocks noChangeArrowheads="1"/>
          </p:cNvSpPr>
          <p:nvPr/>
        </p:nvSpPr>
        <p:spPr bwMode="auto">
          <a:xfrm>
            <a:off x="0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07950" y="928669"/>
          <a:ext cx="8928100" cy="442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  <p:sp>
        <p:nvSpPr>
          <p:cNvPr id="570385" name="TextBox 18"/>
          <p:cNvSpPr txBox="1">
            <a:spLocks noChangeArrowheads="1"/>
          </p:cNvSpPr>
          <p:nvPr/>
        </p:nvSpPr>
        <p:spPr bwMode="auto">
          <a:xfrm>
            <a:off x="1116013" y="0"/>
            <a:ext cx="7127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Структура налоговых и неналоговых доходов </a:t>
            </a:r>
          </a:p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бюджета города Ржева на 2015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903" name="Picture 2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2964" name="Group 100"/>
          <p:cNvGraphicFramePr>
            <a:graphicFrameLocks noGrp="1"/>
          </p:cNvGraphicFramePr>
          <p:nvPr/>
        </p:nvGraphicFramePr>
        <p:xfrm>
          <a:off x="323850" y="5013325"/>
          <a:ext cx="8640763" cy="1330921"/>
        </p:xfrm>
        <a:graphic>
          <a:graphicData uri="http://schemas.openxmlformats.org/drawingml/2006/table">
            <a:tbl>
              <a:tblPr/>
              <a:tblGrid>
                <a:gridCol w="719138"/>
                <a:gridCol w="792162"/>
                <a:gridCol w="792163"/>
                <a:gridCol w="865187"/>
                <a:gridCol w="792163"/>
                <a:gridCol w="792162"/>
                <a:gridCol w="719138"/>
                <a:gridCol w="936625"/>
                <a:gridCol w="792162"/>
                <a:gridCol w="719138"/>
                <a:gridCol w="720725"/>
              </a:tblGrid>
              <a:tr h="360363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НАЛОГОВЫЕ И НЕНАЛОГОВЫЕ ДОХОДЫ (тыс.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руб.)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 год 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год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195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359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407 059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431 288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469 122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474 853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364 205,6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370 127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366 746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363 710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+25 811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+77 610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+33 189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+14 038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+24 229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37 834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5 731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110 647,6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+ 5 921,4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3 381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3 036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2956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57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958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0"/>
            <a:ext cx="663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" y="404813"/>
          <a:ext cx="8929717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2959" name="Rectangle 97"/>
          <p:cNvSpPr>
            <a:spLocks noChangeArrowheads="1"/>
          </p:cNvSpPr>
          <p:nvPr/>
        </p:nvSpPr>
        <p:spPr bwMode="auto">
          <a:xfrm>
            <a:off x="5580063" y="1844675"/>
            <a:ext cx="1584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1300" b="1">
                <a:solidFill>
                  <a:srgbClr val="990000"/>
                </a:solidFill>
              </a:rPr>
              <a:t>Средний процент темпов роста </a:t>
            </a:r>
            <a:r>
              <a:rPr lang="ru-RU" sz="1300" b="1">
                <a:solidFill>
                  <a:srgbClr val="990000"/>
                </a:solidFill>
                <a:latin typeface="Times New Roman" pitchFamily="18" charset="0"/>
              </a:rPr>
              <a:t>—</a:t>
            </a:r>
            <a:r>
              <a:rPr lang="ru-RU" sz="1300" b="1">
                <a:solidFill>
                  <a:srgbClr val="990000"/>
                </a:solidFill>
              </a:rPr>
              <a:t> 103,9%</a:t>
            </a:r>
          </a:p>
        </p:txBody>
      </p:sp>
      <p:sp>
        <p:nvSpPr>
          <p:cNvPr id="292960" name="TextBox 18"/>
          <p:cNvSpPr txBox="1">
            <a:spLocks noChangeArrowheads="1"/>
          </p:cNvSpPr>
          <p:nvPr/>
        </p:nvSpPr>
        <p:spPr bwMode="auto">
          <a:xfrm>
            <a:off x="1116013" y="0"/>
            <a:ext cx="80279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Динамика налоговых и неналоговых доходов бюджета города Ржева за 2007-2014 годы и на 2015-2017 годы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4" name="Picture 2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2045" name="Группа 24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72083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84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85" name="Picture 13" descr="log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2046" name="TextBox 18"/>
          <p:cNvSpPr txBox="1">
            <a:spLocks noChangeArrowheads="1"/>
          </p:cNvSpPr>
          <p:nvPr/>
        </p:nvSpPr>
        <p:spPr bwMode="auto">
          <a:xfrm>
            <a:off x="1116013" y="0"/>
            <a:ext cx="6877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Финансовая помощь из </a:t>
            </a:r>
          </a:p>
          <a:p>
            <a:pPr algn="ctr" defTabSz="914400"/>
            <a:r>
              <a:rPr lang="ru-RU" sz="1900" b="1">
                <a:solidFill>
                  <a:srgbClr val="FFFFFF"/>
                </a:solidFill>
                <a:latin typeface="Georgia" pitchFamily="18" charset="0"/>
              </a:rPr>
              <a:t>федерального и областного бюджетов</a:t>
            </a:r>
          </a:p>
        </p:txBody>
      </p:sp>
      <p:pic>
        <p:nvPicPr>
          <p:cNvPr id="172047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0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Group 13"/>
          <p:cNvGraphicFramePr>
            <a:graphicFrameLocks noGrp="1"/>
          </p:cNvGraphicFramePr>
          <p:nvPr/>
        </p:nvGraphicFramePr>
        <p:xfrm>
          <a:off x="1403350" y="981075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518 292,6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Group 43"/>
          <p:cNvGraphicFramePr>
            <a:graphicFrameLocks noGrp="1"/>
          </p:cNvGraphicFramePr>
          <p:nvPr/>
        </p:nvGraphicFramePr>
        <p:xfrm>
          <a:off x="2987675" y="11255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501 353,8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079" name="Group 47"/>
          <p:cNvGraphicFramePr>
            <a:graphicFrameLocks noGrp="1"/>
          </p:cNvGraphicFramePr>
          <p:nvPr/>
        </p:nvGraphicFramePr>
        <p:xfrm>
          <a:off x="4067175" y="24209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355 976,3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72066" name="Rectangle 38"/>
          <p:cNvSpPr>
            <a:spLocks noChangeArrowheads="1"/>
          </p:cNvSpPr>
          <p:nvPr/>
        </p:nvSpPr>
        <p:spPr bwMode="auto">
          <a:xfrm>
            <a:off x="2268538" y="1412875"/>
            <a:ext cx="7191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300" b="1" i="1"/>
              <a:t>-3,3%</a:t>
            </a:r>
          </a:p>
        </p:txBody>
      </p:sp>
      <p:sp>
        <p:nvSpPr>
          <p:cNvPr id="172067" name="Rectangle 40"/>
          <p:cNvSpPr>
            <a:spLocks noChangeArrowheads="1"/>
          </p:cNvSpPr>
          <p:nvPr/>
        </p:nvSpPr>
        <p:spPr bwMode="auto">
          <a:xfrm>
            <a:off x="3924300" y="1700213"/>
            <a:ext cx="720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300" b="1" i="1"/>
              <a:t>-29%</a:t>
            </a:r>
          </a:p>
        </p:txBody>
      </p:sp>
      <p:sp>
        <p:nvSpPr>
          <p:cNvPr id="172068" name="Line 32"/>
          <p:cNvSpPr>
            <a:spLocks noChangeShapeType="1"/>
          </p:cNvSpPr>
          <p:nvPr/>
        </p:nvSpPr>
        <p:spPr bwMode="auto">
          <a:xfrm>
            <a:off x="1979613" y="1341438"/>
            <a:ext cx="1008062" cy="71437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69" name="Line 32"/>
          <p:cNvSpPr>
            <a:spLocks noChangeShapeType="1"/>
          </p:cNvSpPr>
          <p:nvPr/>
        </p:nvSpPr>
        <p:spPr bwMode="auto">
          <a:xfrm>
            <a:off x="3708400" y="1484313"/>
            <a:ext cx="576263" cy="86360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72080" name="Group 48"/>
          <p:cNvGraphicFramePr>
            <a:graphicFrameLocks noGrp="1"/>
          </p:cNvGraphicFramePr>
          <p:nvPr/>
        </p:nvGraphicFramePr>
        <p:xfrm>
          <a:off x="5364163" y="24209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360 416,8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093" name="Group 61"/>
          <p:cNvGraphicFramePr>
            <a:graphicFrameLocks noGrp="1"/>
          </p:cNvGraphicFramePr>
          <p:nvPr/>
        </p:nvGraphicFramePr>
        <p:xfrm>
          <a:off x="6659563" y="2420938"/>
          <a:ext cx="1031875" cy="304800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360 370,5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72094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7" name="Picture 2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8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174142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3" name="Picture 15" descr="222"/>
            <p:cNvPicPr>
              <a:picLocks noChangeAspect="1" noChangeArrowheads="1"/>
            </p:cNvPicPr>
            <p:nvPr/>
          </p:nvPicPr>
          <p:blipFill>
            <a:blip r:embed="rId4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4" name="Picture 13" descr="log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9" name="TextBox 21"/>
          <p:cNvSpPr txBox="1">
            <a:spLocks noChangeArrowheads="1"/>
          </p:cNvSpPr>
          <p:nvPr/>
        </p:nvSpPr>
        <p:spPr bwMode="auto">
          <a:xfrm>
            <a:off x="1258888" y="0"/>
            <a:ext cx="7885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Динамика предоставления дотаций на выравнивание и сбалансированность бюджета города Ржева из областного бюджета</a:t>
            </a:r>
          </a:p>
        </p:txBody>
      </p:sp>
      <p:pic>
        <p:nvPicPr>
          <p:cNvPr id="174140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0"/>
            <a:ext cx="79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56"/>
          <p:cNvGraphicFramePr>
            <a:graphicFrameLocks noChangeAspect="1"/>
          </p:cNvGraphicFramePr>
          <p:nvPr/>
        </p:nvGraphicFramePr>
        <p:xfrm>
          <a:off x="165100" y="901700"/>
          <a:ext cx="87884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4145" name="TextBox 556042"/>
          <p:cNvSpPr txBox="1">
            <a:spLocks noChangeArrowheads="1"/>
          </p:cNvSpPr>
          <p:nvPr/>
        </p:nvSpPr>
        <p:spPr bwMode="auto">
          <a:xfrm>
            <a:off x="7667625" y="549275"/>
            <a:ext cx="1258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(тыс. 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879F369-58BA-439F-95EB-B64A128F081D}" type="slidenum">
              <a:rPr lang="ru-RU" sz="1400">
                <a:latin typeface="+mn-lt"/>
              </a:rPr>
              <a:pPr algn="r">
                <a:defRPr/>
              </a:pPr>
              <a:t>3</a:t>
            </a:fld>
            <a:endParaRPr lang="ru-RU" sz="1400" dirty="0">
              <a:latin typeface="+mn-lt"/>
            </a:endParaRPr>
          </a:p>
        </p:txBody>
      </p:sp>
      <p:pic>
        <p:nvPicPr>
          <p:cNvPr id="141317" name="Picture 8" descr="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28794" y="235743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ВВОДНАЯ ЧАСТЬ</a:t>
            </a:r>
          </a:p>
          <a:p>
            <a:pPr algn="ctr"/>
            <a:endParaRPr lang="ru-RU" sz="32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5" name="Picture 2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eaLnBrk="0" hangingPunct="0">
              <a:defRPr/>
            </a:pPr>
            <a:fld id="{CBA7BD49-F985-4090-B1DA-FF522E928F81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 defTabSz="914400" eaLnBrk="0" hangingPunct="0"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722947" name="Пятиугольник 5"/>
          <p:cNvGrpSpPr>
            <a:grpSpLocks/>
          </p:cNvGrpSpPr>
          <p:nvPr/>
        </p:nvGrpSpPr>
        <p:grpSpPr bwMode="auto">
          <a:xfrm>
            <a:off x="3348038" y="2276475"/>
            <a:ext cx="4608512" cy="1408113"/>
            <a:chOff x="3295" y="1847"/>
            <a:chExt cx="2419" cy="887"/>
          </a:xfrm>
        </p:grpSpPr>
        <p:pic>
          <p:nvPicPr>
            <p:cNvPr id="722962" name="Пятиугольник 5"/>
            <p:cNvPicPr>
              <a:picLocks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3295" y="1847"/>
              <a:ext cx="2419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63" name="Text Box 10"/>
            <p:cNvSpPr txBox="1">
              <a:spLocks noChangeArrowheads="1"/>
            </p:cNvSpPr>
            <p:nvPr/>
          </p:nvSpPr>
          <p:spPr bwMode="auto">
            <a:xfrm>
              <a:off x="3550" y="1917"/>
              <a:ext cx="2086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hangingPunct="0"/>
              <a:r>
                <a:rPr lang="ru-RU" sz="1300" b="1" dirty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</a:rPr>
                <a:t>Реализация прав детей-сирот, детей, оставшихся без попечения родителей:</a:t>
              </a:r>
            </a:p>
            <a:p>
              <a:pPr algn="ctr" defTabSz="914400" eaLnBrk="0" hangingPunct="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2015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   931,9 тыс.руб.;</a:t>
              </a:r>
            </a:p>
            <a:p>
              <a:pPr algn="ctr" defTabSz="91440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2016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5 591,4 тыс.руб.;</a:t>
              </a:r>
            </a:p>
            <a:p>
              <a:pPr algn="ctr" defTabSz="91440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2017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5 591,4 тыс.руб</a:t>
              </a:r>
              <a:r>
                <a:rPr lang="ru-RU" sz="1300" b="1" dirty="0">
                  <a:solidFill>
                    <a:schemeClr val="accent2"/>
                  </a:solidFill>
                  <a:latin typeface="Georgia" pitchFamily="18" charset="0"/>
                </a:rPr>
                <a:t>.</a:t>
              </a:r>
            </a:p>
          </p:txBody>
        </p:sp>
      </p:grpSp>
      <p:grpSp>
        <p:nvGrpSpPr>
          <p:cNvPr id="722948" name="Пятиугольник 6"/>
          <p:cNvGrpSpPr>
            <a:grpSpLocks/>
          </p:cNvGrpSpPr>
          <p:nvPr/>
        </p:nvGrpSpPr>
        <p:grpSpPr bwMode="auto">
          <a:xfrm>
            <a:off x="4859338" y="5300663"/>
            <a:ext cx="3924300" cy="1296987"/>
            <a:chOff x="3295" y="3183"/>
            <a:chExt cx="2381" cy="887"/>
          </a:xfrm>
        </p:grpSpPr>
        <p:pic>
          <p:nvPicPr>
            <p:cNvPr id="722960" name="Пятиугольник 6"/>
            <p:cNvPicPr>
              <a:picLocks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3295" y="3183"/>
              <a:ext cx="2381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61" name="Text Box 13"/>
            <p:cNvSpPr txBox="1">
              <a:spLocks noChangeArrowheads="1"/>
            </p:cNvSpPr>
            <p:nvPr/>
          </p:nvSpPr>
          <p:spPr bwMode="auto">
            <a:xfrm>
              <a:off x="3550" y="3253"/>
              <a:ext cx="2086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hangingPunct="0"/>
              <a:r>
                <a:rPr lang="ru-RU" sz="1300" b="1" dirty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</a:rPr>
                <a:t>Иные переданные государственные полномочия:</a:t>
              </a:r>
            </a:p>
            <a:p>
              <a:pPr algn="ctr" defTabSz="91440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2015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3 292,3 тыс.руб.;</a:t>
              </a:r>
            </a:p>
            <a:p>
              <a:pPr algn="ctr" defTabSz="91440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2016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3 254,3 тыс.руб.;</a:t>
              </a:r>
            </a:p>
            <a:p>
              <a:pPr algn="ctr" defTabSz="91440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— 2017 год —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</a:rPr>
                <a:t>3 395,0 тыс.руб</a:t>
              </a:r>
              <a:r>
                <a:rPr lang="ru-RU" sz="1300" b="1" dirty="0">
                  <a:solidFill>
                    <a:schemeClr val="accent2"/>
                  </a:solidFill>
                  <a:latin typeface="Georgia" pitchFamily="18" charset="0"/>
                </a:rPr>
                <a:t>.</a:t>
              </a:r>
            </a:p>
          </p:txBody>
        </p:sp>
      </p:grpSp>
      <p:grpSp>
        <p:nvGrpSpPr>
          <p:cNvPr id="722949" name="Пятиугольник 8"/>
          <p:cNvGrpSpPr>
            <a:grpSpLocks/>
          </p:cNvGrpSpPr>
          <p:nvPr/>
        </p:nvGrpSpPr>
        <p:grpSpPr bwMode="auto">
          <a:xfrm>
            <a:off x="2771775" y="908050"/>
            <a:ext cx="3914775" cy="1296988"/>
            <a:chOff x="3210" y="580"/>
            <a:chExt cx="2466" cy="887"/>
          </a:xfrm>
        </p:grpSpPr>
        <p:pic>
          <p:nvPicPr>
            <p:cNvPr id="722958" name="Пятиугольник 8"/>
            <p:cNvPicPr>
              <a:picLocks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3210" y="580"/>
              <a:ext cx="246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59" name="Text Box 16"/>
            <p:cNvSpPr txBox="1">
              <a:spLocks noChangeArrowheads="1"/>
            </p:cNvSpPr>
            <p:nvPr/>
          </p:nvSpPr>
          <p:spPr bwMode="auto">
            <a:xfrm>
              <a:off x="3464" y="649"/>
              <a:ext cx="2172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ru-RU" sz="1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cs typeface="Times New Roman" pitchFamily="18" charset="0"/>
                </a:rPr>
                <a:t>Реализация прав граждан в области образования:</a:t>
              </a:r>
            </a:p>
            <a:p>
              <a:pPr algn="ctr" defTabSz="914400" eaLnBrk="0" hangingPunct="0">
                <a:defRPr/>
              </a:pP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— по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329 688 тыс.руб. в год</a:t>
              </a:r>
              <a:r>
                <a:rPr lang="ru-RU" sz="1300" b="1" dirty="0">
                  <a:solidFill>
                    <a:schemeClr val="accent2"/>
                  </a:solidFill>
                  <a:latin typeface="Georgia" pitchFamily="18" charset="0"/>
                  <a:cs typeface="Times New Roman" pitchFamily="18" charset="0"/>
                </a:rPr>
                <a:t>;</a:t>
              </a:r>
              <a:endParaRPr lang="ru-RU" sz="1300" b="1" dirty="0">
                <a:solidFill>
                  <a:schemeClr val="accent2"/>
                </a:solidFill>
                <a:latin typeface="Georgia" pitchFamily="18" charset="0"/>
              </a:endParaRPr>
            </a:p>
          </p:txBody>
        </p:sp>
      </p:grpSp>
      <p:sp>
        <p:nvSpPr>
          <p:cNvPr id="722950" name="TextBox 9"/>
          <p:cNvSpPr txBox="1">
            <a:spLocks noChangeArrowheads="1"/>
          </p:cNvSpPr>
          <p:nvPr/>
        </p:nvSpPr>
        <p:spPr bwMode="auto">
          <a:xfrm>
            <a:off x="979488" y="190500"/>
            <a:ext cx="740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Субвенции из федерального и областного бюджетов бюджету города Ржева на </a:t>
            </a:r>
            <a:r>
              <a:rPr lang="ru-RU" sz="2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2015-2017</a:t>
            </a:r>
            <a:r>
              <a:rPr lang="ru-RU"/>
              <a:t> </a:t>
            </a: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годы</a:t>
            </a:r>
          </a:p>
        </p:txBody>
      </p:sp>
      <p:grpSp>
        <p:nvGrpSpPr>
          <p:cNvPr id="722951" name="Пятиугольник 8"/>
          <p:cNvGrpSpPr>
            <a:grpSpLocks/>
          </p:cNvGrpSpPr>
          <p:nvPr/>
        </p:nvGrpSpPr>
        <p:grpSpPr bwMode="auto">
          <a:xfrm>
            <a:off x="4140201" y="3789363"/>
            <a:ext cx="4317058" cy="1354149"/>
            <a:chOff x="3210" y="580"/>
            <a:chExt cx="2506" cy="921"/>
          </a:xfrm>
        </p:grpSpPr>
        <p:pic>
          <p:nvPicPr>
            <p:cNvPr id="722956" name="Пятиугольник 8"/>
            <p:cNvPicPr>
              <a:picLocks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3210" y="580"/>
              <a:ext cx="2466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57" name="Text Box 28"/>
            <p:cNvSpPr txBox="1">
              <a:spLocks noChangeArrowheads="1"/>
            </p:cNvSpPr>
            <p:nvPr/>
          </p:nvSpPr>
          <p:spPr bwMode="auto">
            <a:xfrm>
              <a:off x="3544" y="710"/>
              <a:ext cx="2172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 eaLnBrk="0" hangingPunct="0"/>
              <a:r>
                <a:rPr lang="ru-RU" sz="1300" b="1" dirty="0">
                  <a:solidFill>
                    <a:srgbClr val="003399"/>
                  </a:solidFill>
                  <a:cs typeface="Times New Roman" pitchFamily="18" charset="0"/>
                </a:rPr>
                <a:t>Компенсация части родительской платы за содержание ребенка в учреждениях дошкольного образования:</a:t>
              </a:r>
            </a:p>
            <a:p>
              <a:pPr algn="ctr" defTabSz="914400" eaLnBrk="0" hangingPunct="0"/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— по</a:t>
              </a:r>
              <a:r>
                <a:rPr lang="en-US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 </a:t>
              </a:r>
              <a:r>
                <a:rPr lang="ru-RU" sz="1300" b="1" dirty="0">
                  <a:solidFill>
                    <a:srgbClr val="990000"/>
                  </a:solidFill>
                  <a:latin typeface="Georgia" pitchFamily="18" charset="0"/>
                  <a:cs typeface="Times New Roman" pitchFamily="18" charset="0"/>
                </a:rPr>
                <a:t>4 628,1 тыс.руб. в год;</a:t>
              </a:r>
              <a:endParaRPr lang="ru-RU" sz="1300" b="1" dirty="0">
                <a:solidFill>
                  <a:srgbClr val="990000"/>
                </a:solidFill>
                <a:latin typeface="Georgia" pitchFamily="18" charset="0"/>
              </a:endParaRPr>
            </a:p>
          </p:txBody>
        </p:sp>
      </p:grpSp>
      <p:pic>
        <p:nvPicPr>
          <p:cNvPr id="722952" name="Picture 20" descr="7a1698654980de3c4bdb90e60abe48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981075"/>
            <a:ext cx="1944687" cy="1223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22953" name="Picture 21" descr="149772246f7da40b3f9ca71188bda75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3860800"/>
            <a:ext cx="1968500" cy="12255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22954" name="Picture 22" descr="1363362542_Novostroiyki-Belgoroda-god-sdachi-2013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2420938"/>
            <a:ext cx="1943100" cy="12239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22955" name="Picture 23" descr="1367304966general_pages_i22116_za_aprel_v_oblasti_zaregistrirovano_628_brachnyx_akto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5373688"/>
            <a:ext cx="2006600" cy="12239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69" name="Picture 5" descr="0_5f08d_570da432_XL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E8FA2EAC-D9CC-4B30-B315-0D4755C2F4AE}" type="slidenum">
              <a:rPr lang="ru-RU" sz="1400">
                <a:latin typeface="+mn-lt"/>
              </a:rPr>
              <a:pPr algn="r">
                <a:defRPr/>
              </a:pPr>
              <a:t>31</a:t>
            </a:fld>
            <a:endParaRPr lang="ru-RU" sz="1400">
              <a:latin typeface="+mn-lt"/>
            </a:endParaRPr>
          </a:p>
        </p:txBody>
      </p:sp>
      <p:sp>
        <p:nvSpPr>
          <p:cNvPr id="424964" name="Прямоугольник 1"/>
          <p:cNvSpPr>
            <a:spLocks noChangeArrowheads="1"/>
          </p:cNvSpPr>
          <p:nvPr/>
        </p:nvSpPr>
        <p:spPr bwMode="auto">
          <a:xfrm>
            <a:off x="755650" y="1916113"/>
            <a:ext cx="77755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4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</a:t>
            </a:r>
          </a:p>
          <a:p>
            <a:pPr algn="ctr"/>
            <a:r>
              <a:rPr lang="ru-RU" sz="4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 города Ржева</a:t>
            </a:r>
            <a:br>
              <a:rPr lang="ru-RU" sz="4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на 2015-2017 годы</a:t>
            </a:r>
            <a:endParaRPr lang="ru-RU" altLang="ru-RU" sz="4800" b="1" i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417801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802" name="Picture 15" descr="222"/>
            <p:cNvPicPr>
              <a:picLocks noChangeAspect="1" noChangeArrowheads="1"/>
            </p:cNvPicPr>
            <p:nvPr/>
          </p:nvPicPr>
          <p:blipFill>
            <a:blip r:embed="rId2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803" name="Picture 13" descr="log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7794" name="Rectangle 16"/>
          <p:cNvSpPr>
            <a:spLocks noChangeArrowheads="1"/>
          </p:cNvSpPr>
          <p:nvPr/>
        </p:nvSpPr>
        <p:spPr bwMode="auto">
          <a:xfrm>
            <a:off x="684213" y="1484313"/>
            <a:ext cx="3887787" cy="2376487"/>
          </a:xfrm>
          <a:prstGeom prst="rect">
            <a:avLst/>
          </a:prstGeom>
          <a:solidFill>
            <a:srgbClr val="B800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Обеспечение реализации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Указов Президента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417795" name="Rectangle 17"/>
          <p:cNvSpPr>
            <a:spLocks noChangeArrowheads="1"/>
          </p:cNvSpPr>
          <p:nvPr/>
        </p:nvSpPr>
        <p:spPr bwMode="auto">
          <a:xfrm>
            <a:off x="4500562" y="1484313"/>
            <a:ext cx="4175126" cy="2376487"/>
          </a:xfrm>
          <a:prstGeom prst="rect">
            <a:avLst/>
          </a:prstGeom>
          <a:solidFill>
            <a:srgbClr val="333399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400" b="1" dirty="0">
                <a:solidFill>
                  <a:schemeClr val="bg1"/>
                </a:solidFill>
              </a:rPr>
              <a:t>Создание условий для обеспечения </a:t>
            </a:r>
          </a:p>
          <a:p>
            <a:pPr algn="ctr" defTabSz="914400"/>
            <a:r>
              <a:rPr lang="ru-RU" sz="1400" b="1" dirty="0">
                <a:solidFill>
                  <a:schemeClr val="bg1"/>
                </a:solidFill>
              </a:rPr>
              <a:t>долгосрочной финансовой </a:t>
            </a:r>
            <a:r>
              <a:rPr lang="ru-RU" sz="1400" b="1" dirty="0" err="1">
                <a:solidFill>
                  <a:schemeClr val="bg1"/>
                </a:solidFill>
              </a:rPr>
              <a:t>устойчи</a:t>
            </a:r>
            <a:r>
              <a:rPr lang="ru-RU" sz="1400" b="1" dirty="0">
                <a:solidFill>
                  <a:schemeClr val="bg1"/>
                </a:solidFill>
              </a:rPr>
              <a:t>-</a:t>
            </a:r>
          </a:p>
          <a:p>
            <a:pPr algn="ctr" defTabSz="914400"/>
            <a:r>
              <a:rPr lang="ru-RU" sz="1400" b="1" dirty="0" err="1">
                <a:solidFill>
                  <a:schemeClr val="bg1"/>
                </a:solidFill>
              </a:rPr>
              <a:t>вости</a:t>
            </a:r>
            <a:r>
              <a:rPr lang="ru-RU" sz="1400" b="1" dirty="0">
                <a:solidFill>
                  <a:schemeClr val="bg1"/>
                </a:solidFill>
              </a:rPr>
              <a:t>. Выполнение условий Соглашения с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ru-RU" sz="1400" b="1" dirty="0" smtClean="0">
                <a:solidFill>
                  <a:schemeClr val="bg1"/>
                </a:solidFill>
              </a:rPr>
              <a:t>МФ № </a:t>
            </a:r>
            <a:r>
              <a:rPr lang="ru-RU" sz="1400" b="1" dirty="0">
                <a:solidFill>
                  <a:schemeClr val="bg1"/>
                </a:solidFill>
              </a:rPr>
              <a:t>08-ФО/13 от 18.10.13г. о взаимодействии </a:t>
            </a:r>
          </a:p>
          <a:p>
            <a:pPr algn="ctr" defTabSz="914400"/>
            <a:r>
              <a:rPr lang="ru-RU" sz="1400" b="1" dirty="0">
                <a:solidFill>
                  <a:schemeClr val="bg1"/>
                </a:solidFill>
              </a:rPr>
              <a:t>в рамках финансового оздоровления </a:t>
            </a:r>
          </a:p>
          <a:p>
            <a:pPr algn="ctr" defTabSz="914400"/>
            <a:r>
              <a:rPr lang="ru-RU" sz="1400" b="1" dirty="0">
                <a:solidFill>
                  <a:schemeClr val="bg1"/>
                </a:solidFill>
              </a:rPr>
              <a:t>муниципального образования </a:t>
            </a:r>
          </a:p>
          <a:p>
            <a:pPr algn="ctr" defTabSz="914400"/>
            <a:r>
              <a:rPr lang="ru-RU" sz="1400" b="1" dirty="0">
                <a:solidFill>
                  <a:schemeClr val="bg1"/>
                </a:solidFill>
              </a:rPr>
              <a:t>Тверской области «Город Ржев»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 defTabSz="914400"/>
            <a:endParaRPr lang="ru-RU" sz="1600" b="1" dirty="0">
              <a:solidFill>
                <a:schemeClr val="bg1"/>
              </a:solidFill>
            </a:endParaRPr>
          </a:p>
          <a:p>
            <a:pPr algn="ctr" defTabSz="914400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17796" name="Rectangle 18"/>
          <p:cNvSpPr>
            <a:spLocks noChangeArrowheads="1"/>
          </p:cNvSpPr>
          <p:nvPr/>
        </p:nvSpPr>
        <p:spPr bwMode="auto">
          <a:xfrm>
            <a:off x="684213" y="3860800"/>
            <a:ext cx="4175125" cy="237648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Сохранение социальной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направленности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бюджета</a:t>
            </a:r>
          </a:p>
        </p:txBody>
      </p:sp>
      <p:sp>
        <p:nvSpPr>
          <p:cNvPr id="417797" name="Rectangle 19"/>
          <p:cNvSpPr>
            <a:spLocks noChangeArrowheads="1"/>
          </p:cNvSpPr>
          <p:nvPr/>
        </p:nvSpPr>
        <p:spPr bwMode="auto">
          <a:xfrm>
            <a:off x="4500563" y="3860800"/>
            <a:ext cx="4175125" cy="237648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ru-RU" b="1" dirty="0">
              <a:solidFill>
                <a:schemeClr val="bg1"/>
              </a:solidFill>
            </a:endParaRP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Повышение качества 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Муниципальных программ г.Ржева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Тверской области.</a:t>
            </a:r>
          </a:p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Повышение эффективности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оказания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муниципальных </a:t>
            </a:r>
            <a:r>
              <a:rPr lang="ru-RU" b="1" dirty="0">
                <a:solidFill>
                  <a:schemeClr val="bg1"/>
                </a:solidFill>
              </a:rPr>
              <a:t>услуг. </a:t>
            </a:r>
          </a:p>
        </p:txBody>
      </p:sp>
      <p:sp>
        <p:nvSpPr>
          <p:cNvPr id="417798" name="Rectangle 20"/>
          <p:cNvSpPr>
            <a:spLocks noChangeArrowheads="1"/>
          </p:cNvSpPr>
          <p:nvPr/>
        </p:nvSpPr>
        <p:spPr bwMode="auto">
          <a:xfrm>
            <a:off x="2843213" y="3284538"/>
            <a:ext cx="3600450" cy="11525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sz="1700" b="1" dirty="0">
                <a:latin typeface="Times New Roman" pitchFamily="18" charset="0"/>
              </a:rPr>
              <a:t>Оптимизация расходов в целях </a:t>
            </a:r>
          </a:p>
          <a:p>
            <a:pPr algn="ctr" defTabSz="914400"/>
            <a:r>
              <a:rPr lang="ru-RU" sz="1700" b="1" dirty="0">
                <a:latin typeface="Times New Roman" pitchFamily="18" charset="0"/>
              </a:rPr>
              <a:t>обеспечения финансирования </a:t>
            </a:r>
          </a:p>
          <a:p>
            <a:pPr algn="ctr" defTabSz="914400"/>
            <a:r>
              <a:rPr lang="ru-RU" sz="1700" b="1" dirty="0">
                <a:latin typeface="Times New Roman" pitchFamily="18" charset="0"/>
              </a:rPr>
              <a:t>приоритетных расходных</a:t>
            </a:r>
            <a:r>
              <a:rPr lang="ru-RU" sz="1600" b="1" dirty="0">
                <a:latin typeface="Times New Roman" pitchFamily="18" charset="0"/>
              </a:rPr>
              <a:t> </a:t>
            </a:r>
          </a:p>
          <a:p>
            <a:pPr algn="ctr" defTabSz="914400"/>
            <a:r>
              <a:rPr lang="ru-RU" sz="1700" b="1" dirty="0">
                <a:latin typeface="Times New Roman" pitchFamily="18" charset="0"/>
              </a:rPr>
              <a:t>обязательств</a:t>
            </a:r>
          </a:p>
        </p:txBody>
      </p:sp>
      <p:sp>
        <p:nvSpPr>
          <p:cNvPr id="417799" name="Text Box 26"/>
          <p:cNvSpPr txBox="1">
            <a:spLocks noChangeArrowheads="1"/>
          </p:cNvSpPr>
          <p:nvPr/>
        </p:nvSpPr>
        <p:spPr bwMode="auto">
          <a:xfrm>
            <a:off x="928662" y="0"/>
            <a:ext cx="8215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Основные подходы к формированию расходов </a:t>
            </a:r>
            <a:r>
              <a:rPr lang="ru-RU" b="1" dirty="0" smtClean="0">
                <a:solidFill>
                  <a:schemeClr val="bg1"/>
                </a:solidFill>
              </a:rPr>
              <a:t>бюджета</a:t>
            </a:r>
          </a:p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города </a:t>
            </a:r>
            <a:r>
              <a:rPr lang="ru-RU" b="1" dirty="0" smtClean="0">
                <a:solidFill>
                  <a:schemeClr val="bg1"/>
                </a:solidFill>
              </a:rPr>
              <a:t>Ржева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2015 год и плановый период 2016 и 2017 годов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7800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8921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0"/>
            <a:chExt cx="9144000" cy="863632"/>
          </a:xfrm>
        </p:grpSpPr>
        <p:pic>
          <p:nvPicPr>
            <p:cNvPr id="532536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7" name="Picture 15" descr="222"/>
            <p:cNvPicPr>
              <a:picLocks noChangeAspect="1" noChangeArrowheads="1"/>
            </p:cNvPicPr>
            <p:nvPr/>
          </p:nvPicPr>
          <p:blipFill>
            <a:blip r:embed="rId3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8" name="Picture 13" descr="log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325" y="9557"/>
              <a:ext cx="6492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32531" name="Object 51"/>
          <p:cNvGraphicFramePr>
            <a:graphicFrameLocks noGrp="1" noChangeAspect="1"/>
          </p:cNvGraphicFramePr>
          <p:nvPr>
            <p:ph idx="1"/>
          </p:nvPr>
        </p:nvGraphicFramePr>
        <p:xfrm>
          <a:off x="285720" y="1071546"/>
          <a:ext cx="8572560" cy="5786454"/>
        </p:xfrm>
        <a:graphic>
          <a:graphicData uri="http://schemas.openxmlformats.org/presentationml/2006/ole">
            <p:oleObj spid="_x0000_s1026" name="Диаграмма" r:id="rId5" imgW="5467485" imgH="4267110" progId="MSGraph.Chart.8">
              <p:embed followColorScheme="full"/>
            </p:oleObj>
          </a:graphicData>
        </a:graphic>
      </p:graphicFrame>
      <p:pic>
        <p:nvPicPr>
          <p:cNvPr id="53253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4" name="Picture 10" descr="Герб Рже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"/>
            <a:ext cx="1143008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5" name="Rectangle 13"/>
          <p:cNvSpPr>
            <a:spLocks noChangeArrowheads="1"/>
          </p:cNvSpPr>
          <p:nvPr/>
        </p:nvSpPr>
        <p:spPr bwMode="auto">
          <a:xfrm>
            <a:off x="1428728" y="0"/>
            <a:ext cx="7715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rgbClr val="F9F9F9"/>
                </a:solidFill>
              </a:rPr>
              <a:t>Структура расходов </a:t>
            </a:r>
            <a:r>
              <a:rPr lang="ru-RU" b="1" dirty="0" smtClean="0">
                <a:solidFill>
                  <a:srgbClr val="F9F9F9"/>
                </a:solidFill>
              </a:rPr>
              <a:t>бюджета </a:t>
            </a:r>
            <a:r>
              <a:rPr lang="ru-RU" b="1" dirty="0">
                <a:solidFill>
                  <a:srgbClr val="F9F9F9"/>
                </a:solidFill>
              </a:rPr>
              <a:t>города </a:t>
            </a:r>
            <a:r>
              <a:rPr lang="ru-RU" b="1" dirty="0" smtClean="0">
                <a:solidFill>
                  <a:srgbClr val="F9F9F9"/>
                </a:solidFill>
              </a:rPr>
              <a:t>Ржева Тверской области </a:t>
            </a:r>
            <a:r>
              <a:rPr lang="ru-RU" b="1" dirty="0">
                <a:solidFill>
                  <a:srgbClr val="F9F9F9"/>
                </a:solidFill>
              </a:rPr>
              <a:t>в 20</a:t>
            </a:r>
            <a:r>
              <a:rPr lang="en-US" b="1" dirty="0">
                <a:solidFill>
                  <a:srgbClr val="F9F9F9"/>
                </a:solidFill>
              </a:rPr>
              <a:t>1</a:t>
            </a:r>
            <a:r>
              <a:rPr lang="ru-RU" b="1" dirty="0">
                <a:solidFill>
                  <a:srgbClr val="F9F9F9"/>
                </a:solidFill>
              </a:rPr>
              <a:t>5 </a:t>
            </a:r>
            <a:r>
              <a:rPr lang="ru-RU" b="1" dirty="0" smtClean="0">
                <a:solidFill>
                  <a:srgbClr val="F9F9F9"/>
                </a:solidFill>
              </a:rPr>
              <a:t>году за счет средств всех уровней бюджета</a:t>
            </a:r>
            <a:endParaRPr lang="ru-RU" b="1" dirty="0">
              <a:solidFill>
                <a:srgbClr val="F9F9F9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95" name="Picture 15" descr="22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143000"/>
          </a:xfrm>
        </p:spPr>
      </p:pic>
      <p:graphicFrame>
        <p:nvGraphicFramePr>
          <p:cNvPr id="650294" name="Object 54"/>
          <p:cNvGraphicFramePr>
            <a:graphicFrameLocks noGrp="1" noChangeAspect="1"/>
          </p:cNvGraphicFramePr>
          <p:nvPr>
            <p:ph idx="1"/>
          </p:nvPr>
        </p:nvGraphicFramePr>
        <p:xfrm>
          <a:off x="500033" y="2143116"/>
          <a:ext cx="8143933" cy="4357718"/>
        </p:xfrm>
        <a:graphic>
          <a:graphicData uri="http://schemas.openxmlformats.org/presentationml/2006/ole">
            <p:oleObj spid="_x0000_s2050" name="Диаграмма" r:id="rId4" imgW="8229600" imgH="5105490" progId="MSGraph.Chart.8">
              <p:embed followColorScheme="full"/>
            </p:oleObj>
          </a:graphicData>
        </a:graphic>
      </p:graphicFrame>
      <p:pic>
        <p:nvPicPr>
          <p:cNvPr id="650296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97" name="Text Box 14"/>
          <p:cNvSpPr txBox="1">
            <a:spLocks noChangeArrowheads="1"/>
          </p:cNvSpPr>
          <p:nvPr/>
        </p:nvSpPr>
        <p:spPr bwMode="auto">
          <a:xfrm>
            <a:off x="1403350" y="1158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Программные и непрограммные расходы местного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бюджета 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в 2015 году</a:t>
            </a:r>
          </a:p>
        </p:txBody>
      </p:sp>
      <p:sp>
        <p:nvSpPr>
          <p:cNvPr id="650298" name="Text Box 15"/>
          <p:cNvSpPr txBox="1">
            <a:spLocks noChangeArrowheads="1"/>
          </p:cNvSpPr>
          <p:nvPr/>
        </p:nvSpPr>
        <p:spPr bwMode="auto">
          <a:xfrm>
            <a:off x="1403350" y="11588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chemeClr val="bg1"/>
                </a:solidFill>
              </a:rPr>
              <a:t>Программные и непрограммные расходы местного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chemeClr val="bg1"/>
                </a:solidFill>
              </a:rPr>
              <a:t>бюджета </a:t>
            </a:r>
          </a:p>
          <a:p>
            <a:pPr algn="ctr" defTabSz="914400"/>
            <a:r>
              <a:rPr lang="ru-RU" b="1">
                <a:solidFill>
                  <a:schemeClr val="bg1"/>
                </a:solidFill>
              </a:rPr>
              <a:t>в 2015 году</a:t>
            </a:r>
          </a:p>
        </p:txBody>
      </p:sp>
      <p:pic>
        <p:nvPicPr>
          <p:cNvPr id="650299" name="Picture 10" descr="Герб Рж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1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В целях повышения эффективности и результативности расходов с 2014 года бюджет города Ржева формируется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программному принципу.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 средств, направленных на достижение конкретных результатов.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Бюджет города Ржева на 2015 год и плановый период 2016-2017 годов сформирован на основе 14 муниципальных программ города Ржева Тверской области, охватывающих основные направления деятельности органов исполнительной власти города.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643446"/>
            <a:ext cx="1836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755 704,7 тыс. руб.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2500306"/>
            <a:ext cx="1637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8 401,6 тыс. руб.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270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271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3696968"/>
              </p:ext>
            </p:extLst>
          </p:nvPr>
        </p:nvGraphicFramePr>
        <p:xfrm>
          <a:off x="0" y="1071546"/>
          <a:ext cx="91440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1272" name="Text Box 10"/>
          <p:cNvSpPr txBox="1">
            <a:spLocks noChangeArrowheads="1"/>
          </p:cNvSpPr>
          <p:nvPr/>
        </p:nvSpPr>
        <p:spPr bwMode="auto">
          <a:xfrm>
            <a:off x="1718241" y="115888"/>
            <a:ext cx="711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ru-RU" b="1" dirty="0">
                <a:solidFill>
                  <a:schemeClr val="bg1"/>
                </a:solidFill>
              </a:rPr>
              <a:t>Расходы бюджета города </a:t>
            </a:r>
            <a:r>
              <a:rPr lang="ru-RU" b="1" dirty="0" smtClean="0">
                <a:solidFill>
                  <a:schemeClr val="bg1"/>
                </a:solidFill>
              </a:rPr>
              <a:t>Ржева в 2015 году на </a:t>
            </a:r>
            <a:r>
              <a:rPr lang="ru-RU" b="1" dirty="0">
                <a:solidFill>
                  <a:schemeClr val="bg1"/>
                </a:solidFill>
              </a:rPr>
              <a:t>реализацию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ru-RU" b="1" dirty="0" smtClean="0">
                <a:solidFill>
                  <a:schemeClr val="bg1"/>
                </a:solidFill>
              </a:rPr>
              <a:t>муниципальных программ </a:t>
            </a:r>
            <a:r>
              <a:rPr lang="ru-RU" b="1" dirty="0">
                <a:solidFill>
                  <a:schemeClr val="bg1"/>
                </a:solidFill>
              </a:rPr>
              <a:t>(тыс. руб.)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4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30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230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28588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305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802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образования города Ржева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3" y="1314450"/>
            <a:ext cx="4000529" cy="828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позитивной социализации и учебной успешности каждого ребенка, усиление вклада образования в развитие экономики с учетом изменений культурной, социальной и технологической среды.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3" y="2133600"/>
            <a:ext cx="4000529" cy="509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дошкольного образования в городе Ржеве Тверской области»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779,8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3" y="2636838"/>
            <a:ext cx="4000529" cy="434972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«Модернизация общего образования как института социального развития»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675,8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5" y="3068638"/>
            <a:ext cx="4000527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«Развитие дополнительного образования в городе Ржеве Тверской области» 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17 718,6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5" y="3516313"/>
            <a:ext cx="4000528" cy="4127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«Обеспечение инновационного характера образования в городе Ржеве Тверской области»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363,2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3933825"/>
            <a:ext cx="4000528" cy="56674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«Организация отдыха и оздоровления детей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под-ростков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3 695,6 тыс. руб.»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5" y="4500570"/>
            <a:ext cx="4000528" cy="6429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П6: «Совершенствование организации питания в общеобразовательных учреждениях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9 174,0 тыс. руб.»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3" y="5122863"/>
            <a:ext cx="4000529" cy="520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ПП7: «Проведение ремонта  в образовательных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учрежде-ний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2 000,0 тыс. руб.»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5592762"/>
            <a:ext cx="4006881" cy="550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ПП8«Комплексная безопасность образовательных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6138863"/>
            <a:ext cx="4000528" cy="360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13 847,5 тыс. руб.</a:t>
            </a:r>
          </a:p>
        </p:txBody>
      </p:sp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993058"/>
              </p:ext>
            </p:extLst>
          </p:nvPr>
        </p:nvGraphicFramePr>
        <p:xfrm>
          <a:off x="3178175" y="1"/>
          <a:ext cx="5356225" cy="4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43438" y="4000504"/>
            <a:ext cx="576263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572008"/>
            <a:ext cx="67468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83,3%</a:t>
            </a:r>
          </a:p>
        </p:txBody>
      </p:sp>
      <p:sp>
        <p:nvSpPr>
          <p:cNvPr id="652318" name="TextBox 25"/>
          <p:cNvSpPr txBox="1">
            <a:spLocks noChangeArrowheads="1"/>
          </p:cNvSpPr>
          <p:nvPr/>
        </p:nvSpPr>
        <p:spPr bwMode="auto">
          <a:xfrm>
            <a:off x="4143372" y="3543300"/>
            <a:ext cx="4872041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Удовлетворенность населения города Ржева Тверской области качеством образовательных услуг и их доступностью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5219701" y="4109248"/>
            <a:ext cx="781059" cy="87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418388" y="4024313"/>
            <a:ext cx="576262" cy="196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4000504"/>
            <a:ext cx="576262" cy="234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>
            <a:off x="6577022" y="4117979"/>
            <a:ext cx="841366" cy="4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323" name="TextBox 32"/>
          <p:cNvSpPr txBox="1">
            <a:spLocks noChangeArrowheads="1"/>
          </p:cNvSpPr>
          <p:nvPr/>
        </p:nvSpPr>
        <p:spPr bwMode="auto">
          <a:xfrm>
            <a:off x="4071934" y="4286256"/>
            <a:ext cx="50720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Охват программами дошкольного образования детей в возрасте от 2 мес. до 7 лет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4572008"/>
            <a:ext cx="6477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00760" y="4572008"/>
            <a:ext cx="647700" cy="227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cxnSp>
        <p:nvCxnSpPr>
          <p:cNvPr id="45" name="Прямая со стрелкой 44"/>
          <p:cNvCxnSpPr>
            <a:stCxn id="23" idx="3"/>
            <a:endCxn id="40" idx="1"/>
          </p:cNvCxnSpPr>
          <p:nvPr/>
        </p:nvCxnSpPr>
        <p:spPr>
          <a:xfrm>
            <a:off x="5318126" y="4679165"/>
            <a:ext cx="682634" cy="6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40" idx="3"/>
            <a:endCxn id="39" idx="1"/>
          </p:cNvCxnSpPr>
          <p:nvPr/>
        </p:nvCxnSpPr>
        <p:spPr>
          <a:xfrm>
            <a:off x="6648460" y="4685515"/>
            <a:ext cx="781060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328" name="TextBox 47"/>
          <p:cNvSpPr txBox="1">
            <a:spLocks noChangeArrowheads="1"/>
          </p:cNvSpPr>
          <p:nvPr/>
        </p:nvSpPr>
        <p:spPr bwMode="auto">
          <a:xfrm>
            <a:off x="4143372" y="4746625"/>
            <a:ext cx="485778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выпускников муниципальных  общеобразовательных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учреждений, 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получивших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аттестат о среднем общем образовании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5143512"/>
            <a:ext cx="674688" cy="182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29520" y="5143512"/>
            <a:ext cx="673100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00760" y="5143512"/>
            <a:ext cx="673100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6673860" y="5235587"/>
            <a:ext cx="67310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318126" y="5234793"/>
            <a:ext cx="682634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334" name="TextBox 60"/>
          <p:cNvSpPr txBox="1">
            <a:spLocks noChangeArrowheads="1"/>
          </p:cNvSpPr>
          <p:nvPr/>
        </p:nvSpPr>
        <p:spPr bwMode="auto">
          <a:xfrm>
            <a:off x="4283075" y="5357826"/>
            <a:ext cx="4860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детей с ограниченными возможностями здоровья и детей-инвалидов, которым созданы условия для получения качественного общего образования, в общей численности детей с ограниченными возможностями здоровья и детей-инвалидов школьного возраста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643438" y="6143644"/>
            <a:ext cx="673100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6143644"/>
            <a:ext cx="67310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500958" y="6143644"/>
            <a:ext cx="67310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1,7%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>
            <a:off x="6745298" y="6250801"/>
            <a:ext cx="7556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</p:cNvCxnSpPr>
          <p:nvPr/>
        </p:nvCxnSpPr>
        <p:spPr>
          <a:xfrm flipV="1">
            <a:off x="5316538" y="6230957"/>
            <a:ext cx="741363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473575" y="6489700"/>
            <a:ext cx="1019175" cy="22544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358082" y="6500834"/>
            <a:ext cx="928694" cy="214314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500834"/>
            <a:ext cx="1017588" cy="22544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652343" name="TextBox 1"/>
          <p:cNvSpPr txBox="1">
            <a:spLocks noChangeArrowheads="1"/>
          </p:cNvSpPr>
          <p:nvPr/>
        </p:nvSpPr>
        <p:spPr bwMode="auto">
          <a:xfrm>
            <a:off x="2717800" y="6581775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450" y="6499225"/>
            <a:ext cx="0" cy="79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7450" y="6578600"/>
            <a:ext cx="3074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76" idx="0"/>
            <a:endCxn id="70" idx="2"/>
          </p:cNvCxnSpPr>
          <p:nvPr/>
        </p:nvCxnSpPr>
        <p:spPr>
          <a:xfrm rot="16200000" flipV="1">
            <a:off x="4899830" y="6406366"/>
            <a:ext cx="163493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80" idx="0"/>
          </p:cNvCxnSpPr>
          <p:nvPr/>
        </p:nvCxnSpPr>
        <p:spPr>
          <a:xfrm rot="16200000" flipV="1">
            <a:off x="6433752" y="6425032"/>
            <a:ext cx="142876" cy="87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79" idx="0"/>
            <a:endCxn id="72" idx="2"/>
          </p:cNvCxnSpPr>
          <p:nvPr/>
        </p:nvCxnSpPr>
        <p:spPr>
          <a:xfrm rot="5400000" flipH="1" flipV="1">
            <a:off x="7758530" y="6421857"/>
            <a:ext cx="142876" cy="150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5643570" y="1357298"/>
            <a:ext cx="226886" cy="15001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6215074" y="1500174"/>
            <a:ext cx="226886" cy="13573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6786578" y="1571612"/>
            <a:ext cx="226886" cy="13573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00892" y="1928802"/>
          <a:ext cx="714380" cy="261938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487488,5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6286512" y="2143116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490765,5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5857884" y="1928802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504754,5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5072066" y="1857364"/>
          <a:ext cx="642942" cy="2619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544696,3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0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4214A-B89C-4B5A-85B1-444688328EC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65331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331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образования города Ржева Тверской области» на 2014-2019 годы</a:t>
            </a:r>
          </a:p>
        </p:txBody>
      </p:sp>
      <p:sp>
        <p:nvSpPr>
          <p:cNvPr id="653317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1908175"/>
            <a:ext cx="7416800" cy="800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образовательных учреждений за счет средств местного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(школы, детские сады, учреждения дополнительного образования)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129 347,1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663" y="3189288"/>
            <a:ext cx="7354887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дошкольного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122 816,0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0213" y="2692400"/>
            <a:ext cx="7381875" cy="504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общего образования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206 872,0 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6038" y="4805363"/>
            <a:ext cx="7143750" cy="504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отдыха и оздоровление детей и подростков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5286388"/>
            <a:ext cx="7185023" cy="395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отдыха детей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498,0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7413" y="4437063"/>
            <a:ext cx="7429500" cy="368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и обслуживание систем водоочистки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1277,0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3" y="5654675"/>
            <a:ext cx="7177109" cy="3238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образовательных учреждениях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4480" y="5995988"/>
            <a:ext cx="7223145" cy="5048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образовательных учреждениях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500,0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5013" y="3692525"/>
            <a:ext cx="7437437" cy="7445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Компенсация части родительской платы за содержание ребенка (присмотр и уход за ребенком) в дошкольных учреждениях 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4 628,1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653327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4805363"/>
            <a:ext cx="11938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4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47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4348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4349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329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Муниципальная программа «Развитие культуры города Ржева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14450"/>
            <a:ext cx="4071966" cy="1757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повышения качества и разнообразия услуг, предоставляемых в сфере культуры и искусства, развития творческих способностей и обеспечение равного доступа жителей города Ржева Тверской области к культурным ценностям, знаниям и информации, участие их в культурной жизни, удовлетворение потребностей в развитии и реализации культурного и духовного потенциала города Ржева Тверской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3" y="3071810"/>
            <a:ext cx="4078319" cy="644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дополнительного образования детей в области культуры города Ржева Тверской области»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34431,1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3" y="3714752"/>
            <a:ext cx="4078319" cy="7016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«Улучшение условий организации досуга и обеспечение жителей г. Ржева Тверской области услугами организаций культуры»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071,8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429132"/>
            <a:ext cx="4071966" cy="727068"/>
          </a:xfrm>
          <a:prstGeom prst="rect">
            <a:avLst/>
          </a:prstGeom>
          <a:solidFill>
            <a:srgbClr val="8BB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«Организация библиотечного обслуживания населения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195,0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143512"/>
            <a:ext cx="4068794" cy="661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«Организация и проведение массовых, культурно-просветительских и театрально-зрелищных мероприятий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786455"/>
            <a:ext cx="4071966" cy="2857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4 864,8 тыс. руб.</a:t>
            </a:r>
          </a:p>
        </p:txBody>
      </p:sp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8047737"/>
              </p:ext>
            </p:extLst>
          </p:nvPr>
        </p:nvGraphicFramePr>
        <p:xfrm>
          <a:off x="2622536" y="550842"/>
          <a:ext cx="6470664" cy="304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4362" name="TextBox 32"/>
          <p:cNvSpPr txBox="1">
            <a:spLocks noChangeArrowheads="1"/>
          </p:cNvSpPr>
          <p:nvPr/>
        </p:nvSpPr>
        <p:spPr bwMode="auto">
          <a:xfrm>
            <a:off x="4286249" y="3286124"/>
            <a:ext cx="485775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Уровень удовлетворенности населения качеством услуг, предоставляемых учреждениями дополнительного образования детей в области культуры в городе Ржеве Тверской области</a:t>
            </a:r>
          </a:p>
        </p:txBody>
      </p:sp>
      <p:sp>
        <p:nvSpPr>
          <p:cNvPr id="654363" name="TextBox 47"/>
          <p:cNvSpPr txBox="1">
            <a:spLocks noChangeArrowheads="1"/>
          </p:cNvSpPr>
          <p:nvPr/>
        </p:nvSpPr>
        <p:spPr bwMode="auto">
          <a:xfrm>
            <a:off x="4243387" y="4214818"/>
            <a:ext cx="49006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Уровень удовлетворенности населения качеством услуг, предоставляемых учреждениями культуры в городе Ржеве Тверской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3929066"/>
            <a:ext cx="674688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72396" y="3929066"/>
            <a:ext cx="674688" cy="182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3929066"/>
            <a:ext cx="673100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>
            <a:off x="6745298" y="4021141"/>
            <a:ext cx="82867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246688" y="4020348"/>
            <a:ext cx="825510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369" name="TextBox 60"/>
          <p:cNvSpPr txBox="1">
            <a:spLocks noChangeArrowheads="1"/>
          </p:cNvSpPr>
          <p:nvPr/>
        </p:nvSpPr>
        <p:spPr bwMode="auto">
          <a:xfrm>
            <a:off x="4284663" y="5000636"/>
            <a:ext cx="48593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Уровень удовлетворенности населения качеством услуг, предоставляемых Муниципальным учреждением культуры «Ржевская централизованная  библиотечная система»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572000" y="4643446"/>
            <a:ext cx="673100" cy="182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00760" y="4643446"/>
            <a:ext cx="674687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572396" y="4643446"/>
            <a:ext cx="67468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>
            <a:off x="6675447" y="4750603"/>
            <a:ext cx="896949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</p:cNvCxnSpPr>
          <p:nvPr/>
        </p:nvCxnSpPr>
        <p:spPr>
          <a:xfrm flipV="1">
            <a:off x="5245100" y="4729171"/>
            <a:ext cx="741362" cy="476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00562" y="6429396"/>
            <a:ext cx="857256" cy="28575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72396" y="6429396"/>
            <a:ext cx="785818" cy="28575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429396"/>
            <a:ext cx="857257" cy="28575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572000" y="5715016"/>
            <a:ext cx="674688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643834" y="5715016"/>
            <a:ext cx="674688" cy="1825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072198" y="5715016"/>
            <a:ext cx="673100" cy="182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>
            <a:stCxn id="63" idx="3"/>
            <a:endCxn id="65" idx="1"/>
          </p:cNvCxnSpPr>
          <p:nvPr/>
        </p:nvCxnSpPr>
        <p:spPr>
          <a:xfrm flipV="1">
            <a:off x="5246688" y="5806297"/>
            <a:ext cx="825510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65" idx="3"/>
            <a:endCxn id="64" idx="1"/>
          </p:cNvCxnSpPr>
          <p:nvPr/>
        </p:nvCxnSpPr>
        <p:spPr>
          <a:xfrm>
            <a:off x="6745298" y="5806297"/>
            <a:ext cx="898536" cy="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383" name="TextBox 1"/>
          <p:cNvSpPr txBox="1">
            <a:spLocks noChangeArrowheads="1"/>
          </p:cNvSpPr>
          <p:nvPr/>
        </p:nvSpPr>
        <p:spPr bwMode="auto">
          <a:xfrm>
            <a:off x="2643174" y="6357958"/>
            <a:ext cx="1023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393009" y="6179363"/>
            <a:ext cx="214316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00166" y="6286520"/>
            <a:ext cx="27146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6" idx="0"/>
            <a:endCxn id="63" idx="2"/>
          </p:cNvCxnSpPr>
          <p:nvPr/>
        </p:nvCxnSpPr>
        <p:spPr>
          <a:xfrm rot="16200000" flipV="1">
            <a:off x="4653359" y="6153565"/>
            <a:ext cx="531817" cy="1984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80" idx="0"/>
            <a:endCxn id="65" idx="2"/>
          </p:cNvCxnSpPr>
          <p:nvPr/>
        </p:nvCxnSpPr>
        <p:spPr>
          <a:xfrm rot="16200000" flipV="1">
            <a:off x="6153160" y="6153166"/>
            <a:ext cx="531818" cy="2064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9" idx="0"/>
            <a:endCxn id="64" idx="2"/>
          </p:cNvCxnSpPr>
          <p:nvPr/>
        </p:nvCxnSpPr>
        <p:spPr>
          <a:xfrm rot="5400000" flipH="1" flipV="1">
            <a:off x="7707333" y="6155552"/>
            <a:ext cx="531817" cy="1587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643570" y="1500174"/>
            <a:ext cx="226886" cy="13573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6429388" y="1571612"/>
            <a:ext cx="226886" cy="1285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286644" y="1571612"/>
            <a:ext cx="155448" cy="1285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авая фигурная скобка 42"/>
          <p:cNvSpPr/>
          <p:nvPr/>
        </p:nvSpPr>
        <p:spPr>
          <a:xfrm>
            <a:off x="8001024" y="1571612"/>
            <a:ext cx="226886" cy="1285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7643834" y="1857364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72335,4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072330" y="178592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73120,1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286512" y="178592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73562,7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643570" y="1785926"/>
          <a:ext cx="357190" cy="261938"/>
        </p:xfrm>
        <a:graphic>
          <a:graphicData uri="http://schemas.openxmlformats.org/drawingml/2006/table">
            <a:tbl>
              <a:tblPr/>
              <a:tblGrid>
                <a:gridCol w="357190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76284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64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9387A-A86E-4466-91BD-6D866E6FD74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5536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4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культуры города Ржева Тверской области» на 2014-2019 годы</a:t>
            </a:r>
          </a:p>
        </p:txBody>
      </p:sp>
      <p:sp>
        <p:nvSpPr>
          <p:cNvPr id="655365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075" y="2276475"/>
            <a:ext cx="6480175" cy="792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учреждений культуры за счет средств местного бюджета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(школы искусств, клубы, библиотеки)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66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194,9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1700" y="3284538"/>
            <a:ext cx="6505575" cy="563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ремонта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900,0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2825" y="4221163"/>
            <a:ext cx="6432579" cy="503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безопасность в учреждениях культуры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975" y="5095875"/>
            <a:ext cx="6488113" cy="7921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массовых, культурно-просветительских и театрально-зрелищных мероприятий города Ржева Тверской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- 1000,0 тыс. руб.</a:t>
            </a:r>
          </a:p>
        </p:txBody>
      </p:sp>
      <p:pic>
        <p:nvPicPr>
          <p:cNvPr id="655370" name="Picture 5" descr="http://www.allstick.ru/UserFiles/Picture/cat_1/50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4213" y="3500438"/>
            <a:ext cx="3355976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8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spect="1" noChangeArrowheads="1"/>
          </p:cNvPicPr>
          <p:nvPr/>
        </p:nvPicPr>
        <p:blipFill>
          <a:blip r:embed="rId3">
            <a:lum bright="24000" contrast="30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3879F369-58BA-439F-95EB-B64A128F081D}" type="slidenum">
              <a:rPr lang="ru-RU" sz="1400">
                <a:latin typeface="+mn-lt"/>
              </a:rPr>
              <a:pPr algn="r">
                <a:defRPr/>
              </a:pPr>
              <a:t>4</a:t>
            </a:fld>
            <a:endParaRPr lang="ru-RU" sz="1400" dirty="0">
              <a:latin typeface="+mn-lt"/>
            </a:endParaRPr>
          </a:p>
        </p:txBody>
      </p:sp>
      <p:pic>
        <p:nvPicPr>
          <p:cNvPr id="141315" name="Picture 7" descr="budg"/>
          <p:cNvPicPr>
            <a:picLocks noChangeAspect="1" noChangeArrowheads="1"/>
          </p:cNvPicPr>
          <p:nvPr/>
        </p:nvPicPr>
        <p:blipFill>
          <a:blip r:embed="rId4">
            <a:lum bright="6000" contrast="-6000"/>
          </a:blip>
          <a:srcRect/>
          <a:stretch>
            <a:fillRect/>
          </a:stretch>
        </p:blipFill>
        <p:spPr bwMode="auto">
          <a:xfrm>
            <a:off x="4211638" y="1700213"/>
            <a:ext cx="46085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640762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973735"/>
                </a:solidFill>
                <a:latin typeface="Georgia" pitchFamily="18" charset="0"/>
              </a:rPr>
              <a:t>«Бюджет для граждан»</a:t>
            </a:r>
            <a:r>
              <a:rPr lang="ru-RU" altLang="ru-RU" sz="3200" b="1" i="1" dirty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altLang="ru-RU" sz="3200" b="1" i="1" dirty="0">
                <a:solidFill>
                  <a:srgbClr val="973735"/>
                </a:solidFill>
                <a:latin typeface="Georgia" pitchFamily="18" charset="0"/>
              </a:rPr>
              <a:t>—</a:t>
            </a:r>
          </a:p>
          <a:p>
            <a:pPr algn="ctr"/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аналитический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    документ,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  содержащий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основные положения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решения о бюджете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 города Ржева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  на 2015 год и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на 2016-2017 годы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в доступной для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     широкого круга  </a:t>
            </a:r>
          </a:p>
          <a:p>
            <a:r>
              <a:rPr lang="ru-RU" altLang="ru-RU" sz="2800" i="1" dirty="0">
                <a:solidFill>
                  <a:schemeClr val="hlink"/>
                </a:solidFill>
                <a:latin typeface="Georgia" pitchFamily="18" charset="0"/>
              </a:rPr>
              <a:t>заинтересованных пользователей форме</a:t>
            </a:r>
          </a:p>
        </p:txBody>
      </p:sp>
      <p:pic>
        <p:nvPicPr>
          <p:cNvPr id="141317" name="Picture 8" descr="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77037">
            <a:off x="6011863" y="3213100"/>
            <a:ext cx="21732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95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6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97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281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«Развитие физической культуры </a:t>
            </a:r>
          </a:p>
          <a:p>
            <a:r>
              <a:rPr lang="ru-RU" b="1">
                <a:solidFill>
                  <a:schemeClr val="bg1"/>
                </a:solidFill>
              </a:rPr>
              <a:t>и спорта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3" y="1314450"/>
            <a:ext cx="3708431" cy="1177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максимального вовлечения населения города Ржева в систематические занятия физической культурой и массовым спортом, дальнейшего развития спорта высших достижений, включая подготовку спортивного резерва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571743"/>
            <a:ext cx="3714776" cy="9477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образовательных учреждений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допол-нительного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образования детей, подведомственных Комитету по физической культуре и спорту администрации города Ржева Тверской области» 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104,1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500438"/>
            <a:ext cx="3714776" cy="479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ПП2«Развитие спорта высших достижений»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3714776" cy="698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«Обеспечение условий для развития на территории города Ржева физической культуры и массового спорта»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3" y="4714884"/>
            <a:ext cx="3714777" cy="5889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«Разработка и внедрение комплекса мер по противопожарной безопасности спортивных объектов»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5" y="5786454"/>
            <a:ext cx="3714776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Обеспечивающая подпрограмма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2  090,8 тыс. руб.</a:t>
            </a:r>
          </a:p>
        </p:txBody>
      </p:sp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12552195"/>
              </p:ext>
            </p:extLst>
          </p:nvPr>
        </p:nvGraphicFramePr>
        <p:xfrm>
          <a:off x="3336924" y="412750"/>
          <a:ext cx="5756276" cy="310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572000" y="3929066"/>
            <a:ext cx="576262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656405" name="TextBox 25"/>
          <p:cNvSpPr txBox="1">
            <a:spLocks noChangeArrowheads="1"/>
          </p:cNvSpPr>
          <p:nvPr/>
        </p:nvSpPr>
        <p:spPr bwMode="auto">
          <a:xfrm>
            <a:off x="4143372" y="3357562"/>
            <a:ext cx="4841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Удельный вес населения города Ржева, систематически занимающегося физической культурой и спортом в общей численности жителей города Ржева.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5148262" y="4037016"/>
            <a:ext cx="1066812" cy="9525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858148" y="3929066"/>
            <a:ext cx="574675" cy="198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3929066"/>
            <a:ext cx="576263" cy="234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 flipV="1">
            <a:off x="6791337" y="4028285"/>
            <a:ext cx="1066811" cy="1825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410" name="TextBox 32"/>
          <p:cNvSpPr txBox="1">
            <a:spLocks noChangeArrowheads="1"/>
          </p:cNvSpPr>
          <p:nvPr/>
        </p:nvSpPr>
        <p:spPr bwMode="auto">
          <a:xfrm>
            <a:off x="4211638" y="4268788"/>
            <a:ext cx="4752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Доля обучающихся и студентов, систематически занимающихся физической культурой и спортом, в общей численности обучающихся и студентов.</a:t>
            </a:r>
          </a:p>
        </p:txBody>
      </p:sp>
      <p:sp>
        <p:nvSpPr>
          <p:cNvPr id="656411" name="TextBox 47"/>
          <p:cNvSpPr txBox="1">
            <a:spLocks noChangeArrowheads="1"/>
          </p:cNvSpPr>
          <p:nvPr/>
        </p:nvSpPr>
        <p:spPr bwMode="auto">
          <a:xfrm>
            <a:off x="4197350" y="5245100"/>
            <a:ext cx="49006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Численность спортсменов города Ржева, включенных в составы спортивных сборных команд Тверской области и Российской Федерации.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95800" y="5000635"/>
            <a:ext cx="674688" cy="204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858148" y="5000636"/>
            <a:ext cx="674688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15074" y="5000636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888174" y="5111761"/>
            <a:ext cx="969974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70488" y="5103024"/>
            <a:ext cx="1044586" cy="8737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429124" y="5786454"/>
            <a:ext cx="827089" cy="2540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чел.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143636" y="5786454"/>
            <a:ext cx="857256" cy="2381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 чел.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786710" y="5786454"/>
            <a:ext cx="78581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 чел.</a:t>
            </a:r>
          </a:p>
        </p:txBody>
      </p:sp>
      <p:cxnSp>
        <p:nvCxnSpPr>
          <p:cNvPr id="73" name="Прямая со стрелкой 72"/>
          <p:cNvCxnSpPr>
            <a:stCxn id="71" idx="3"/>
            <a:endCxn id="72" idx="1"/>
          </p:cNvCxnSpPr>
          <p:nvPr/>
        </p:nvCxnSpPr>
        <p:spPr>
          <a:xfrm flipV="1">
            <a:off x="7000892" y="5893611"/>
            <a:ext cx="785818" cy="1191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70" idx="3"/>
            <a:endCxn id="71" idx="1"/>
          </p:cNvCxnSpPr>
          <p:nvPr/>
        </p:nvCxnSpPr>
        <p:spPr>
          <a:xfrm flipV="1">
            <a:off x="5256213" y="5905525"/>
            <a:ext cx="887423" cy="793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429124" y="6357958"/>
            <a:ext cx="1017587" cy="292100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643834" y="6357958"/>
            <a:ext cx="1019175" cy="285753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72198" y="6357958"/>
            <a:ext cx="1019175" cy="295275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44" y="5286388"/>
            <a:ext cx="3714776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«Проведение ремонта объектов спорта»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56426" name="TextBox 37"/>
          <p:cNvSpPr txBox="1">
            <a:spLocks noChangeArrowheads="1"/>
          </p:cNvSpPr>
          <p:nvPr/>
        </p:nvSpPr>
        <p:spPr bwMode="auto">
          <a:xfrm>
            <a:off x="2124075" y="649605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ЭФФЕКТ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964382" y="6322237"/>
            <a:ext cx="357191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142976" y="6500834"/>
            <a:ext cx="30003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5400000" flipH="1" flipV="1">
            <a:off x="4785520" y="6215082"/>
            <a:ext cx="286546" cy="79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5400000" flipH="1" flipV="1">
            <a:off x="8036744" y="6179362"/>
            <a:ext cx="357189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80" idx="0"/>
            <a:endCxn id="71" idx="2"/>
          </p:cNvCxnSpPr>
          <p:nvPr/>
        </p:nvCxnSpPr>
        <p:spPr>
          <a:xfrm rot="16200000" flipV="1">
            <a:off x="6410344" y="6186516"/>
            <a:ext cx="333362" cy="95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5357818" y="1214422"/>
            <a:ext cx="226886" cy="1714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6143636" y="1857364"/>
            <a:ext cx="226886" cy="10715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7000892" y="1857364"/>
            <a:ext cx="155448" cy="10715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7786710" y="1857364"/>
            <a:ext cx="226886" cy="10715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643834" y="2143116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31104,9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786578" y="2071678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31104,9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5929322" y="2071678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31254,9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5143504" y="1643050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48315,9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94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6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7417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1081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7418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8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>
                <a:solidFill>
                  <a:schemeClr val="bg1"/>
                </a:solidFill>
              </a:rPr>
              <a:t>населения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75" y="1314450"/>
            <a:ext cx="3771900" cy="674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социальная поддержка и улучшение качества жизни социально-уязвимых категорий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2133600"/>
            <a:ext cx="3771900" cy="719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«Дополнительные меры по социальной поддержке отдельных категорий граждан»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5 907,0  тыс. руб..»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375" y="2994025"/>
            <a:ext cx="3783013" cy="573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«Дополнительные меры по социальной поддержке работников здравоохранения города Ржева»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7764365"/>
              </p:ext>
            </p:extLst>
          </p:nvPr>
        </p:nvGraphicFramePr>
        <p:xfrm>
          <a:off x="3836982" y="693718"/>
          <a:ext cx="5256218" cy="575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14282" y="4572008"/>
            <a:ext cx="5746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</p:txBody>
      </p:sp>
      <p:sp>
        <p:nvSpPr>
          <p:cNvPr id="657423" name="TextBox 25"/>
          <p:cNvSpPr txBox="1">
            <a:spLocks noChangeArrowheads="1"/>
          </p:cNvSpPr>
          <p:nvPr/>
        </p:nvSpPr>
        <p:spPr bwMode="auto">
          <a:xfrm>
            <a:off x="-22225" y="4040188"/>
            <a:ext cx="4264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социально-незащищенных категорий граждан, охваченных дополнительными мерами социальной поддержки.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0" idx="1"/>
          </p:cNvCxnSpPr>
          <p:nvPr/>
        </p:nvCxnSpPr>
        <p:spPr>
          <a:xfrm>
            <a:off x="788957" y="4679958"/>
            <a:ext cx="782647" cy="10319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928926" y="4572008"/>
            <a:ext cx="576263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4572008"/>
            <a:ext cx="576262" cy="236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26%</a:t>
            </a:r>
          </a:p>
        </p:txBody>
      </p:sp>
      <p:cxnSp>
        <p:nvCxnSpPr>
          <p:cNvPr id="32" name="Прямая со стрелкой 31"/>
          <p:cNvCxnSpPr>
            <a:stCxn id="30" idx="3"/>
            <a:endCxn id="29" idx="1"/>
          </p:cNvCxnSpPr>
          <p:nvPr/>
        </p:nvCxnSpPr>
        <p:spPr>
          <a:xfrm flipV="1">
            <a:off x="2147866" y="4679165"/>
            <a:ext cx="781060" cy="111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428" name="TextBox 32"/>
          <p:cNvSpPr txBox="1">
            <a:spLocks noChangeArrowheads="1"/>
          </p:cNvSpPr>
          <p:nvPr/>
        </p:nvSpPr>
        <p:spPr bwMode="auto">
          <a:xfrm>
            <a:off x="47625" y="4991100"/>
            <a:ext cx="4164013" cy="4302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укомплектованности учреждений здравоохранения кадрами врачебного и среднего медицинского персонала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4282" y="5572140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5572140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0166" y="5572140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71,5%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2173266" y="5683265"/>
            <a:ext cx="684222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887382" y="5683265"/>
            <a:ext cx="612784" cy="158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214282" y="6286520"/>
            <a:ext cx="928694" cy="293688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714612" y="6286520"/>
            <a:ext cx="857257" cy="271443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500166" y="6286520"/>
            <a:ext cx="857256" cy="285752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657437" name="TextBox 23"/>
          <p:cNvSpPr txBox="1">
            <a:spLocks noChangeArrowheads="1"/>
          </p:cNvSpPr>
          <p:nvPr/>
        </p:nvSpPr>
        <p:spPr bwMode="auto">
          <a:xfrm>
            <a:off x="1812925" y="36703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436688" y="3567113"/>
            <a:ext cx="0" cy="473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49" idx="2"/>
          </p:cNvCxnSpPr>
          <p:nvPr/>
        </p:nvCxnSpPr>
        <p:spPr>
          <a:xfrm rot="16200000" flipV="1">
            <a:off x="315086" y="6030136"/>
            <a:ext cx="492132" cy="20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1662074" y="6053174"/>
            <a:ext cx="403244" cy="12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9" idx="0"/>
          </p:cNvCxnSpPr>
          <p:nvPr/>
        </p:nvCxnSpPr>
        <p:spPr>
          <a:xfrm rot="16200000" flipV="1">
            <a:off x="2928927" y="6072205"/>
            <a:ext cx="42862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5715008" y="2357430"/>
            <a:ext cx="84010" cy="31432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929586" y="3786190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5837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7143768" y="3786190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5837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357950" y="3786190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5907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786446" y="3071810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9226,5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44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994F8-FD6E-4D9B-8524-2AD38B4D97CC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pic>
        <p:nvPicPr>
          <p:cNvPr id="65843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Муниципальная программа «Социальная поддержка и защита</a:t>
            </a:r>
          </a:p>
          <a:p>
            <a:r>
              <a:rPr lang="ru-RU" b="1">
                <a:solidFill>
                  <a:schemeClr val="bg1"/>
                </a:solidFill>
              </a:rPr>
              <a:t>населения города Ржева Тверской области» на 2014-2019 годы</a:t>
            </a:r>
          </a:p>
        </p:txBody>
      </p:sp>
      <p:sp>
        <p:nvSpPr>
          <p:cNvPr id="658437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928802"/>
            <a:ext cx="7993063" cy="8001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проезда учащихся общеобразовательных учреждений за счет средств местного бюджета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1 033,0 тыс. руб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за счет родительской платы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2 187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738" y="2708275"/>
            <a:ext cx="7948612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лиц с ограниченными возможностями к муниципальным объектам социальной инфраструктуры - устройство  пандусов с перилами, подъемных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150,0 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6037" y="5054030"/>
            <a:ext cx="7432675" cy="7842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жилых помещений, находящихся в муниципальной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закрепленных за детьми - сиротами и детьми, оставшимися без попечения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250,0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7413" y="4312022"/>
            <a:ext cx="7716837" cy="7286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Возмещение разницы в цене от предоставления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помывок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бане по льготным ценам социально-незащищенным слоям населения города Ржева Тверской области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1 120,0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47031" y="5862067"/>
            <a:ext cx="7416800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на ремонт домов и квартир ветеранам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063" y="3455988"/>
            <a:ext cx="7832725" cy="8560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Доплата к пенсиям государственных и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670,0 тыс. 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пожизненная ежемесячная выплата гражданам, удостоенным звания «Почетный гражданин города Ржева Тверской области»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24,0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7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81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82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9483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«Молодежь города Ржева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14450"/>
            <a:ext cx="3649694" cy="890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гражданского становления, эффективной социализации и самореализации молодых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344738"/>
            <a:ext cx="3714776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«Содействие в обеспечении жильем молодых семей»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- 1100,0 тыс. 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28934"/>
            <a:ext cx="3714776" cy="573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«Патриотическое и гражданское воспитание молодых граждан»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636,6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500438"/>
            <a:ext cx="3714776" cy="595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«Вовлечение молодежи в общественно-политическую, социально-экономическую и культурную жизнь общества»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071942"/>
            <a:ext cx="3714776" cy="560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ПП4: «Проведение поисковой работы и увековечивание памяти погибших в годы ВОВ»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849,2 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75163" y="4914900"/>
            <a:ext cx="66198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490" name="TextBox 25"/>
          <p:cNvSpPr txBox="1">
            <a:spLocks noChangeArrowheads="1"/>
          </p:cNvSpPr>
          <p:nvPr/>
        </p:nvSpPr>
        <p:spPr bwMode="auto">
          <a:xfrm>
            <a:off x="4214810" y="4279900"/>
            <a:ext cx="471964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молодых граждан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Ржева, участвующих в мероприятиях  молодёжной политики.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37150" y="5022850"/>
            <a:ext cx="8874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99250" y="5022850"/>
            <a:ext cx="958850" cy="142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493" name="TextBox 32"/>
          <p:cNvSpPr txBox="1">
            <a:spLocks noChangeArrowheads="1"/>
          </p:cNvSpPr>
          <p:nvPr/>
        </p:nvSpPr>
        <p:spPr bwMode="auto">
          <a:xfrm>
            <a:off x="4219575" y="5229225"/>
            <a:ext cx="4752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Уровень информированности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молодёжи о предоставляемых в городе Ржеве возможностях самореализации.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5857892"/>
            <a:ext cx="746125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72396" y="5929330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5857892"/>
            <a:ext cx="71438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5" name="Прямая со стрелкой 54"/>
          <p:cNvCxnSpPr>
            <a:stCxn id="51" idx="3"/>
          </p:cNvCxnSpPr>
          <p:nvPr/>
        </p:nvCxnSpPr>
        <p:spPr>
          <a:xfrm flipV="1">
            <a:off x="6786578" y="5988068"/>
            <a:ext cx="788983" cy="12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246687" y="6000768"/>
            <a:ext cx="825511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6" y="6429396"/>
            <a:ext cx="1017587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429520" y="6429396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929322" y="6429396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24563" y="4914900"/>
            <a:ext cx="66198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45400" y="491331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2730316"/>
              </p:ext>
            </p:extLst>
          </p:nvPr>
        </p:nvGraphicFramePr>
        <p:xfrm>
          <a:off x="3635896" y="841375"/>
          <a:ext cx="5171554" cy="365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9504" name="TextBox 12"/>
          <p:cNvSpPr txBox="1">
            <a:spLocks noChangeArrowheads="1"/>
          </p:cNvSpPr>
          <p:nvPr/>
        </p:nvSpPr>
        <p:spPr bwMode="auto">
          <a:xfrm>
            <a:off x="2268538" y="5507038"/>
            <a:ext cx="113030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75502" y="5252260"/>
            <a:ext cx="1233479" cy="15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84313" y="5876925"/>
            <a:ext cx="27352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6" idx="0"/>
            <a:endCxn id="49" idx="2"/>
          </p:cNvCxnSpPr>
          <p:nvPr/>
        </p:nvCxnSpPr>
        <p:spPr>
          <a:xfrm rot="5400000" flipH="1" flipV="1">
            <a:off x="4727176" y="6282948"/>
            <a:ext cx="285752" cy="71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0" idx="0"/>
            <a:endCxn id="51" idx="2"/>
          </p:cNvCxnSpPr>
          <p:nvPr/>
        </p:nvCxnSpPr>
        <p:spPr>
          <a:xfrm rot="16200000" flipV="1">
            <a:off x="6291273" y="6281759"/>
            <a:ext cx="285752" cy="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9" idx="0"/>
            <a:endCxn id="50" idx="2"/>
          </p:cNvCxnSpPr>
          <p:nvPr/>
        </p:nvCxnSpPr>
        <p:spPr>
          <a:xfrm rot="16200000" flipV="1">
            <a:off x="7791471" y="6281759"/>
            <a:ext cx="285752" cy="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5429256" y="1214422"/>
            <a:ext cx="226886" cy="264320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7786710" y="2571744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2785,8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715140" y="250030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2785,8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000760" y="2428868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2785,8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5429256" y="1643050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3782,6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92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50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050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50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«Жилищно-коммунальное хозяйство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14450"/>
            <a:ext cx="3714776" cy="890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улучшение состояния жилищного фонда, повышение качества и надежности жилищно-коммунальных услуг, предоставляемых на территории города Ржева Тверской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344738"/>
            <a:ext cx="3714776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«Комплексное развитие систем коммунальной инфраструктуры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9 115,0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28935"/>
            <a:ext cx="3719544" cy="773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«Энергосбережение и повышение энергетической эффективности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714752"/>
            <a:ext cx="3714776" cy="10286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«Адресная программа города Ржева Тверской области по переселению граждан из аварийного жилищного фонда с учетом необходимости развития малоэтажного жилищного строительства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4 800,0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81513" y="434816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</p:txBody>
      </p:sp>
      <p:sp>
        <p:nvSpPr>
          <p:cNvPr id="660512" name="TextBox 25"/>
          <p:cNvSpPr txBox="1">
            <a:spLocks noChangeArrowheads="1"/>
          </p:cNvSpPr>
          <p:nvPr/>
        </p:nvSpPr>
        <p:spPr bwMode="auto">
          <a:xfrm>
            <a:off x="4132263" y="4086225"/>
            <a:ext cx="48402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Рост удовлетворенности населения жилищно-коммунальными услугами.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45088" y="4456113"/>
            <a:ext cx="885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7" idx="1"/>
          </p:cNvCxnSpPr>
          <p:nvPr/>
        </p:nvCxnSpPr>
        <p:spPr>
          <a:xfrm flipV="1">
            <a:off x="6699250" y="4465644"/>
            <a:ext cx="873146" cy="47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0515" name="TextBox 32"/>
          <p:cNvSpPr txBox="1">
            <a:spLocks noChangeArrowheads="1"/>
          </p:cNvSpPr>
          <p:nvPr/>
        </p:nvSpPr>
        <p:spPr bwMode="auto">
          <a:xfrm>
            <a:off x="4183063" y="4575175"/>
            <a:ext cx="4752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Снижение доли населения, проживающего в многоквартирных домах, признанных в установленном порядке аварийными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5072074"/>
            <a:ext cx="674687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72396" y="5072074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65838" y="5084763"/>
            <a:ext cx="6731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0,55%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38938" y="5183199"/>
            <a:ext cx="833458" cy="126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75249" y="5183199"/>
            <a:ext cx="890589" cy="126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6" y="6286520"/>
            <a:ext cx="1019175" cy="2936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00958" y="6286520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857884" y="6286520"/>
            <a:ext cx="1071570" cy="29686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35675" y="434816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2396" y="4357694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7632063"/>
              </p:ext>
            </p:extLst>
          </p:nvPr>
        </p:nvGraphicFramePr>
        <p:xfrm>
          <a:off x="3487192" y="984250"/>
          <a:ext cx="5656808" cy="315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0526" name="TextBox 1"/>
          <p:cNvSpPr txBox="1">
            <a:spLocks noChangeArrowheads="1"/>
          </p:cNvSpPr>
          <p:nvPr/>
        </p:nvSpPr>
        <p:spPr bwMode="auto">
          <a:xfrm>
            <a:off x="2411413" y="5445125"/>
            <a:ext cx="1130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2275" y="4743450"/>
            <a:ext cx="0" cy="1133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4813" y="5876925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0529" name="TextBox 34"/>
          <p:cNvSpPr txBox="1">
            <a:spLocks noChangeArrowheads="1"/>
          </p:cNvSpPr>
          <p:nvPr/>
        </p:nvSpPr>
        <p:spPr bwMode="auto">
          <a:xfrm>
            <a:off x="4335463" y="5413375"/>
            <a:ext cx="4752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Повышение уровня газификации города Ржева  Тверской области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5715016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72198" y="5715016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43834" y="5715016"/>
            <a:ext cx="723926" cy="2238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>
            <a:stCxn id="38" idx="3"/>
            <a:endCxn id="39" idx="1"/>
          </p:cNvCxnSpPr>
          <p:nvPr/>
        </p:nvCxnSpPr>
        <p:spPr>
          <a:xfrm>
            <a:off x="5214942" y="5822173"/>
            <a:ext cx="85725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9" idx="3"/>
            <a:endCxn id="41" idx="1"/>
          </p:cNvCxnSpPr>
          <p:nvPr/>
        </p:nvCxnSpPr>
        <p:spPr>
          <a:xfrm>
            <a:off x="6715140" y="5822173"/>
            <a:ext cx="928694" cy="47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76" idx="0"/>
            <a:endCxn id="38" idx="2"/>
          </p:cNvCxnSpPr>
          <p:nvPr/>
        </p:nvCxnSpPr>
        <p:spPr>
          <a:xfrm rot="16200000" flipV="1">
            <a:off x="4683918" y="6103164"/>
            <a:ext cx="357190" cy="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80" idx="0"/>
            <a:endCxn id="39" idx="2"/>
          </p:cNvCxnSpPr>
          <p:nvPr/>
        </p:nvCxnSpPr>
        <p:spPr>
          <a:xfrm rot="5400000" flipH="1" flipV="1">
            <a:off x="6215074" y="6107925"/>
            <a:ext cx="35719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79" idx="0"/>
            <a:endCxn id="41" idx="2"/>
          </p:cNvCxnSpPr>
          <p:nvPr/>
        </p:nvCxnSpPr>
        <p:spPr>
          <a:xfrm rot="16200000" flipV="1">
            <a:off x="7834348" y="6110321"/>
            <a:ext cx="347649" cy="4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429256" y="1357298"/>
            <a:ext cx="226886" cy="21431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643834" y="3214686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4115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786578" y="3214686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4115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215074" y="3071810"/>
          <a:ext cx="428628" cy="285752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85752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13915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5643570" y="2071678"/>
          <a:ext cx="642942" cy="2619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147295,6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26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8929-7787-42D8-9159-3B5699959CAA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pic>
        <p:nvPicPr>
          <p:cNvPr id="661506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1507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1508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«Жилищно-коммунальное хозяйство города Ржева Тверской области» на 2014-2019 годы</a:t>
            </a:r>
          </a:p>
        </p:txBody>
      </p:sp>
      <p:sp>
        <p:nvSpPr>
          <p:cNvPr id="661509" name="TextBox 8"/>
          <p:cNvSpPr txBox="1">
            <a:spLocks noChangeArrowheads="1"/>
          </p:cNvSpPr>
          <p:nvPr/>
        </p:nvSpPr>
        <p:spPr bwMode="auto">
          <a:xfrm>
            <a:off x="96838" y="1628775"/>
            <a:ext cx="8713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420938"/>
            <a:ext cx="7928005" cy="801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охранной зоны "Водозабора Ржев-1"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1 000,0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357562"/>
            <a:ext cx="7948612" cy="720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Электрификация земельных участков, предназначенных для многодетных семей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1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5013325"/>
            <a:ext cx="8008967" cy="7286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газопровода в поселке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«Высокое»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2 500,0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4221163"/>
            <a:ext cx="8001056" cy="620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взносов на капитальный ремонт муниципальных многоквартирных домов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4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411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51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2552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53" name="TextBox 5"/>
          <p:cNvSpPr txBox="1">
            <a:spLocks noChangeArrowheads="1"/>
          </p:cNvSpPr>
          <p:nvPr/>
        </p:nvSpPr>
        <p:spPr bwMode="auto">
          <a:xfrm>
            <a:off x="1484312" y="19050"/>
            <a:ext cx="765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</a:t>
            </a:r>
            <a:r>
              <a:rPr lang="ru-RU" b="1" dirty="0" smtClean="0">
                <a:solidFill>
                  <a:schemeClr val="bg1"/>
                </a:solidFill>
              </a:rPr>
              <a:t>Благоустройство города </a:t>
            </a:r>
            <a:r>
              <a:rPr lang="ru-RU" b="1" dirty="0">
                <a:solidFill>
                  <a:schemeClr val="bg1"/>
                </a:solidFill>
              </a:rPr>
              <a:t>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14450"/>
            <a:ext cx="3649694" cy="890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комплексное развитие и благоустройство города Ржева Тверской области, создание максимально благоприятных, комфортных и безопасных условий для проживания и отдыха жителей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344738"/>
            <a:ext cx="3714776" cy="5794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«Развитие и благоустройство территории города Ржева Тверской области»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32 839,8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28935"/>
            <a:ext cx="3714776" cy="773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«Благоустройство и ремонт дворовых территорий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тыс. руб.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4643446"/>
            <a:ext cx="663575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18%</a:t>
            </a:r>
          </a:p>
        </p:txBody>
      </p:sp>
      <p:sp>
        <p:nvSpPr>
          <p:cNvPr id="662558" name="TextBox 25"/>
          <p:cNvSpPr txBox="1">
            <a:spLocks noChangeArrowheads="1"/>
          </p:cNvSpPr>
          <p:nvPr/>
        </p:nvSpPr>
        <p:spPr bwMode="auto">
          <a:xfrm>
            <a:off x="4143372" y="4071942"/>
            <a:ext cx="482917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Рост удовлетворенности населения благоустройством города Ржева Тверской области.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64137" y="4751396"/>
            <a:ext cx="885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715125" y="4735513"/>
            <a:ext cx="928709" cy="158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561" name="TextBox 32"/>
          <p:cNvSpPr txBox="1">
            <a:spLocks noChangeArrowheads="1"/>
          </p:cNvSpPr>
          <p:nvPr/>
        </p:nvSpPr>
        <p:spPr bwMode="auto">
          <a:xfrm>
            <a:off x="4143372" y="4976813"/>
            <a:ext cx="4635503" cy="6000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Наличие положительного заключения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о состоянии  экологической обстановки и санитарно-гигиенических условий в городе Ржеве Тверской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357687" y="5653088"/>
            <a:ext cx="728664" cy="276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715272" y="5643578"/>
            <a:ext cx="673100" cy="293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00760" y="5643578"/>
            <a:ext cx="714380" cy="285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715140" y="5786454"/>
            <a:ext cx="1000132" cy="39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 flipV="1">
            <a:off x="5086351" y="5786454"/>
            <a:ext cx="914409" cy="47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214810" y="6215082"/>
            <a:ext cx="1019175" cy="2936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72396" y="6215082"/>
            <a:ext cx="1019175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857884" y="6215082"/>
            <a:ext cx="1019175" cy="29686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51550" y="462756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43834" y="4643446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7942726"/>
              </p:ext>
            </p:extLst>
          </p:nvPr>
        </p:nvGraphicFramePr>
        <p:xfrm>
          <a:off x="3541713" y="930275"/>
          <a:ext cx="5328271" cy="32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2572" name="TextBox 1"/>
          <p:cNvSpPr txBox="1">
            <a:spLocks noChangeArrowheads="1"/>
          </p:cNvSpPr>
          <p:nvPr/>
        </p:nvSpPr>
        <p:spPr bwMode="auto">
          <a:xfrm>
            <a:off x="2411413" y="5445125"/>
            <a:ext cx="1130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22292" y="4784736"/>
            <a:ext cx="2162173" cy="22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4813" y="5876925"/>
            <a:ext cx="22304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6" idx="0"/>
            <a:endCxn id="49" idx="2"/>
          </p:cNvCxnSpPr>
          <p:nvPr/>
        </p:nvCxnSpPr>
        <p:spPr>
          <a:xfrm rot="16200000" flipV="1">
            <a:off x="4580333" y="6071016"/>
            <a:ext cx="285752" cy="23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0" idx="0"/>
            <a:endCxn id="51" idx="2"/>
          </p:cNvCxnSpPr>
          <p:nvPr/>
        </p:nvCxnSpPr>
        <p:spPr>
          <a:xfrm rot="16200000" flipV="1">
            <a:off x="6219835" y="6067445"/>
            <a:ext cx="285752" cy="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79" idx="0"/>
            <a:endCxn id="50" idx="2"/>
          </p:cNvCxnSpPr>
          <p:nvPr/>
        </p:nvCxnSpPr>
        <p:spPr>
          <a:xfrm rot="16200000" flipV="1">
            <a:off x="7927995" y="6061093"/>
            <a:ext cx="277816" cy="301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5357818" y="1357298"/>
            <a:ext cx="298324" cy="22145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858148" y="2643182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28031,5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715140" y="2500306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29970,3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143636" y="2428868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33139,8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5143504" y="2000240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46565,5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95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9B46-6D0D-4ECE-9276-86D91E8667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pic>
        <p:nvPicPr>
          <p:cNvPr id="66355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55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6" name="TextBox 6"/>
          <p:cNvSpPr txBox="1">
            <a:spLocks noChangeArrowheads="1"/>
          </p:cNvSpPr>
          <p:nvPr/>
        </p:nvSpPr>
        <p:spPr bwMode="auto">
          <a:xfrm>
            <a:off x="1484313" y="19050"/>
            <a:ext cx="76596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«Благоустройствогорода Ржева Тверской области» на 2014-2019 годы</a:t>
            </a:r>
          </a:p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63557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1908175"/>
            <a:ext cx="8536017" cy="368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 территории г.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1934,4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738" y="2276475"/>
            <a:ext cx="8061352" cy="3603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 и ремонт контейнерных площадок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200,0 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37" y="3763963"/>
            <a:ext cx="6786611" cy="5286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электрической энергии для осуществления уличного освещения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6 475,8 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650" y="3141663"/>
            <a:ext cx="7388250" cy="6445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и ремонт уличного освещения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2 500,0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4286256"/>
            <a:ext cx="7286676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благоустройство городских кладбищ и воинских захоронений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  2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151,7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063" y="2636838"/>
            <a:ext cx="7731151" cy="504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Ликвидация стихийных свалок на территории города Ржева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100,0 тыс.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4894263"/>
            <a:ext cx="7715304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платежей по договорам лизинга для закупки техники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2 352,9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34" y="5470525"/>
            <a:ext cx="8072493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улиц, автодорог, мостов, мест отдыха граждан и других объектов благоустройства города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17 000,0 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6046788"/>
            <a:ext cx="8572560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работ по благоустройству и ремонту дворовых территорий города Ржева Тверской области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096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9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60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601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«Дорожное хозяйство и общественный транспорт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14450"/>
            <a:ext cx="3708431" cy="1328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капитального ремонта автомобильных дорог местного значения и инженерных сооружений на них, повышение комфортных условий в сфере транспортных перевозок пассажиров и повышение безопасности дорожного движения в городе Ржеве Тверской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08275"/>
            <a:ext cx="3714776" cy="579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«Комплексное развитие и благоустройство улично-дорожной сети в городе Ржеве Тверской области»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509,0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16300"/>
            <a:ext cx="3705256" cy="879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«Создание максимально комфортных и безопасных условий для жителей города Ржева Тверской области, передвигающихся на общественном транспорте» 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71988" y="4638674"/>
            <a:ext cx="742954" cy="2190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1900 м</a:t>
            </a:r>
          </a:p>
        </p:txBody>
      </p:sp>
      <p:sp>
        <p:nvSpPr>
          <p:cNvPr id="664606" name="TextBox 25"/>
          <p:cNvSpPr txBox="1">
            <a:spLocks noChangeArrowheads="1"/>
          </p:cNvSpPr>
          <p:nvPr/>
        </p:nvSpPr>
        <p:spPr bwMode="auto">
          <a:xfrm>
            <a:off x="4132263" y="4079875"/>
            <a:ext cx="48402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Общая протяженность капитально отремонтированных автомобильных дорог в черте города Ржева Тверской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 flipV="1">
            <a:off x="5214942" y="4746625"/>
            <a:ext cx="806446" cy="15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 flipV="1">
            <a:off x="7072330" y="4742661"/>
            <a:ext cx="619108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4609" name="TextBox 32"/>
          <p:cNvSpPr txBox="1">
            <a:spLocks noChangeArrowheads="1"/>
          </p:cNvSpPr>
          <p:nvPr/>
        </p:nvSpPr>
        <p:spPr bwMode="auto">
          <a:xfrm>
            <a:off x="4025900" y="4976813"/>
            <a:ext cx="4752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Снижение показателя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общей аварийности на дорогах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черте  города Ржева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11663" y="5407025"/>
            <a:ext cx="674687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54912" y="5429264"/>
            <a:ext cx="101761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5429264"/>
            <a:ext cx="71438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5,5%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86578" y="5536421"/>
            <a:ext cx="768334" cy="39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086350" y="5518150"/>
            <a:ext cx="985848" cy="222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286248" y="5929330"/>
            <a:ext cx="946149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72396" y="5929331"/>
            <a:ext cx="1000132" cy="28575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929322" y="5929330"/>
            <a:ext cx="1000131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51550" y="4627563"/>
            <a:ext cx="1020780" cy="2301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91438" y="4627562"/>
            <a:ext cx="952528" cy="23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9546805"/>
              </p:ext>
            </p:extLst>
          </p:nvPr>
        </p:nvGraphicFramePr>
        <p:xfrm>
          <a:off x="3857621" y="1214422"/>
          <a:ext cx="4857784" cy="294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4620" name="TextBox 1"/>
          <p:cNvSpPr txBox="1">
            <a:spLocks noChangeArrowheads="1"/>
          </p:cNvSpPr>
          <p:nvPr/>
        </p:nvSpPr>
        <p:spPr bwMode="auto">
          <a:xfrm>
            <a:off x="2224088" y="4868863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2275" y="4295775"/>
            <a:ext cx="0" cy="10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2275" y="5329238"/>
            <a:ext cx="2228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6" idx="0"/>
            <a:endCxn id="49" idx="2"/>
          </p:cNvCxnSpPr>
          <p:nvPr/>
        </p:nvCxnSpPr>
        <p:spPr>
          <a:xfrm rot="16200000" flipV="1">
            <a:off x="4604138" y="5774145"/>
            <a:ext cx="300055" cy="103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0" idx="0"/>
            <a:endCxn id="51" idx="2"/>
          </p:cNvCxnSpPr>
          <p:nvPr/>
        </p:nvCxnSpPr>
        <p:spPr>
          <a:xfrm rot="5400000" flipH="1" flipV="1">
            <a:off x="6290480" y="5790422"/>
            <a:ext cx="27781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79" idx="0"/>
            <a:endCxn id="50" idx="2"/>
          </p:cNvCxnSpPr>
          <p:nvPr/>
        </p:nvCxnSpPr>
        <p:spPr>
          <a:xfrm rot="16200000" flipV="1">
            <a:off x="7925215" y="5782084"/>
            <a:ext cx="285753" cy="87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5286380" y="2357430"/>
            <a:ext cx="84010" cy="1285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715272" y="2643182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10821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072330" y="3143248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5499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286512" y="2357430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20729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857752" y="2643182"/>
          <a:ext cx="642942" cy="2619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14784,9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60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9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60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5252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601" name="TextBox 5"/>
          <p:cNvSpPr txBox="1">
            <a:spLocks noChangeArrowheads="1"/>
          </p:cNvSpPr>
          <p:nvPr/>
        </p:nvSpPr>
        <p:spPr bwMode="auto">
          <a:xfrm>
            <a:off x="1484312" y="19050"/>
            <a:ext cx="7659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Основные направления финансирования расходов за счет средств Дорожного фонда  города Ржева в 2015 году (тыс. руб.)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6861460"/>
              </p:ext>
            </p:extLst>
          </p:nvPr>
        </p:nvGraphicFramePr>
        <p:xfrm>
          <a:off x="50800" y="1050925"/>
          <a:ext cx="9093199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2844" y="1285860"/>
            <a:ext cx="192882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Дорожный фонд - 37 729 тыс. руб.</a:t>
            </a:r>
            <a:endParaRPr lang="ru-RU" sz="15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2091-766E-461A-866B-AF0ACAB1FF05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9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2" descr="0_6c8d4_f62fbe60_XL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526A4C45-CE29-49D0-8133-049033CFF832}" type="slidenum">
              <a:rPr lang="ru-RU" sz="1400">
                <a:latin typeface="+mn-lt"/>
              </a:rPr>
              <a:pPr algn="r">
                <a:defRPr/>
              </a:pPr>
              <a:t>5</a:t>
            </a:fld>
            <a:endParaRPr lang="ru-RU" sz="1400" dirty="0">
              <a:latin typeface="+mn-lt"/>
            </a:endParaRPr>
          </a:p>
        </p:txBody>
      </p:sp>
      <p:sp>
        <p:nvSpPr>
          <p:cNvPr id="538630" name="Прямоугольник 12"/>
          <p:cNvSpPr>
            <a:spLocks noChangeArrowheads="1"/>
          </p:cNvSpPr>
          <p:nvPr/>
        </p:nvSpPr>
        <p:spPr bwMode="auto">
          <a:xfrm>
            <a:off x="1331913" y="692150"/>
            <a:ext cx="6335712" cy="822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бюджетной системы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Федерации</a:t>
            </a: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3563938" y="2420938"/>
            <a:ext cx="2017712" cy="1679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субъектов </a:t>
            </a:r>
          </a:p>
          <a:p>
            <a:pPr algn="ctr">
              <a:defRPr/>
            </a:pPr>
            <a:r>
              <a:rPr lang="ru-RU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Российской Федерации </a:t>
            </a:r>
            <a:r>
              <a:rPr lang="ru-RU" sz="16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(региональные бюджеты)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611188" y="2276475"/>
            <a:ext cx="2232025" cy="1404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 Российской</a:t>
            </a:r>
          </a:p>
          <a:p>
            <a:pPr algn="ctr">
              <a:defRPr/>
            </a:pPr>
            <a:r>
              <a:rPr lang="ru-RU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Федерации </a:t>
            </a:r>
            <a:r>
              <a:rPr lang="ru-RU" sz="16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(федеральный бюджет)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6300788" y="2276475"/>
            <a:ext cx="2303462" cy="14049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02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Бюджеты муниципальных образований</a:t>
            </a:r>
            <a:r>
              <a:rPr lang="ru-RU" sz="1600" b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97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(местные бюджеты)</a:t>
            </a:r>
          </a:p>
        </p:txBody>
      </p:sp>
      <p:sp>
        <p:nvSpPr>
          <p:cNvPr id="143367" name="Line 32"/>
          <p:cNvSpPr>
            <a:spLocks noChangeShapeType="1"/>
          </p:cNvSpPr>
          <p:nvPr/>
        </p:nvSpPr>
        <p:spPr bwMode="auto">
          <a:xfrm>
            <a:off x="6156325" y="1557338"/>
            <a:ext cx="1368425" cy="719137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3368" name="Line 32"/>
          <p:cNvSpPr>
            <a:spLocks noChangeShapeType="1"/>
          </p:cNvSpPr>
          <p:nvPr/>
        </p:nvSpPr>
        <p:spPr bwMode="auto">
          <a:xfrm>
            <a:off x="4572000" y="1557338"/>
            <a:ext cx="0" cy="865187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3369" name="Line 32"/>
          <p:cNvSpPr>
            <a:spLocks noChangeShapeType="1"/>
          </p:cNvSpPr>
          <p:nvPr/>
        </p:nvSpPr>
        <p:spPr bwMode="auto">
          <a:xfrm flipH="1">
            <a:off x="1547813" y="1557338"/>
            <a:ext cx="1081087" cy="7207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43370" name="Прямоугольник 12"/>
          <p:cNvSpPr>
            <a:spLocks noChangeArrowheads="1"/>
          </p:cNvSpPr>
          <p:nvPr/>
        </p:nvSpPr>
        <p:spPr bwMode="auto">
          <a:xfrm>
            <a:off x="468313" y="5157788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Местный бюджет (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города Ржева) —</a:t>
            </a:r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b="1" i="1">
                <a:solidFill>
                  <a:srgbClr val="000099"/>
                </a:solidFill>
                <a:latin typeface="Georgia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местного  самоуправления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912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2913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914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«Управление имуществом и земельными ресурсами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84313"/>
            <a:ext cx="3786214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повышение эффективности  использования муниципального имущества города Ржева Тверской области на основе рыночных механизмов управления имуществом, повышение эффективности распоряжения и использования земель, находящихся в муниципальной собственности города Ржева Тверской области, а также земель, государственная собственность на которые не разграничена, расположенных на территории города Ржева Тверской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3500438"/>
            <a:ext cx="3821108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«Повышение эффективности приватизации муниципального имущества»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346,0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50" y="3929066"/>
            <a:ext cx="3821108" cy="652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«Осуществление контроля за использованием муниципального имущества»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75,0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3786190"/>
            <a:ext cx="663575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919" name="TextBox 25"/>
          <p:cNvSpPr txBox="1">
            <a:spLocks noChangeArrowheads="1"/>
          </p:cNvSpPr>
          <p:nvPr/>
        </p:nvSpPr>
        <p:spPr bwMode="auto">
          <a:xfrm>
            <a:off x="4000496" y="3000372"/>
            <a:ext cx="5143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Доля  </a:t>
            </a:r>
            <a:r>
              <a:rPr lang="ru-RU" sz="1000" dirty="0">
                <a:latin typeface="Times New Roman" pitchFamily="18" charset="0"/>
              </a:rPr>
              <a:t>размера доходов от использования и реализации имущества, находящегося в муниципальной собственности города </a:t>
            </a:r>
            <a:r>
              <a:rPr lang="ru-RU" sz="1000" dirty="0" smtClean="0">
                <a:latin typeface="Times New Roman" pitchFamily="18" charset="0"/>
              </a:rPr>
              <a:t>Ржева, полученных в соответствующем году, к размеру </a:t>
            </a:r>
            <a:r>
              <a:rPr lang="ru-RU" sz="1000" dirty="0">
                <a:latin typeface="Times New Roman" pitchFamily="18" charset="0"/>
              </a:rPr>
              <a:t>доходов от использования и </a:t>
            </a:r>
            <a:r>
              <a:rPr lang="ru-RU" sz="1000" dirty="0" smtClean="0">
                <a:latin typeface="Times New Roman" pitchFamily="18" charset="0"/>
              </a:rPr>
              <a:t>реализации имущества, </a:t>
            </a:r>
            <a:r>
              <a:rPr lang="ru-RU" sz="1000" dirty="0">
                <a:latin typeface="Times New Roman" pitchFamily="18" charset="0"/>
              </a:rPr>
              <a:t>находящихся в </a:t>
            </a:r>
            <a:r>
              <a:rPr lang="ru-RU" sz="1000" dirty="0" err="1" smtClean="0">
                <a:latin typeface="Times New Roman" pitchFamily="18" charset="0"/>
              </a:rPr>
              <a:t>муници-пальной</a:t>
            </a:r>
            <a:r>
              <a:rPr lang="ru-RU" sz="1000" dirty="0" smtClean="0">
                <a:latin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</a:rPr>
              <a:t>собственности города </a:t>
            </a:r>
            <a:r>
              <a:rPr lang="ru-RU" sz="1000" dirty="0" smtClean="0">
                <a:latin typeface="Times New Roman" pitchFamily="18" charset="0"/>
              </a:rPr>
              <a:t>Ржева,  запланированных к получению в данном году. </a:t>
            </a:r>
            <a:endParaRPr lang="ru-RU" sz="1000" dirty="0">
              <a:latin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20" idx="3"/>
            <a:endCxn id="36" idx="1"/>
          </p:cNvCxnSpPr>
          <p:nvPr/>
        </p:nvCxnSpPr>
        <p:spPr>
          <a:xfrm flipV="1">
            <a:off x="5021261" y="3894140"/>
            <a:ext cx="908061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592897" y="3894140"/>
            <a:ext cx="76518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922" name="TextBox 32"/>
          <p:cNvSpPr txBox="1">
            <a:spLocks noChangeArrowheads="1"/>
          </p:cNvSpPr>
          <p:nvPr/>
        </p:nvSpPr>
        <p:spPr bwMode="auto">
          <a:xfrm>
            <a:off x="4000496" y="4000504"/>
            <a:ext cx="4824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</a:rPr>
              <a:t>Размер доходов от использования и реализации имущества, находящегося в муниципальной собственности города Ржева Тверской области.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14810" y="4429132"/>
            <a:ext cx="115252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55506 тыс. руб.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358082" y="4429132"/>
            <a:ext cx="10795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27248 тыс. руб.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86446" y="4429132"/>
            <a:ext cx="1079500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27761 тыс. руб.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865946" y="4540257"/>
            <a:ext cx="49213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367335" y="4537082"/>
            <a:ext cx="419111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357686" y="6708752"/>
            <a:ext cx="1017587" cy="14924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715272" y="6715148"/>
            <a:ext cx="1019175" cy="14285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710363"/>
            <a:ext cx="1019175" cy="1476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3786190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58082" y="3786190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933" name="TextBox 1"/>
          <p:cNvSpPr txBox="1">
            <a:spLocks noChangeArrowheads="1"/>
          </p:cNvSpPr>
          <p:nvPr/>
        </p:nvSpPr>
        <p:spPr bwMode="auto">
          <a:xfrm>
            <a:off x="2500298" y="5786454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ЭФФЕКТ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785918" y="5929330"/>
            <a:ext cx="714382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3108" y="628652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2936" name="Прямоугольник 9"/>
          <p:cNvSpPr>
            <a:spLocks noChangeArrowheads="1"/>
          </p:cNvSpPr>
          <p:nvPr/>
        </p:nvSpPr>
        <p:spPr bwMode="auto">
          <a:xfrm>
            <a:off x="107950" y="4572008"/>
            <a:ext cx="3821108" cy="512755"/>
          </a:xfrm>
          <a:prstGeom prst="rect">
            <a:avLst/>
          </a:prstGeom>
          <a:solidFill>
            <a:srgbClr val="92D05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ПП3: </a:t>
            </a:r>
            <a:r>
              <a:rPr lang="ru-RU" sz="1200" dirty="0">
                <a:latin typeface="Times New Roman" pitchFamily="18" charset="0"/>
              </a:rPr>
              <a:t>«Управление и распоряжение земельными ресурсами» - </a:t>
            </a:r>
            <a:r>
              <a:rPr lang="ru-RU" sz="1200" b="1" dirty="0">
                <a:latin typeface="Times New Roman" pitchFamily="18" charset="0"/>
              </a:rPr>
              <a:t>510,0 тыс.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62937" name="Прямоугольник 9"/>
          <p:cNvSpPr>
            <a:spLocks noChangeArrowheads="1"/>
          </p:cNvSpPr>
          <p:nvPr/>
        </p:nvSpPr>
        <p:spPr bwMode="auto">
          <a:xfrm>
            <a:off x="107950" y="5072075"/>
            <a:ext cx="3821108" cy="5175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</a:rPr>
              <a:t>Обеспечивающая подпрограмма – </a:t>
            </a:r>
            <a:r>
              <a:rPr lang="ru-RU" sz="1200" b="1" dirty="0" smtClean="0">
                <a:latin typeface="Times New Roman" pitchFamily="18" charset="0"/>
              </a:rPr>
              <a:t>7 329,9 </a:t>
            </a:r>
            <a:r>
              <a:rPr lang="ru-RU" sz="1200" b="1" dirty="0">
                <a:latin typeface="Times New Roman" pitchFamily="18" charset="0"/>
              </a:rPr>
              <a:t>тыс. руб</a:t>
            </a:r>
            <a:r>
              <a:rPr lang="ru-RU" sz="1200" dirty="0"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3698389"/>
              </p:ext>
            </p:extLst>
          </p:nvPr>
        </p:nvGraphicFramePr>
        <p:xfrm>
          <a:off x="3714744" y="928671"/>
          <a:ext cx="5243527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2938" name="TextBox 32"/>
          <p:cNvSpPr txBox="1">
            <a:spLocks noChangeArrowheads="1"/>
          </p:cNvSpPr>
          <p:nvPr/>
        </p:nvSpPr>
        <p:spPr bwMode="auto">
          <a:xfrm>
            <a:off x="3929058" y="4643447"/>
            <a:ext cx="52149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</a:rPr>
              <a:t>Доля  размера </a:t>
            </a:r>
            <a:r>
              <a:rPr lang="ru-RU" sz="1000" dirty="0">
                <a:latin typeface="Times New Roman" pitchFamily="18" charset="0"/>
              </a:rPr>
              <a:t>доходов от использования и реализации земель, находящихся в </a:t>
            </a:r>
            <a:r>
              <a:rPr lang="ru-RU" sz="1000" dirty="0" err="1" smtClean="0">
                <a:latin typeface="Times New Roman" pitchFamily="18" charset="0"/>
              </a:rPr>
              <a:t>муници-пальной</a:t>
            </a:r>
            <a:r>
              <a:rPr lang="ru-RU" sz="1000" dirty="0" smtClean="0">
                <a:latin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</a:rPr>
              <a:t>собственности города </a:t>
            </a:r>
            <a:r>
              <a:rPr lang="ru-RU" sz="1000" dirty="0" smtClean="0">
                <a:latin typeface="Times New Roman" pitchFamily="18" charset="0"/>
              </a:rPr>
              <a:t>Ржева, </a:t>
            </a:r>
            <a:r>
              <a:rPr lang="ru-RU" sz="1000" dirty="0">
                <a:latin typeface="Times New Roman" pitchFamily="18" charset="0"/>
              </a:rPr>
              <a:t>а также земель, государственная собственность на которые не разграничена, расположенных на территории города </a:t>
            </a:r>
            <a:r>
              <a:rPr lang="ru-RU" sz="1000" dirty="0" smtClean="0">
                <a:latin typeface="Times New Roman" pitchFamily="18" charset="0"/>
              </a:rPr>
              <a:t>Ржева,  полученных в соответствующем году, к размеру доходов от  использования и реализации  земель, находящихся в муниципальной собственности города Ржева, а также  земель, государственная собственность, на которые не разграничена, запланированных к  получению в данном году. 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4" name="Прямоугольник 48"/>
          <p:cNvSpPr/>
          <p:nvPr/>
        </p:nvSpPr>
        <p:spPr>
          <a:xfrm>
            <a:off x="4429125" y="5786454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101 %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8"/>
          <p:cNvSpPr/>
          <p:nvPr/>
        </p:nvSpPr>
        <p:spPr>
          <a:xfrm>
            <a:off x="6000761" y="5786454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8"/>
          <p:cNvSpPr/>
          <p:nvPr/>
        </p:nvSpPr>
        <p:spPr>
          <a:xfrm>
            <a:off x="7643834" y="5786454"/>
            <a:ext cx="57150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102 %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55"/>
          <p:cNvCxnSpPr>
            <a:stCxn id="4" idx="3"/>
            <a:endCxn id="5" idx="1"/>
          </p:cNvCxnSpPr>
          <p:nvPr/>
        </p:nvCxnSpPr>
        <p:spPr>
          <a:xfrm>
            <a:off x="5143505" y="5893611"/>
            <a:ext cx="85725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943" name="Прямая со стрелкой 55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715141" y="5893611"/>
            <a:ext cx="92869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1" name="TextBox 100"/>
          <p:cNvSpPr txBox="1"/>
          <p:nvPr/>
        </p:nvSpPr>
        <p:spPr>
          <a:xfrm>
            <a:off x="4000496" y="5929330"/>
            <a:ext cx="5143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Размер доходов от </a:t>
            </a:r>
            <a:r>
              <a:rPr lang="ru-RU" sz="1000" dirty="0" smtClean="0">
                <a:latin typeface="Times New Roman" pitchFamily="18" charset="0"/>
              </a:rPr>
              <a:t>использования и реализации  земель, находящегося в муниципальной собственности города Ржева, а также земель, государственная собственность на которые не разграничена, расположенных на территории города Ржева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48"/>
          <p:cNvSpPr/>
          <p:nvPr/>
        </p:nvSpPr>
        <p:spPr>
          <a:xfrm>
            <a:off x="4214810" y="6429396"/>
            <a:ext cx="1143008" cy="142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36790 тыс. руб.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48"/>
          <p:cNvSpPr/>
          <p:nvPr/>
        </p:nvSpPr>
        <p:spPr>
          <a:xfrm>
            <a:off x="7643834" y="6429396"/>
            <a:ext cx="1143008" cy="142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21320 тыс. руб.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48"/>
          <p:cNvSpPr/>
          <p:nvPr/>
        </p:nvSpPr>
        <p:spPr>
          <a:xfrm>
            <a:off x="5929322" y="6429396"/>
            <a:ext cx="1143008" cy="1428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22540 тыс. руб.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Прямая со стрелкой 105"/>
          <p:cNvCxnSpPr>
            <a:stCxn id="102" idx="3"/>
            <a:endCxn id="104" idx="1"/>
          </p:cNvCxnSpPr>
          <p:nvPr/>
        </p:nvCxnSpPr>
        <p:spPr>
          <a:xfrm>
            <a:off x="5357818" y="6500834"/>
            <a:ext cx="57150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4" idx="3"/>
            <a:endCxn id="103" idx="1"/>
          </p:cNvCxnSpPr>
          <p:nvPr/>
        </p:nvCxnSpPr>
        <p:spPr>
          <a:xfrm>
            <a:off x="7072330" y="6500834"/>
            <a:ext cx="57150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5500694" y="1285860"/>
            <a:ext cx="84010" cy="13573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643702" y="1714488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7060,9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000760" y="1500174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8260,9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715272" y="178592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7060,9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5143504" y="1643050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7562,8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2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65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66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67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«Управление общественными финансами города Ржева Тверской области»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68413"/>
            <a:ext cx="3852894" cy="865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эффективного управления общественными финансами города Ржева Тверской области в рамках реализации прогноза социально-экономического развития города.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205038"/>
            <a:ext cx="3881469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«Обеспечение сбалансированности и устойчивости бюджета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3000,0 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4213" y="3644900"/>
            <a:ext cx="663575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782371" name="TextBox 25"/>
          <p:cNvSpPr txBox="1">
            <a:spLocks noChangeArrowheads="1"/>
          </p:cNvSpPr>
          <p:nvPr/>
        </p:nvSpPr>
        <p:spPr bwMode="auto">
          <a:xfrm>
            <a:off x="142844" y="3429000"/>
            <a:ext cx="842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Доля расходов на содержание органов местного самоуправления города Ржева Тверской области в общих расходах бюджета города</a:t>
            </a:r>
          </a:p>
        </p:txBody>
      </p:sp>
      <p:cxnSp>
        <p:nvCxnSpPr>
          <p:cNvPr id="28" name="Прямая со стрелкой 27"/>
          <p:cNvCxnSpPr>
            <a:stCxn id="20" idx="3"/>
            <a:endCxn id="36" idx="1"/>
          </p:cNvCxnSpPr>
          <p:nvPr/>
        </p:nvCxnSpPr>
        <p:spPr>
          <a:xfrm flipV="1">
            <a:off x="1347788" y="3752850"/>
            <a:ext cx="703262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 flipV="1">
            <a:off x="2714625" y="3751264"/>
            <a:ext cx="857243" cy="15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374" name="TextBox 32"/>
          <p:cNvSpPr txBox="1">
            <a:spLocks noChangeArrowheads="1"/>
          </p:cNvSpPr>
          <p:nvPr/>
        </p:nvSpPr>
        <p:spPr bwMode="auto">
          <a:xfrm>
            <a:off x="107950" y="3860800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Доля расходов бюджета города Ржева Тверской области на увеличение стоимости основных средств в общем объеме расходов бюджета города Ржева (без учета средств, предусмотренных на реализацию Указа Президента Российской Федерации «О праздновании 800-летия города Ржева» и других целевых средств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14348" y="4286256"/>
            <a:ext cx="646113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4286256"/>
            <a:ext cx="57150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071670" y="4286256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2714612" y="4393413"/>
            <a:ext cx="85725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379" name="Прямая со стрелкой 55"/>
          <p:cNvCxnSpPr>
            <a:cxnSpLocks noChangeShapeType="1"/>
            <a:stCxn id="49" idx="3"/>
            <a:endCxn id="51" idx="1"/>
          </p:cNvCxnSpPr>
          <p:nvPr/>
        </p:nvCxnSpPr>
        <p:spPr bwMode="auto">
          <a:xfrm flipV="1">
            <a:off x="1360461" y="4393413"/>
            <a:ext cx="711209" cy="79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6" name="Прямоугольник 75"/>
          <p:cNvSpPr/>
          <p:nvPr/>
        </p:nvSpPr>
        <p:spPr>
          <a:xfrm>
            <a:off x="539750" y="6597650"/>
            <a:ext cx="1017588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428992" y="6597650"/>
            <a:ext cx="1019175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000233" y="6597650"/>
            <a:ext cx="857256" cy="260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51050" y="3644900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3643314"/>
            <a:ext cx="592138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  <p:sp>
        <p:nvSpPr>
          <p:cNvPr id="782385" name="TextBox 1"/>
          <p:cNvSpPr txBox="1">
            <a:spLocks noChangeArrowheads="1"/>
          </p:cNvSpPr>
          <p:nvPr/>
        </p:nvSpPr>
        <p:spPr bwMode="auto">
          <a:xfrm>
            <a:off x="1908175" y="32131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ЭФФЕКТ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19250" y="3141663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387" name="Прямоугольник 9"/>
          <p:cNvSpPr>
            <a:spLocks noChangeArrowheads="1"/>
          </p:cNvSpPr>
          <p:nvPr/>
        </p:nvSpPr>
        <p:spPr bwMode="auto">
          <a:xfrm>
            <a:off x="142844" y="2857496"/>
            <a:ext cx="3892546" cy="290511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Обеспечивающая подпрограмма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– 6 930,6 тыс.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4839185"/>
              </p:ext>
            </p:extLst>
          </p:nvPr>
        </p:nvGraphicFramePr>
        <p:xfrm>
          <a:off x="3893338" y="1050908"/>
          <a:ext cx="4985579" cy="237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2388" name="TextBox 32"/>
          <p:cNvSpPr txBox="1">
            <a:spLocks noChangeArrowheads="1"/>
          </p:cNvSpPr>
          <p:nvPr/>
        </p:nvSpPr>
        <p:spPr bwMode="auto">
          <a:xfrm>
            <a:off x="142844" y="4500570"/>
            <a:ext cx="824709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Коэффициент гибкости расходных обязательств бюджета города Ржева(без учета средств, предусмотренных на реализацию Указа Президента Российской Федерации «О праздновании 800-летия города Ржева»и других целевых средств) </a:t>
            </a:r>
          </a:p>
        </p:txBody>
      </p:sp>
      <p:sp>
        <p:nvSpPr>
          <p:cNvPr id="2" name="Прямоугольник 48"/>
          <p:cNvSpPr/>
          <p:nvPr/>
        </p:nvSpPr>
        <p:spPr>
          <a:xfrm>
            <a:off x="714349" y="4857760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4,5%</a:t>
            </a:r>
          </a:p>
        </p:txBody>
      </p:sp>
      <p:sp>
        <p:nvSpPr>
          <p:cNvPr id="3" name="Прямоугольник 48"/>
          <p:cNvSpPr/>
          <p:nvPr/>
        </p:nvSpPr>
        <p:spPr>
          <a:xfrm>
            <a:off x="2071670" y="4857760"/>
            <a:ext cx="647700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4" name="Прямоугольник 48"/>
          <p:cNvSpPr/>
          <p:nvPr/>
        </p:nvSpPr>
        <p:spPr>
          <a:xfrm>
            <a:off x="3571868" y="4857760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cxnSp>
        <p:nvCxnSpPr>
          <p:cNvPr id="5" name="Прямая со стрелкой 55"/>
          <p:cNvCxnSpPr>
            <a:stCxn id="2" idx="3"/>
            <a:endCxn id="3" idx="1"/>
          </p:cNvCxnSpPr>
          <p:nvPr/>
        </p:nvCxnSpPr>
        <p:spPr>
          <a:xfrm>
            <a:off x="1357291" y="4964917"/>
            <a:ext cx="714379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393" name="Прямая со стрелкой 55"/>
          <p:cNvCxnSpPr>
            <a:cxnSpLocks noChangeShapeType="1"/>
            <a:stCxn id="3" idx="3"/>
            <a:endCxn id="4" idx="1"/>
          </p:cNvCxnSpPr>
          <p:nvPr/>
        </p:nvCxnSpPr>
        <p:spPr bwMode="auto">
          <a:xfrm flipV="1">
            <a:off x="2719370" y="4964917"/>
            <a:ext cx="852498" cy="79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2394" name="TextBox 32"/>
          <p:cNvSpPr txBox="1">
            <a:spLocks noChangeArrowheads="1"/>
          </p:cNvSpPr>
          <p:nvPr/>
        </p:nvSpPr>
        <p:spPr bwMode="auto">
          <a:xfrm>
            <a:off x="142844" y="5643578"/>
            <a:ext cx="8426481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Доля расходов на обслуживание муниципального долга в расходах бюджета города Ржева</a:t>
            </a:r>
          </a:p>
        </p:txBody>
      </p:sp>
      <p:sp>
        <p:nvSpPr>
          <p:cNvPr id="7" name="Прямоугольник 48"/>
          <p:cNvSpPr/>
          <p:nvPr/>
        </p:nvSpPr>
        <p:spPr>
          <a:xfrm>
            <a:off x="714349" y="5429264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5,8%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48"/>
          <p:cNvSpPr/>
          <p:nvPr/>
        </p:nvSpPr>
        <p:spPr>
          <a:xfrm>
            <a:off x="2071670" y="5429264"/>
            <a:ext cx="642943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5,4%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48"/>
          <p:cNvSpPr/>
          <p:nvPr/>
        </p:nvSpPr>
        <p:spPr>
          <a:xfrm>
            <a:off x="3643306" y="5429264"/>
            <a:ext cx="576263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2398" name="Прямая со стрелкой 55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1357291" y="5536421"/>
            <a:ext cx="714379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55"/>
          <p:cNvCxnSpPr>
            <a:stCxn id="11" idx="3"/>
            <a:endCxn id="12" idx="1"/>
          </p:cNvCxnSpPr>
          <p:nvPr/>
        </p:nvCxnSpPr>
        <p:spPr>
          <a:xfrm>
            <a:off x="2714613" y="5536421"/>
            <a:ext cx="928693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400" name="TextBox 32"/>
          <p:cNvSpPr txBox="1">
            <a:spLocks noChangeArrowheads="1"/>
          </p:cNvSpPr>
          <p:nvPr/>
        </p:nvSpPr>
        <p:spPr bwMode="auto">
          <a:xfrm>
            <a:off x="142844" y="5072074"/>
            <a:ext cx="821219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Отношение объема муниципального долга  по состоянию на 1 января года, следующего за отчетным, к общему годовому объему доходов бюджета города Ржева в отчетном финансовом году (без учета безвозмездных поступлений)</a:t>
            </a:r>
          </a:p>
        </p:txBody>
      </p:sp>
      <p:sp>
        <p:nvSpPr>
          <p:cNvPr id="16" name="Прямоугольник 48"/>
          <p:cNvSpPr/>
          <p:nvPr/>
        </p:nvSpPr>
        <p:spPr>
          <a:xfrm>
            <a:off x="714348" y="5857892"/>
            <a:ext cx="71913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sp>
        <p:nvSpPr>
          <p:cNvPr id="17" name="Прямоугольник 48"/>
          <p:cNvSpPr/>
          <p:nvPr/>
        </p:nvSpPr>
        <p:spPr>
          <a:xfrm>
            <a:off x="2071670" y="5857892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sp>
        <p:nvSpPr>
          <p:cNvPr id="18" name="Прямоугольник 48"/>
          <p:cNvSpPr/>
          <p:nvPr/>
        </p:nvSpPr>
        <p:spPr>
          <a:xfrm>
            <a:off x="3643306" y="5857892"/>
            <a:ext cx="57150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</a:p>
        </p:txBody>
      </p:sp>
      <p:cxnSp>
        <p:nvCxnSpPr>
          <p:cNvPr id="782404" name="Прямая со стрелкой 55"/>
          <p:cNvCxnSpPr>
            <a:cxnSpLocks noChangeShapeType="1"/>
            <a:stCxn id="16" idx="3"/>
            <a:endCxn id="17" idx="1"/>
          </p:cNvCxnSpPr>
          <p:nvPr/>
        </p:nvCxnSpPr>
        <p:spPr bwMode="auto">
          <a:xfrm flipV="1">
            <a:off x="1433485" y="5965049"/>
            <a:ext cx="638185" cy="79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2405" name="Прямая со стрелкой 55"/>
          <p:cNvCxnSpPr>
            <a:cxnSpLocks noChangeShapeType="1"/>
            <a:stCxn id="17" idx="3"/>
            <a:endCxn id="18" idx="1"/>
          </p:cNvCxnSpPr>
          <p:nvPr/>
        </p:nvCxnSpPr>
        <p:spPr bwMode="auto">
          <a:xfrm>
            <a:off x="2714612" y="5965049"/>
            <a:ext cx="928694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2406" name="Rectangle 47"/>
          <p:cNvSpPr>
            <a:spLocks noChangeArrowheads="1"/>
          </p:cNvSpPr>
          <p:nvPr/>
        </p:nvSpPr>
        <p:spPr bwMode="auto">
          <a:xfrm>
            <a:off x="142844" y="6072206"/>
            <a:ext cx="8642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Доля налоговых и неналоговых доходов бюджета в общем объеме доходов бюджета города Ржева (без учета субвенций)</a:t>
            </a:r>
          </a:p>
        </p:txBody>
      </p:sp>
      <p:sp>
        <p:nvSpPr>
          <p:cNvPr id="22" name="Прямоугольник 48"/>
          <p:cNvSpPr/>
          <p:nvPr/>
        </p:nvSpPr>
        <p:spPr>
          <a:xfrm>
            <a:off x="714348" y="6286520"/>
            <a:ext cx="719138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3" name="Прямоугольник 48"/>
          <p:cNvSpPr/>
          <p:nvPr/>
        </p:nvSpPr>
        <p:spPr>
          <a:xfrm>
            <a:off x="2071671" y="6286520"/>
            <a:ext cx="64294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80,5%</a:t>
            </a:r>
          </a:p>
        </p:txBody>
      </p:sp>
      <p:sp>
        <p:nvSpPr>
          <p:cNvPr id="24" name="Прямоугольник 48"/>
          <p:cNvSpPr/>
          <p:nvPr/>
        </p:nvSpPr>
        <p:spPr>
          <a:xfrm>
            <a:off x="3643307" y="6286520"/>
            <a:ext cx="57150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81,5%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55"/>
          <p:cNvCxnSpPr>
            <a:stCxn id="22" idx="3"/>
            <a:endCxn id="23" idx="1"/>
          </p:cNvCxnSpPr>
          <p:nvPr/>
        </p:nvCxnSpPr>
        <p:spPr>
          <a:xfrm flipV="1">
            <a:off x="1433486" y="6393677"/>
            <a:ext cx="638185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411" name="Прямая со стрелкой 55"/>
          <p:cNvCxnSpPr>
            <a:cxnSpLocks noChangeShapeType="1"/>
            <a:stCxn id="23" idx="3"/>
            <a:endCxn id="24" idx="1"/>
          </p:cNvCxnSpPr>
          <p:nvPr/>
        </p:nvCxnSpPr>
        <p:spPr bwMode="auto">
          <a:xfrm>
            <a:off x="2714613" y="6393677"/>
            <a:ext cx="928694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5643570" y="1714488"/>
            <a:ext cx="71438" cy="12144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6357950" y="1214422"/>
            <a:ext cx="226886" cy="1714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7000892" y="1214422"/>
            <a:ext cx="226886" cy="1785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786710" y="2000240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6997,6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6929454" y="1785926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6997,6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6143636" y="178592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9930,6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5429256" y="2000240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7393,4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05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89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90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391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40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«Развитие системы гражданской обороны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484313"/>
            <a:ext cx="3816350" cy="2016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реализация государственной политики по обеспечению защиты населения, материальных и культурных ценностей от опасностей, возникающих при ведении военных действий или вследствие этих действий, снижение рисков возникновения и смягчение последствий пожаров, аварий, катастроф и стихийных бедствий, охрана жизни и здоровья людей на водных объектах, повышение    уровня   защиты   населения  и территорий  от чрезвычайных  ситуаций природного и техногенного характера.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643314"/>
            <a:ext cx="3844925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«Предупреждение и ликвидация последствий чрезвычайных ситуаций природного и техногенного характера  на территории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100,0 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456921"/>
            <a:ext cx="3857651" cy="12239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«Совершенствование работы органов управления Гражданской обороны, снижение рисков и смягчение последствий чрезвычайных ситуаций природного и техногенного характера, развитие единой дежурно-диспетчерской службы города Ржева Тверской области»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79, 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581525"/>
            <a:ext cx="663575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783396" name="TextBox 25"/>
          <p:cNvSpPr txBox="1">
            <a:spLocks noChangeArrowheads="1"/>
          </p:cNvSpPr>
          <p:nvPr/>
        </p:nvSpPr>
        <p:spPr bwMode="auto">
          <a:xfrm>
            <a:off x="4214810" y="4143380"/>
            <a:ext cx="50768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Риск населения пострадать от внешних причин на  территории города Ржева Тверской области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248275" y="4691063"/>
            <a:ext cx="8858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761163" y="4689475"/>
            <a:ext cx="8223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399" name="TextBox 32"/>
          <p:cNvSpPr txBox="1">
            <a:spLocks noChangeArrowheads="1"/>
          </p:cNvSpPr>
          <p:nvPr/>
        </p:nvSpPr>
        <p:spPr bwMode="auto">
          <a:xfrm>
            <a:off x="4214810" y="5000636"/>
            <a:ext cx="47529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готовности сил и средств к предупреждению и ликвидации чрезвычайных ситуаций  на территории  города Ржева Тверской области.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5572140"/>
            <a:ext cx="86518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643834" y="5572140"/>
            <a:ext cx="78581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00761" y="5572140"/>
            <a:ext cx="85725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94%.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>
            <a:off x="6858017" y="5679297"/>
            <a:ext cx="78581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 flipV="1">
            <a:off x="5365749" y="5679297"/>
            <a:ext cx="635012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429124" y="6215082"/>
            <a:ext cx="1017587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72396" y="6215082"/>
            <a:ext cx="928694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215082"/>
            <a:ext cx="863600" cy="29527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84888" y="4581525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96188" y="4581525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783410" name="TextBox 1"/>
          <p:cNvSpPr txBox="1">
            <a:spLocks noChangeArrowheads="1"/>
          </p:cNvSpPr>
          <p:nvPr/>
        </p:nvSpPr>
        <p:spPr bwMode="auto">
          <a:xfrm>
            <a:off x="2571736" y="6072206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ЭФФЕКТ</a:t>
            </a:r>
          </a:p>
        </p:txBody>
      </p:sp>
      <p:cxnSp>
        <p:nvCxnSpPr>
          <p:cNvPr id="7" name="Прямая соединительная линия 6"/>
          <p:cNvCxnSpPr>
            <a:stCxn id="783413" idx="2"/>
          </p:cNvCxnSpPr>
          <p:nvPr/>
        </p:nvCxnSpPr>
        <p:spPr>
          <a:xfrm rot="5400000">
            <a:off x="1964513" y="6250801"/>
            <a:ext cx="3571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3108" y="6429396"/>
            <a:ext cx="194310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413" name="Прямоугольник 9"/>
          <p:cNvSpPr>
            <a:spLocks noChangeArrowheads="1"/>
          </p:cNvSpPr>
          <p:nvPr/>
        </p:nvSpPr>
        <p:spPr bwMode="auto">
          <a:xfrm>
            <a:off x="214282" y="5643578"/>
            <a:ext cx="3857652" cy="42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</a:rPr>
              <a:t>Обеспечивающая подпрограмма 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6 897,6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>
                <a:latin typeface="Times New Roman" pitchFamily="18" charset="0"/>
              </a:rPr>
              <a:t>. </a:t>
            </a: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6349404"/>
              </p:ext>
            </p:extLst>
          </p:nvPr>
        </p:nvGraphicFramePr>
        <p:xfrm>
          <a:off x="3554440" y="908720"/>
          <a:ext cx="5527675" cy="330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 стрелкой 44"/>
          <p:cNvCxnSpPr>
            <a:stCxn id="76" idx="0"/>
            <a:endCxn id="49" idx="2"/>
          </p:cNvCxnSpPr>
          <p:nvPr/>
        </p:nvCxnSpPr>
        <p:spPr>
          <a:xfrm rot="16200000" flipV="1">
            <a:off x="4722016" y="5999180"/>
            <a:ext cx="427042" cy="47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0" idx="0"/>
            <a:endCxn id="51" idx="2"/>
          </p:cNvCxnSpPr>
          <p:nvPr/>
        </p:nvCxnSpPr>
        <p:spPr>
          <a:xfrm rot="16200000" flipV="1">
            <a:off x="6216661" y="5999182"/>
            <a:ext cx="428628" cy="31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79" idx="0"/>
            <a:endCxn id="50" idx="2"/>
          </p:cNvCxnSpPr>
          <p:nvPr/>
        </p:nvCxnSpPr>
        <p:spPr>
          <a:xfrm rot="5400000" flipH="1" flipV="1">
            <a:off x="7822429" y="6000768"/>
            <a:ext cx="42862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5500694" y="1357298"/>
            <a:ext cx="155448" cy="22860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>
            <a:off x="6286512" y="1428736"/>
            <a:ext cx="226886" cy="22145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7786710" y="2214554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6997,6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7000892" y="2143116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6997,6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6072198" y="2143116"/>
          <a:ext cx="460376" cy="261938"/>
        </p:xfrm>
        <a:graphic>
          <a:graphicData uri="http://schemas.openxmlformats.org/drawingml/2006/table">
            <a:tbl>
              <a:tblPr/>
              <a:tblGrid>
                <a:gridCol w="46037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7076,6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5357818" y="2143116"/>
          <a:ext cx="428628" cy="261938"/>
        </p:xfrm>
        <a:graphic>
          <a:graphicData uri="http://schemas.openxmlformats.org/drawingml/2006/table">
            <a:tbl>
              <a:tblPr/>
              <a:tblGrid>
                <a:gridCol w="428628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7314,4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1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41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41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415" name="TextBox 5"/>
          <p:cNvSpPr txBox="1">
            <a:spLocks noChangeArrowheads="1"/>
          </p:cNvSpPr>
          <p:nvPr/>
        </p:nvSpPr>
        <p:spPr bwMode="auto">
          <a:xfrm>
            <a:off x="1428728" y="0"/>
            <a:ext cx="77152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«Обеспечение правопорядка и безопасности населения города Ржева Тверской области» 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484313"/>
            <a:ext cx="3816350" cy="444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безопасности населения на территории города Ржева Тверской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071678"/>
            <a:ext cx="3773487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«Укрепление правопорядка и общественной безопасности в городе Ржеве Тверской области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496"/>
            <a:ext cx="3783012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«Противодействие терроризму и экстремизму, минимизация и ликвидация последствий его проявлений на территории города Ржева»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27538" y="3573463"/>
            <a:ext cx="663575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2,94%</a:t>
            </a:r>
          </a:p>
        </p:txBody>
      </p:sp>
      <p:sp>
        <p:nvSpPr>
          <p:cNvPr id="784420" name="TextBox 25"/>
          <p:cNvSpPr txBox="1">
            <a:spLocks noChangeArrowheads="1"/>
          </p:cNvSpPr>
          <p:nvPr/>
        </p:nvSpPr>
        <p:spPr bwMode="auto">
          <a:xfrm>
            <a:off x="4214810" y="3357562"/>
            <a:ext cx="4641852" cy="244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Уровень преступности на территории города Ржева Тверской области</a:t>
            </a:r>
          </a:p>
        </p:txBody>
      </p:sp>
      <p:cxnSp>
        <p:nvCxnSpPr>
          <p:cNvPr id="28" name="Прямая со стрелкой 27"/>
          <p:cNvCxnSpPr>
            <a:stCxn id="20" idx="3"/>
          </p:cNvCxnSpPr>
          <p:nvPr/>
        </p:nvCxnSpPr>
        <p:spPr>
          <a:xfrm>
            <a:off x="5103813" y="3683000"/>
            <a:ext cx="88582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6" idx="3"/>
            <a:endCxn id="37" idx="1"/>
          </p:cNvCxnSpPr>
          <p:nvPr/>
        </p:nvCxnSpPr>
        <p:spPr>
          <a:xfrm>
            <a:off x="6688138" y="3681413"/>
            <a:ext cx="82391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423" name="TextBox 32"/>
          <p:cNvSpPr txBox="1">
            <a:spLocks noChangeArrowheads="1"/>
          </p:cNvSpPr>
          <p:nvPr/>
        </p:nvSpPr>
        <p:spPr bwMode="auto">
          <a:xfrm>
            <a:off x="4214810" y="3860800"/>
            <a:ext cx="4786315" cy="244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правонарушений на территории города Ржева Тверской области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429124" y="4071942"/>
            <a:ext cx="71913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4000 ед.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500959" y="4071942"/>
            <a:ext cx="78581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3600 ед.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929322" y="4071942"/>
            <a:ext cx="792163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3800 ед.</a:t>
            </a: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21485" y="4179099"/>
            <a:ext cx="779474" cy="39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48261" y="4179892"/>
            <a:ext cx="781061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00562" y="6429396"/>
            <a:ext cx="8016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00958" y="6500834"/>
            <a:ext cx="857257" cy="247629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500834"/>
            <a:ext cx="857256" cy="247629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11863" y="357346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2,79%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24750" y="3573463"/>
            <a:ext cx="663575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2,64%</a:t>
            </a:r>
          </a:p>
        </p:txBody>
      </p:sp>
      <p:sp>
        <p:nvSpPr>
          <p:cNvPr id="784434" name="TextBox 1"/>
          <p:cNvSpPr txBox="1">
            <a:spLocks noChangeArrowheads="1"/>
          </p:cNvSpPr>
          <p:nvPr/>
        </p:nvSpPr>
        <p:spPr bwMode="auto">
          <a:xfrm>
            <a:off x="2571736" y="5715016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ЭФФЕКТ</a:t>
            </a:r>
          </a:p>
        </p:txBody>
      </p:sp>
      <p:cxnSp>
        <p:nvCxnSpPr>
          <p:cNvPr id="7" name="Прямая соединительная линия 6"/>
          <p:cNvCxnSpPr>
            <a:stCxn id="784438" idx="2"/>
          </p:cNvCxnSpPr>
          <p:nvPr/>
        </p:nvCxnSpPr>
        <p:spPr>
          <a:xfrm rot="16200000" flipH="1">
            <a:off x="1635095" y="5707069"/>
            <a:ext cx="995376" cy="20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3108" y="6215082"/>
            <a:ext cx="18716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437" name="Прямоугольник 9"/>
          <p:cNvSpPr>
            <a:spLocks noChangeArrowheads="1"/>
          </p:cNvSpPr>
          <p:nvPr/>
        </p:nvSpPr>
        <p:spPr bwMode="auto">
          <a:xfrm>
            <a:off x="214282" y="3714752"/>
            <a:ext cx="3783012" cy="719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ПП3: «Комплексные меры противодействия злоупотребления наркотическими средствами, психотропными веществами и их незаконному обороту в городе Ржеве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50,0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84438" name="Прямоугольник 9"/>
          <p:cNvSpPr>
            <a:spLocks noChangeArrowheads="1"/>
          </p:cNvSpPr>
          <p:nvPr/>
        </p:nvSpPr>
        <p:spPr bwMode="auto">
          <a:xfrm>
            <a:off x="214282" y="4572008"/>
            <a:ext cx="3816350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ПП4: «Профилактика правонарушений и преступности несовершеннолетних в городе Ржеве » -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200,0 тыс.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2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7674927"/>
              </p:ext>
            </p:extLst>
          </p:nvPr>
        </p:nvGraphicFramePr>
        <p:xfrm>
          <a:off x="3347253" y="750591"/>
          <a:ext cx="5956300" cy="253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4439" name="TextBox 32"/>
          <p:cNvSpPr txBox="1">
            <a:spLocks noChangeArrowheads="1"/>
          </p:cNvSpPr>
          <p:nvPr/>
        </p:nvSpPr>
        <p:spPr bwMode="auto">
          <a:xfrm>
            <a:off x="4214810" y="4357694"/>
            <a:ext cx="4789486" cy="396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Риск населения пострадать от действий террористической или экстремистской направленности на территории города Ржева Тверской области</a:t>
            </a:r>
          </a:p>
        </p:txBody>
      </p:sp>
      <p:sp>
        <p:nvSpPr>
          <p:cNvPr id="4" name="Прямоугольник 48"/>
          <p:cNvSpPr/>
          <p:nvPr/>
        </p:nvSpPr>
        <p:spPr>
          <a:xfrm>
            <a:off x="4429124" y="4714884"/>
            <a:ext cx="71596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5" name="Прямоугольник 48"/>
          <p:cNvSpPr/>
          <p:nvPr/>
        </p:nvSpPr>
        <p:spPr>
          <a:xfrm>
            <a:off x="5940425" y="4724400"/>
            <a:ext cx="792163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6" name="Прямоугольник 48"/>
          <p:cNvSpPr/>
          <p:nvPr/>
        </p:nvSpPr>
        <p:spPr>
          <a:xfrm>
            <a:off x="7500958" y="4714884"/>
            <a:ext cx="762026" cy="2047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784443" name="Прямая со стрелкой 55"/>
          <p:cNvCxnSpPr>
            <a:cxnSpLocks noChangeShapeType="1"/>
            <a:stCxn id="4" idx="3"/>
          </p:cNvCxnSpPr>
          <p:nvPr/>
        </p:nvCxnSpPr>
        <p:spPr bwMode="auto">
          <a:xfrm>
            <a:off x="5145090" y="4822041"/>
            <a:ext cx="782635" cy="103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55"/>
          <p:cNvCxnSpPr/>
          <p:nvPr/>
        </p:nvCxnSpPr>
        <p:spPr>
          <a:xfrm flipV="1">
            <a:off x="6745288" y="4830763"/>
            <a:ext cx="7651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445" name="TextBox 32"/>
          <p:cNvSpPr txBox="1">
            <a:spLocks noChangeArrowheads="1"/>
          </p:cNvSpPr>
          <p:nvPr/>
        </p:nvSpPr>
        <p:spPr bwMode="auto">
          <a:xfrm>
            <a:off x="4214810" y="4929198"/>
            <a:ext cx="492919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наркоманией на территории города Ржева Тверской области</a:t>
            </a:r>
          </a:p>
        </p:txBody>
      </p:sp>
      <p:sp>
        <p:nvSpPr>
          <p:cNvPr id="13" name="Прямоугольник 48"/>
          <p:cNvSpPr/>
          <p:nvPr/>
        </p:nvSpPr>
        <p:spPr>
          <a:xfrm>
            <a:off x="4500562" y="5357826"/>
            <a:ext cx="792162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0,03%</a:t>
            </a:r>
          </a:p>
        </p:txBody>
      </p:sp>
      <p:sp>
        <p:nvSpPr>
          <p:cNvPr id="15" name="Прямоугольник 48"/>
          <p:cNvSpPr/>
          <p:nvPr/>
        </p:nvSpPr>
        <p:spPr>
          <a:xfrm>
            <a:off x="6000760" y="5357826"/>
            <a:ext cx="792162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0,03%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8"/>
          <p:cNvSpPr/>
          <p:nvPr/>
        </p:nvSpPr>
        <p:spPr>
          <a:xfrm>
            <a:off x="7500958" y="5357826"/>
            <a:ext cx="762025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0,02%</a:t>
            </a:r>
          </a:p>
        </p:txBody>
      </p:sp>
      <p:cxnSp>
        <p:nvCxnSpPr>
          <p:cNvPr id="784449" name="Прямая со стрелкой 55"/>
          <p:cNvCxnSpPr>
            <a:cxnSpLocks noChangeShapeType="1"/>
            <a:stCxn id="15" idx="3"/>
            <a:endCxn id="16" idx="1"/>
          </p:cNvCxnSpPr>
          <p:nvPr/>
        </p:nvCxnSpPr>
        <p:spPr bwMode="auto">
          <a:xfrm flipV="1">
            <a:off x="6792922" y="5464983"/>
            <a:ext cx="708036" cy="79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4450" name="Прямая со стрелкой 55"/>
          <p:cNvCxnSpPr>
            <a:cxnSpLocks noChangeShapeType="1"/>
            <a:stCxn id="13" idx="3"/>
            <a:endCxn id="15" idx="1"/>
          </p:cNvCxnSpPr>
          <p:nvPr/>
        </p:nvCxnSpPr>
        <p:spPr bwMode="auto">
          <a:xfrm>
            <a:off x="5292724" y="5465776"/>
            <a:ext cx="708036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4451" name="TextBox 32"/>
          <p:cNvSpPr txBox="1">
            <a:spLocks noChangeArrowheads="1"/>
          </p:cNvSpPr>
          <p:nvPr/>
        </p:nvSpPr>
        <p:spPr bwMode="auto">
          <a:xfrm>
            <a:off x="4143372" y="5643578"/>
            <a:ext cx="4713290" cy="396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Уровень преступности и правонарушений со стороны несовершеннолетних граждан на территории города Ржева Тверской области</a:t>
            </a:r>
          </a:p>
        </p:txBody>
      </p:sp>
      <p:sp>
        <p:nvSpPr>
          <p:cNvPr id="19" name="Прямоугольник 48"/>
          <p:cNvSpPr/>
          <p:nvPr/>
        </p:nvSpPr>
        <p:spPr>
          <a:xfrm>
            <a:off x="4500562" y="6000768"/>
            <a:ext cx="793749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sp>
        <p:nvSpPr>
          <p:cNvPr id="21" name="Прямоугольник 48"/>
          <p:cNvSpPr/>
          <p:nvPr/>
        </p:nvSpPr>
        <p:spPr>
          <a:xfrm>
            <a:off x="5929322" y="6000768"/>
            <a:ext cx="100013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sp>
        <p:nvSpPr>
          <p:cNvPr id="22" name="Прямоугольник 48"/>
          <p:cNvSpPr/>
          <p:nvPr/>
        </p:nvSpPr>
        <p:spPr>
          <a:xfrm>
            <a:off x="7572396" y="6000768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3,75%</a:t>
            </a:r>
          </a:p>
        </p:txBody>
      </p:sp>
      <p:cxnSp>
        <p:nvCxnSpPr>
          <p:cNvPr id="784455" name="Прямая со стрелкой 55"/>
          <p:cNvCxnSpPr>
            <a:cxnSpLocks noChangeShapeType="1"/>
            <a:stCxn id="21" idx="3"/>
            <a:endCxn id="22" idx="1"/>
          </p:cNvCxnSpPr>
          <p:nvPr/>
        </p:nvCxnSpPr>
        <p:spPr bwMode="auto">
          <a:xfrm>
            <a:off x="6929454" y="6107925"/>
            <a:ext cx="642942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4456" name="Прямая со стрелкой 55"/>
          <p:cNvCxnSpPr>
            <a:cxnSpLocks noChangeShapeType="1"/>
            <a:stCxn id="19" idx="3"/>
            <a:endCxn id="21" idx="1"/>
          </p:cNvCxnSpPr>
          <p:nvPr/>
        </p:nvCxnSpPr>
        <p:spPr bwMode="auto">
          <a:xfrm>
            <a:off x="5294311" y="6107925"/>
            <a:ext cx="635011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Прямая со стрелкой 77"/>
          <p:cNvCxnSpPr>
            <a:stCxn id="76" idx="0"/>
            <a:endCxn id="19" idx="2"/>
          </p:cNvCxnSpPr>
          <p:nvPr/>
        </p:nvCxnSpPr>
        <p:spPr>
          <a:xfrm rot="16200000" flipV="1">
            <a:off x="4792265" y="6320254"/>
            <a:ext cx="214314" cy="3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80" idx="0"/>
            <a:endCxn id="21" idx="2"/>
          </p:cNvCxnSpPr>
          <p:nvPr/>
        </p:nvCxnSpPr>
        <p:spPr>
          <a:xfrm rot="5400000" flipH="1" flipV="1">
            <a:off x="6286512" y="635795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9" idx="0"/>
            <a:endCxn id="22" idx="2"/>
          </p:cNvCxnSpPr>
          <p:nvPr/>
        </p:nvCxnSpPr>
        <p:spPr>
          <a:xfrm rot="16200000" flipV="1">
            <a:off x="7786711" y="6357957"/>
            <a:ext cx="28575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5429256" y="1000108"/>
            <a:ext cx="226886" cy="1714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авая фигурная скобка 53"/>
          <p:cNvSpPr/>
          <p:nvPr/>
        </p:nvSpPr>
        <p:spPr>
          <a:xfrm>
            <a:off x="6286512" y="1857364"/>
            <a:ext cx="226886" cy="8572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7072330" y="1857364"/>
            <a:ext cx="214314" cy="8572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8215338" y="2214554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215206" y="2214554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357950" y="2143116"/>
          <a:ext cx="285752" cy="280986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8098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5500694" y="1714488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94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424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5425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1192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542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125538"/>
            <a:ext cx="4000528" cy="1511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формирование эффективной системы исполнения ключевых функций и полномочий органа местного самоуправления и предоставления качественных муниципальных и переданных органу местного самоуправления государственных услуг, совершенствование государственной политики Тверской области в сфере обеспечения и защиты прав и свобод человека и гражданина, содействие развитию институтов гражданского общества.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643182"/>
            <a:ext cx="400052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«Развитие институтов гражданского общества, поддержка общественного сектора и обеспечение информационной открытости органов местного самоуправления города Ржева Тверской области» 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-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1000,0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тыс. руб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500438"/>
            <a:ext cx="3997356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«Развитие международных связей в городе Ржеве Тверской области»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200,0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860800"/>
            <a:ext cx="4000528" cy="360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ПП3: «Подготовка к празднованию 800-летия города Ржева»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1 865,0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85431" name="Прямоугольник 11"/>
          <p:cNvSpPr>
            <a:spLocks noChangeArrowheads="1"/>
          </p:cNvSpPr>
          <p:nvPr/>
        </p:nvSpPr>
        <p:spPr bwMode="auto">
          <a:xfrm>
            <a:off x="142844" y="4214818"/>
            <a:ext cx="4000528" cy="509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ПП4: О противодействии коррупции в городе Ржеве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12,0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714884"/>
            <a:ext cx="4000528" cy="58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ПП5: «Осуществление муниципальным образованием отдельных переданных государственных полномочий»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4 224,2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85433" name="Прямоугольник 14"/>
          <p:cNvSpPr>
            <a:spLocks noChangeArrowheads="1"/>
          </p:cNvSpPr>
          <p:nvPr/>
        </p:nvSpPr>
        <p:spPr bwMode="auto">
          <a:xfrm>
            <a:off x="142844" y="5286388"/>
            <a:ext cx="4000528" cy="590537"/>
          </a:xfrm>
          <a:prstGeom prst="rect">
            <a:avLst/>
          </a:prstGeom>
          <a:solidFill>
            <a:schemeClr val="accent6"/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П6: «Создание условий для эффективного функционирования органов местного самоуправления города Ржева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2 750,0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857892"/>
            <a:ext cx="3997356" cy="595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ПП7: «Повышение статуса города Ржева Тверской области, удостоенного  почетного звания Российской Федерации «Город воинской славы» -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130,4 тыс. руб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sp>
        <p:nvSpPr>
          <p:cNvPr id="785435" name="Прямоугольник 17"/>
          <p:cNvSpPr>
            <a:spLocks noChangeArrowheads="1"/>
          </p:cNvSpPr>
          <p:nvPr/>
        </p:nvSpPr>
        <p:spPr bwMode="auto">
          <a:xfrm>
            <a:off x="4643438" y="6165850"/>
            <a:ext cx="4141787" cy="360363"/>
          </a:xfrm>
          <a:prstGeom prst="rect">
            <a:avLst/>
          </a:prstGeom>
          <a:solidFill>
            <a:srgbClr val="00FF00"/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Обеспечивающая подпрограмма  -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25 179,7 тыс. руб.</a:t>
            </a:r>
          </a:p>
        </p:txBody>
      </p:sp>
      <p:graphicFrame>
        <p:nvGraphicFramePr>
          <p:cNvPr id="2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9373818"/>
              </p:ext>
            </p:extLst>
          </p:nvPr>
        </p:nvGraphicFramePr>
        <p:xfrm>
          <a:off x="3479800" y="571500"/>
          <a:ext cx="5384800" cy="6169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5436" name="Прямоугольник 15"/>
          <p:cNvSpPr>
            <a:spLocks noChangeArrowheads="1"/>
          </p:cNvSpPr>
          <p:nvPr/>
        </p:nvSpPr>
        <p:spPr bwMode="auto">
          <a:xfrm>
            <a:off x="4643438" y="5589588"/>
            <a:ext cx="4143404" cy="503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solidFill>
              <a:srgbClr val="6683A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ПП8: «Улучшение условий и охрана труда в городе Ржеве Тверской области» -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0 тыс. руб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cxnSp>
        <p:nvCxnSpPr>
          <p:cNvPr id="14" name="Прямая со стрелкой 13"/>
          <p:cNvCxnSpPr>
            <a:stCxn id="16" idx="2"/>
          </p:cNvCxnSpPr>
          <p:nvPr/>
        </p:nvCxnSpPr>
        <p:spPr>
          <a:xfrm rot="16200000" flipH="1">
            <a:off x="1939908" y="6654802"/>
            <a:ext cx="404814" cy="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438" name="Text Box 49"/>
          <p:cNvSpPr txBox="1">
            <a:spLocks noChangeArrowheads="1"/>
          </p:cNvSpPr>
          <p:nvPr/>
        </p:nvSpPr>
        <p:spPr bwMode="auto">
          <a:xfrm>
            <a:off x="2392363" y="6524625"/>
            <a:ext cx="912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1400"/>
              <a:t>ЭФФЕКТ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357950" y="2428868"/>
            <a:ext cx="155448" cy="17859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572132" y="2643182"/>
          <a:ext cx="500066" cy="261938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58802,6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072198" y="3286124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35361,3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786578" y="3000372"/>
          <a:ext cx="571504" cy="26193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41805,2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500958" y="3286124"/>
          <a:ext cx="642942" cy="261938"/>
        </p:xfrm>
        <a:graphic>
          <a:graphicData uri="http://schemas.openxmlformats.org/drawingml/2006/table">
            <a:tbl>
              <a:tblPr/>
              <a:tblGrid>
                <a:gridCol w="64294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36145,9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8643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786437" name="TextBox 25"/>
          <p:cNvSpPr txBox="1">
            <a:spLocks noChangeArrowheads="1"/>
          </p:cNvSpPr>
          <p:nvPr/>
        </p:nvSpPr>
        <p:spPr bwMode="auto">
          <a:xfrm>
            <a:off x="179388" y="1341438"/>
            <a:ext cx="86423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Уровень удовлетворенности граждан работой системы органов местного самоуправления города Ржева Тверской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1643050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2" name="Прямоугольник 19"/>
          <p:cNvSpPr/>
          <p:nvPr/>
        </p:nvSpPr>
        <p:spPr>
          <a:xfrm>
            <a:off x="2143108" y="1643050"/>
            <a:ext cx="576263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3" name="Прямоугольник 19"/>
          <p:cNvSpPr/>
          <p:nvPr/>
        </p:nvSpPr>
        <p:spPr>
          <a:xfrm>
            <a:off x="3428992" y="1643050"/>
            <a:ext cx="576263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cxnSp>
        <p:nvCxnSpPr>
          <p:cNvPr id="14" name="Прямая со стрелкой 13"/>
          <p:cNvCxnSpPr>
            <a:stCxn id="20" idx="3"/>
            <a:endCxn id="2" idx="1"/>
          </p:cNvCxnSpPr>
          <p:nvPr/>
        </p:nvCxnSpPr>
        <p:spPr>
          <a:xfrm>
            <a:off x="1433486" y="1751794"/>
            <a:ext cx="7096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13"/>
          <p:cNvCxnSpPr>
            <a:stCxn id="2" idx="3"/>
            <a:endCxn id="3" idx="1"/>
          </p:cNvCxnSpPr>
          <p:nvPr/>
        </p:nvCxnSpPr>
        <p:spPr>
          <a:xfrm>
            <a:off x="2719371" y="1751794"/>
            <a:ext cx="709621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443" name="TextBox 25"/>
          <p:cNvSpPr txBox="1">
            <a:spLocks noChangeArrowheads="1"/>
          </p:cNvSpPr>
          <p:nvPr/>
        </p:nvSpPr>
        <p:spPr bwMode="auto">
          <a:xfrm>
            <a:off x="285720" y="1857364"/>
            <a:ext cx="86423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Уровень удовлетворенности граждан качеством муниципальных и государственных услуг, оказываемых администрацией города Ржева, Отделом записи актов гражданского состояния Тверской области</a:t>
            </a:r>
          </a:p>
        </p:txBody>
      </p:sp>
      <p:sp>
        <p:nvSpPr>
          <p:cNvPr id="5" name="Прямоугольник 19"/>
          <p:cNvSpPr/>
          <p:nvPr/>
        </p:nvSpPr>
        <p:spPr>
          <a:xfrm>
            <a:off x="785786" y="2357430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6" name="Прямоугольник 19"/>
          <p:cNvSpPr/>
          <p:nvPr/>
        </p:nvSpPr>
        <p:spPr>
          <a:xfrm>
            <a:off x="2124075" y="2349500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7" name="Прямоугольник 19"/>
          <p:cNvSpPr/>
          <p:nvPr/>
        </p:nvSpPr>
        <p:spPr>
          <a:xfrm>
            <a:off x="3428992" y="2357430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cxnSp>
        <p:nvCxnSpPr>
          <p:cNvPr id="8" name="Прямая со стрелкой 13"/>
          <p:cNvCxnSpPr>
            <a:stCxn id="5" idx="3"/>
            <a:endCxn id="6" idx="1"/>
          </p:cNvCxnSpPr>
          <p:nvPr/>
        </p:nvCxnSpPr>
        <p:spPr>
          <a:xfrm flipV="1">
            <a:off x="1362049" y="2458244"/>
            <a:ext cx="762026" cy="79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3"/>
          <p:cNvCxnSpPr>
            <a:stCxn id="6" idx="3"/>
            <a:endCxn id="7" idx="1"/>
          </p:cNvCxnSpPr>
          <p:nvPr/>
        </p:nvCxnSpPr>
        <p:spPr>
          <a:xfrm>
            <a:off x="2700338" y="2458244"/>
            <a:ext cx="728654" cy="79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449" name="TextBox 25"/>
          <p:cNvSpPr txBox="1">
            <a:spLocks noChangeArrowheads="1"/>
          </p:cNvSpPr>
          <p:nvPr/>
        </p:nvSpPr>
        <p:spPr bwMode="auto">
          <a:xfrm>
            <a:off x="250825" y="2565400"/>
            <a:ext cx="86423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Уровень удовлетворенности граждан информационной открытостью системы органов местного самоуправления города Ржева Тверской области</a:t>
            </a:r>
          </a:p>
        </p:txBody>
      </p:sp>
      <p:sp>
        <p:nvSpPr>
          <p:cNvPr id="10" name="Прямоугольник 19"/>
          <p:cNvSpPr/>
          <p:nvPr/>
        </p:nvSpPr>
        <p:spPr>
          <a:xfrm>
            <a:off x="785786" y="3000372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</a:t>
            </a:r>
          </a:p>
        </p:txBody>
      </p:sp>
      <p:sp>
        <p:nvSpPr>
          <p:cNvPr id="11" name="Прямоугольник 19"/>
          <p:cNvSpPr/>
          <p:nvPr/>
        </p:nvSpPr>
        <p:spPr>
          <a:xfrm>
            <a:off x="2071670" y="3000372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12" name="Прямоугольник 19"/>
          <p:cNvSpPr/>
          <p:nvPr/>
        </p:nvSpPr>
        <p:spPr>
          <a:xfrm>
            <a:off x="3428992" y="3000372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cxnSp>
        <p:nvCxnSpPr>
          <p:cNvPr id="13" name="Прямая со стрелкой 13"/>
          <p:cNvCxnSpPr>
            <a:stCxn id="10" idx="3"/>
            <a:endCxn id="11" idx="1"/>
          </p:cNvCxnSpPr>
          <p:nvPr/>
        </p:nvCxnSpPr>
        <p:spPr>
          <a:xfrm>
            <a:off x="1362049" y="3109116"/>
            <a:ext cx="709621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3"/>
          <p:cNvCxnSpPr>
            <a:stCxn id="11" idx="3"/>
            <a:endCxn id="12" idx="1"/>
          </p:cNvCxnSpPr>
          <p:nvPr/>
        </p:nvCxnSpPr>
        <p:spPr>
          <a:xfrm>
            <a:off x="2647933" y="3109116"/>
            <a:ext cx="781059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456" name="Rectangle 24"/>
          <p:cNvSpPr>
            <a:spLocks noChangeArrowheads="1"/>
          </p:cNvSpPr>
          <p:nvPr/>
        </p:nvSpPr>
        <p:spPr bwMode="auto">
          <a:xfrm>
            <a:off x="250825" y="3213100"/>
            <a:ext cx="8353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решений органа местного самоуправления города Ржева Тверской области, соответствующих приоритетным направлениям социально-экономического развития города Ржева Тверской области</a:t>
            </a:r>
          </a:p>
        </p:txBody>
      </p:sp>
      <p:cxnSp>
        <p:nvCxnSpPr>
          <p:cNvPr id="16" name="Прямая со стрелкой 13"/>
          <p:cNvCxnSpPr>
            <a:stCxn id="18" idx="3"/>
            <a:endCxn id="19" idx="1"/>
          </p:cNvCxnSpPr>
          <p:nvPr/>
        </p:nvCxnSpPr>
        <p:spPr>
          <a:xfrm>
            <a:off x="1362048" y="3752058"/>
            <a:ext cx="7096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3"/>
          <p:cNvCxnSpPr>
            <a:stCxn id="19" idx="3"/>
            <a:endCxn id="21" idx="1"/>
          </p:cNvCxnSpPr>
          <p:nvPr/>
        </p:nvCxnSpPr>
        <p:spPr>
          <a:xfrm>
            <a:off x="2647933" y="3752058"/>
            <a:ext cx="771542" cy="15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9"/>
          <p:cNvSpPr/>
          <p:nvPr/>
        </p:nvSpPr>
        <p:spPr>
          <a:xfrm>
            <a:off x="785786" y="3643314"/>
            <a:ext cx="576262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19" name="Прямоугольник 19"/>
          <p:cNvSpPr/>
          <p:nvPr/>
        </p:nvSpPr>
        <p:spPr>
          <a:xfrm>
            <a:off x="2071670" y="3643314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21" name="Прямоугольник 19"/>
          <p:cNvSpPr/>
          <p:nvPr/>
        </p:nvSpPr>
        <p:spPr>
          <a:xfrm>
            <a:off x="3419475" y="3644900"/>
            <a:ext cx="576263" cy="217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</a:t>
            </a:r>
          </a:p>
        </p:txBody>
      </p:sp>
      <p:sp>
        <p:nvSpPr>
          <p:cNvPr id="786462" name="Rectangle 30"/>
          <p:cNvSpPr>
            <a:spLocks noChangeArrowheads="1"/>
          </p:cNvSpPr>
          <p:nvPr/>
        </p:nvSpPr>
        <p:spPr bwMode="auto">
          <a:xfrm>
            <a:off x="323850" y="3933825"/>
            <a:ext cx="8353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Доля муниципальных служащих, удовлетворенных организацией и условиями труда</a:t>
            </a:r>
          </a:p>
        </p:txBody>
      </p:sp>
      <p:sp>
        <p:nvSpPr>
          <p:cNvPr id="22" name="Прямоугольник 19"/>
          <p:cNvSpPr/>
          <p:nvPr/>
        </p:nvSpPr>
        <p:spPr>
          <a:xfrm>
            <a:off x="785786" y="4214818"/>
            <a:ext cx="642943" cy="2079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3" name="Прямоугольник 19"/>
          <p:cNvSpPr/>
          <p:nvPr/>
        </p:nvSpPr>
        <p:spPr>
          <a:xfrm>
            <a:off x="2071670" y="4214818"/>
            <a:ext cx="576263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4" name="Прямоугольник 19"/>
          <p:cNvSpPr/>
          <p:nvPr/>
        </p:nvSpPr>
        <p:spPr>
          <a:xfrm>
            <a:off x="3419475" y="4221163"/>
            <a:ext cx="576263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cxnSp>
        <p:nvCxnSpPr>
          <p:cNvPr id="25" name="Прямая со стрелкой 13"/>
          <p:cNvCxnSpPr>
            <a:stCxn id="22" idx="3"/>
            <a:endCxn id="23" idx="1"/>
          </p:cNvCxnSpPr>
          <p:nvPr/>
        </p:nvCxnSpPr>
        <p:spPr>
          <a:xfrm>
            <a:off x="1428729" y="4318803"/>
            <a:ext cx="642941" cy="4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13"/>
          <p:cNvCxnSpPr>
            <a:stCxn id="23" idx="3"/>
            <a:endCxn id="24" idx="1"/>
          </p:cNvCxnSpPr>
          <p:nvPr/>
        </p:nvCxnSpPr>
        <p:spPr>
          <a:xfrm>
            <a:off x="2647933" y="4323562"/>
            <a:ext cx="771542" cy="63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285720" y="4929198"/>
            <a:ext cx="8353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Доля решений органа местного самоуправления города Ржева Тверской области, перед реализацией которых проведен комплексный анализ влияния на социально-экономическое развитие города Ржева Тверской области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19"/>
          <p:cNvSpPr/>
          <p:nvPr/>
        </p:nvSpPr>
        <p:spPr>
          <a:xfrm>
            <a:off x="785786" y="4714884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38" name="Прямоугольник 19"/>
          <p:cNvSpPr/>
          <p:nvPr/>
        </p:nvSpPr>
        <p:spPr>
          <a:xfrm>
            <a:off x="2071670" y="4714884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9" name="Прямоугольник 19"/>
          <p:cNvSpPr/>
          <p:nvPr/>
        </p:nvSpPr>
        <p:spPr>
          <a:xfrm>
            <a:off x="3428992" y="4714884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40" name="Прямая со стрелкой 13"/>
          <p:cNvCxnSpPr>
            <a:stCxn id="37" idx="3"/>
            <a:endCxn id="38" idx="1"/>
          </p:cNvCxnSpPr>
          <p:nvPr/>
        </p:nvCxnSpPr>
        <p:spPr>
          <a:xfrm>
            <a:off x="1362048" y="4823628"/>
            <a:ext cx="7096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13"/>
          <p:cNvCxnSpPr>
            <a:stCxn id="38" idx="3"/>
            <a:endCxn id="39" idx="1"/>
          </p:cNvCxnSpPr>
          <p:nvPr/>
        </p:nvCxnSpPr>
        <p:spPr>
          <a:xfrm>
            <a:off x="2647932" y="4823628"/>
            <a:ext cx="7810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357158" y="4429132"/>
            <a:ext cx="83534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Доля муниципальных служащих, имеющих постоянную мотивацию на профессиональное развитие и реализующие её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19"/>
          <p:cNvSpPr/>
          <p:nvPr/>
        </p:nvSpPr>
        <p:spPr>
          <a:xfrm>
            <a:off x="785786" y="5357826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51" name="Прямоугольник 19"/>
          <p:cNvSpPr/>
          <p:nvPr/>
        </p:nvSpPr>
        <p:spPr>
          <a:xfrm>
            <a:off x="2071670" y="5357826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52" name="Прямоугольник 19"/>
          <p:cNvSpPr/>
          <p:nvPr/>
        </p:nvSpPr>
        <p:spPr>
          <a:xfrm>
            <a:off x="3428992" y="5357826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53" name="Прямая со стрелкой 13"/>
          <p:cNvCxnSpPr>
            <a:stCxn id="51" idx="3"/>
            <a:endCxn id="52" idx="1"/>
          </p:cNvCxnSpPr>
          <p:nvPr/>
        </p:nvCxnSpPr>
        <p:spPr>
          <a:xfrm>
            <a:off x="2647932" y="5466570"/>
            <a:ext cx="7810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13"/>
          <p:cNvCxnSpPr>
            <a:stCxn id="50" idx="3"/>
            <a:endCxn id="51" idx="1"/>
          </p:cNvCxnSpPr>
          <p:nvPr/>
        </p:nvCxnSpPr>
        <p:spPr>
          <a:xfrm>
            <a:off x="1362048" y="5466570"/>
            <a:ext cx="7096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285720" y="5500702"/>
            <a:ext cx="85725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Уровень поддержки работы органа местного самоуправления города Ржева Тверской области со стороны общественности, некоммерческих организаций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19"/>
          <p:cNvSpPr/>
          <p:nvPr/>
        </p:nvSpPr>
        <p:spPr>
          <a:xfrm>
            <a:off x="785786" y="5929330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61" name="Прямоугольник 19"/>
          <p:cNvSpPr/>
          <p:nvPr/>
        </p:nvSpPr>
        <p:spPr>
          <a:xfrm>
            <a:off x="2071670" y="5929330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62" name="Прямоугольник 19"/>
          <p:cNvSpPr/>
          <p:nvPr/>
        </p:nvSpPr>
        <p:spPr>
          <a:xfrm>
            <a:off x="3428992" y="5929330"/>
            <a:ext cx="576262" cy="2174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cxnSp>
        <p:nvCxnSpPr>
          <p:cNvPr id="63" name="Прямая со стрелкой 13"/>
          <p:cNvCxnSpPr>
            <a:stCxn id="60" idx="3"/>
            <a:endCxn id="61" idx="1"/>
          </p:cNvCxnSpPr>
          <p:nvPr/>
        </p:nvCxnSpPr>
        <p:spPr>
          <a:xfrm>
            <a:off x="1362048" y="6038074"/>
            <a:ext cx="7096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13"/>
          <p:cNvCxnSpPr>
            <a:stCxn id="61" idx="3"/>
            <a:endCxn id="62" idx="1"/>
          </p:cNvCxnSpPr>
          <p:nvPr/>
        </p:nvCxnSpPr>
        <p:spPr>
          <a:xfrm>
            <a:off x="2647932" y="6038074"/>
            <a:ext cx="7810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214678" y="6429396"/>
            <a:ext cx="10175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857356" y="6429396"/>
            <a:ext cx="10175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71472" y="6429396"/>
            <a:ext cx="1017588" cy="2921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cxnSp>
        <p:nvCxnSpPr>
          <p:cNvPr id="133" name="Прямая со стрелкой 132"/>
          <p:cNvCxnSpPr>
            <a:stCxn id="72" idx="0"/>
            <a:endCxn id="60" idx="2"/>
          </p:cNvCxnSpPr>
          <p:nvPr/>
        </p:nvCxnSpPr>
        <p:spPr>
          <a:xfrm rot="16200000" flipV="1">
            <a:off x="935803" y="6284932"/>
            <a:ext cx="282579" cy="63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71" idx="0"/>
            <a:endCxn id="61" idx="2"/>
          </p:cNvCxnSpPr>
          <p:nvPr/>
        </p:nvCxnSpPr>
        <p:spPr>
          <a:xfrm rot="16200000" flipV="1">
            <a:off x="2221687" y="6284932"/>
            <a:ext cx="282579" cy="63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70" idx="0"/>
            <a:endCxn id="62" idx="2"/>
          </p:cNvCxnSpPr>
          <p:nvPr/>
        </p:nvCxnSpPr>
        <p:spPr>
          <a:xfrm rot="16200000" flipV="1">
            <a:off x="3579009" y="6284932"/>
            <a:ext cx="282579" cy="63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25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86436" name="TextBox 5"/>
          <p:cNvSpPr txBox="1">
            <a:spLocks noChangeArrowheads="1"/>
          </p:cNvSpPr>
          <p:nvPr/>
        </p:nvSpPr>
        <p:spPr bwMode="auto">
          <a:xfrm>
            <a:off x="1484313" y="19050"/>
            <a:ext cx="703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Муниципальная программа «Муниципальное управление 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гражданское общество  города Ржева Тверской области»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2014-2019 годы</a:t>
            </a:r>
          </a:p>
        </p:txBody>
      </p: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96838" y="1322388"/>
            <a:ext cx="871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 2015 году в рамках реализации Муниципальной программы предусмотрены следующие основные направления расходования бюджетных средств:</a:t>
            </a:r>
            <a:endParaRPr lang="ru-RU" b="1" u="sng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71472" y="1908175"/>
            <a:ext cx="8286808" cy="44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электронных средств массовой информации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400,0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поддержка редакций городских газет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600,0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0035" y="2764056"/>
            <a:ext cx="8358246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празднованию 800-летия города Ржева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(издание открыток, поддержка издательской деятельности, изготовление школьных принадлежностей, издание сувенирной продукции)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865,0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28679" y="2348880"/>
            <a:ext cx="8286808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делегациями из городов побратимов города Ржева Тверской области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200,0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42844" y="3340326"/>
            <a:ext cx="8358246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праздничных мероприятий, связанных с 70-летием Победы в Великой Отечественной войне 1941-1945 годов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1 000,0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4333" y="3845725"/>
            <a:ext cx="8358214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отдела ЗАГС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1 885,0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42844" y="4214818"/>
            <a:ext cx="8358246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организацию деятельности комиссий по делам несовершеннолетних и защите их прав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661,2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09547" y="4857760"/>
            <a:ext cx="842968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благоустроенными  жилыми помещениями специализированного жилищного фонда детей-сирот, детей, оставшихся без попечения родителей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931,9 тыс. 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57126" y="5643578"/>
            <a:ext cx="8501154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создание административной комиссии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264,0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8609" y="5949280"/>
            <a:ext cx="8501122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мероприятий по предупреждению и ликвидации болезней животных, их лечению, защите населения от болезней, общих для человека и животных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областного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482,1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08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413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414" name="Picture 10" descr="Герб Рж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1119217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415" name="TextBox 5"/>
          <p:cNvSpPr txBox="1">
            <a:spLocks noChangeArrowheads="1"/>
          </p:cNvSpPr>
          <p:nvPr/>
        </p:nvSpPr>
        <p:spPr bwMode="auto">
          <a:xfrm>
            <a:off x="1428728" y="0"/>
            <a:ext cx="77152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Муниципальная программа </a:t>
            </a:r>
            <a:r>
              <a:rPr lang="ru-RU" b="1" dirty="0" smtClean="0">
                <a:solidFill>
                  <a:schemeClr val="bg1"/>
                </a:solidFill>
              </a:rPr>
              <a:t>«Экономическое развитие и инновационная экономика города </a:t>
            </a:r>
            <a:r>
              <a:rPr lang="ru-RU" b="1" dirty="0">
                <a:solidFill>
                  <a:schemeClr val="bg1"/>
                </a:solidFill>
              </a:rPr>
              <a:t>Ржева Тверской области» на </a:t>
            </a:r>
            <a:r>
              <a:rPr lang="ru-RU" b="1" dirty="0" smtClean="0">
                <a:solidFill>
                  <a:schemeClr val="bg1"/>
                </a:solidFill>
              </a:rPr>
              <a:t>2015 - 2020 </a:t>
            </a:r>
            <a:r>
              <a:rPr lang="ru-RU" b="1" dirty="0">
                <a:solidFill>
                  <a:schemeClr val="bg1"/>
                </a:solidFill>
              </a:rPr>
              <a:t>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85861"/>
            <a:ext cx="4071966" cy="1785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 инвестиционного климата в городе Ржеве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области. Создание благоприятного  предпринимательского климата и условий для ведения бизнеса в городе Ржеве Тверской области.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сбалансированности инновационной системы для обеспечения устойчивого экономического развития города Ржева Тверской области Формирование конкурентоспособной туристской индустрии, способствующей социально-экономическому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города Ржева Тверской области.</a:t>
            </a:r>
            <a:r>
              <a:rPr lang="ru-RU" sz="1200" dirty="0" smtClean="0"/>
              <a:t>.</a:t>
            </a: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214686"/>
            <a:ext cx="4000528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ПП1: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благоприятных условий для привлечения инвестиций в город Ржев Тверской области»  -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15,0 тыс. руб.»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786190"/>
            <a:ext cx="4000528" cy="714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ПП2: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 субъектов малого и среднего предпринимательства в городе Ржеве Тверской области»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90,0 тыс. руб.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423" name="TextBox 32"/>
          <p:cNvSpPr txBox="1">
            <a:spLocks noChangeArrowheads="1"/>
          </p:cNvSpPr>
          <p:nvPr/>
        </p:nvSpPr>
        <p:spPr bwMode="auto">
          <a:xfrm>
            <a:off x="4143372" y="3714752"/>
            <a:ext cx="4786315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числа реализуемых инвестиционных проектов на территории  города Ржева Тверской области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29124" y="4071942"/>
            <a:ext cx="719137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00959" y="4071942"/>
            <a:ext cx="78581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29322" y="4071942"/>
            <a:ext cx="792163" cy="22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>
            <a:stCxn id="51" idx="3"/>
            <a:endCxn id="50" idx="1"/>
          </p:cNvCxnSpPr>
          <p:nvPr/>
        </p:nvCxnSpPr>
        <p:spPr>
          <a:xfrm flipV="1">
            <a:off x="6721485" y="4179099"/>
            <a:ext cx="779474" cy="39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9" idx="3"/>
            <a:endCxn id="51" idx="1"/>
          </p:cNvCxnSpPr>
          <p:nvPr/>
        </p:nvCxnSpPr>
        <p:spPr>
          <a:xfrm>
            <a:off x="5148261" y="4179892"/>
            <a:ext cx="781061" cy="31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500562" y="6429396"/>
            <a:ext cx="785818" cy="28575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500958" y="6429396"/>
            <a:ext cx="857257" cy="247629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00760" y="6429396"/>
            <a:ext cx="857256" cy="247629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84434" name="TextBox 1"/>
          <p:cNvSpPr txBox="1">
            <a:spLocks noChangeArrowheads="1"/>
          </p:cNvSpPr>
          <p:nvPr/>
        </p:nvSpPr>
        <p:spPr bwMode="auto">
          <a:xfrm>
            <a:off x="2571736" y="5929330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ЭФФЕКТ</a:t>
            </a:r>
          </a:p>
        </p:txBody>
      </p:sp>
      <p:cxnSp>
        <p:nvCxnSpPr>
          <p:cNvPr id="7" name="Прямая соединительная линия 6"/>
          <p:cNvCxnSpPr>
            <a:stCxn id="57" idx="2"/>
          </p:cNvCxnSpPr>
          <p:nvPr/>
        </p:nvCxnSpPr>
        <p:spPr>
          <a:xfrm rot="5400000">
            <a:off x="1928000" y="6000768"/>
            <a:ext cx="42942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43108" y="6215082"/>
            <a:ext cx="18716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438" name="Прямоугольник 9"/>
          <p:cNvSpPr>
            <a:spLocks noChangeArrowheads="1"/>
          </p:cNvSpPr>
          <p:nvPr/>
        </p:nvSpPr>
        <p:spPr bwMode="auto">
          <a:xfrm>
            <a:off x="142844" y="4500570"/>
            <a:ext cx="4000528" cy="790576"/>
          </a:xfrm>
          <a:prstGeom prst="rect">
            <a:avLst/>
          </a:prstGeom>
          <a:solidFill>
            <a:srgbClr val="99FF3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ПП3: «Инновационное развитие города Ржева тверской области» 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10,0 тыс.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4412" name="Диаграмма 39"/>
          <p:cNvGraphicFramePr>
            <a:graphicFrameLocks/>
          </p:cNvGraphicFramePr>
          <p:nvPr/>
        </p:nvGraphicFramePr>
        <p:xfrm>
          <a:off x="3068638" y="987425"/>
          <a:ext cx="6116637" cy="3013079"/>
        </p:xfrm>
        <a:graphic>
          <a:graphicData uri="http://schemas.openxmlformats.org/presentationml/2006/ole">
            <p:oleObj spid="_x0000_s3074" name="Диаграмма" r:id="rId5" imgW="5438843" imgH="3181260" progId="Excel.Sheet.8">
              <p:embed/>
            </p:oleObj>
          </a:graphicData>
        </a:graphic>
      </p:graphicFrame>
      <p:sp>
        <p:nvSpPr>
          <p:cNvPr id="784439" name="TextBox 32"/>
          <p:cNvSpPr txBox="1">
            <a:spLocks noChangeArrowheads="1"/>
          </p:cNvSpPr>
          <p:nvPr/>
        </p:nvSpPr>
        <p:spPr bwMode="auto">
          <a:xfrm>
            <a:off x="4214810" y="4357694"/>
            <a:ext cx="4929190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числа субъектов малого и среднего предпринимательства в расчете на 10 тыс. человек населения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48"/>
          <p:cNvSpPr/>
          <p:nvPr/>
        </p:nvSpPr>
        <p:spPr>
          <a:xfrm>
            <a:off x="4429124" y="4714884"/>
            <a:ext cx="71596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263 чел.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8"/>
          <p:cNvSpPr/>
          <p:nvPr/>
        </p:nvSpPr>
        <p:spPr>
          <a:xfrm>
            <a:off x="5940425" y="4724400"/>
            <a:ext cx="792163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264 чел.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8"/>
          <p:cNvSpPr/>
          <p:nvPr/>
        </p:nvSpPr>
        <p:spPr>
          <a:xfrm>
            <a:off x="7500958" y="4714884"/>
            <a:ext cx="762026" cy="2047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 чел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4443" name="Прямая со стрелкой 55"/>
          <p:cNvCxnSpPr>
            <a:cxnSpLocks noChangeShapeType="1"/>
            <a:stCxn id="4" idx="3"/>
          </p:cNvCxnSpPr>
          <p:nvPr/>
        </p:nvCxnSpPr>
        <p:spPr bwMode="auto">
          <a:xfrm>
            <a:off x="5145090" y="4822041"/>
            <a:ext cx="782635" cy="103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55"/>
          <p:cNvCxnSpPr/>
          <p:nvPr/>
        </p:nvCxnSpPr>
        <p:spPr>
          <a:xfrm flipV="1">
            <a:off x="6745288" y="4830763"/>
            <a:ext cx="7651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4445" name="TextBox 32"/>
          <p:cNvSpPr txBox="1">
            <a:spLocks noChangeArrowheads="1"/>
          </p:cNvSpPr>
          <p:nvPr/>
        </p:nvSpPr>
        <p:spPr bwMode="auto">
          <a:xfrm>
            <a:off x="4214810" y="4929198"/>
            <a:ext cx="4929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числа мероприятий для предоставления информационно-консультационной поддержки субъектам инновационной деятельности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48"/>
          <p:cNvSpPr/>
          <p:nvPr/>
        </p:nvSpPr>
        <p:spPr>
          <a:xfrm>
            <a:off x="4500562" y="5357826"/>
            <a:ext cx="792162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8"/>
          <p:cNvSpPr/>
          <p:nvPr/>
        </p:nvSpPr>
        <p:spPr>
          <a:xfrm>
            <a:off x="6000760" y="5357826"/>
            <a:ext cx="792162" cy="215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48"/>
          <p:cNvSpPr/>
          <p:nvPr/>
        </p:nvSpPr>
        <p:spPr>
          <a:xfrm>
            <a:off x="7500958" y="5357826"/>
            <a:ext cx="762025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ед.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4449" name="Прямая со стрелкой 55"/>
          <p:cNvCxnSpPr>
            <a:cxnSpLocks noChangeShapeType="1"/>
            <a:stCxn id="15" idx="3"/>
            <a:endCxn id="16" idx="1"/>
          </p:cNvCxnSpPr>
          <p:nvPr/>
        </p:nvCxnSpPr>
        <p:spPr bwMode="auto">
          <a:xfrm flipV="1">
            <a:off x="6792922" y="5464983"/>
            <a:ext cx="708036" cy="79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4450" name="Прямая со стрелкой 55"/>
          <p:cNvCxnSpPr>
            <a:cxnSpLocks noChangeShapeType="1"/>
            <a:stCxn id="13" idx="3"/>
            <a:endCxn id="15" idx="1"/>
          </p:cNvCxnSpPr>
          <p:nvPr/>
        </p:nvCxnSpPr>
        <p:spPr bwMode="auto">
          <a:xfrm>
            <a:off x="5292724" y="5465776"/>
            <a:ext cx="708036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84451" name="TextBox 32"/>
          <p:cNvSpPr txBox="1">
            <a:spLocks noChangeArrowheads="1"/>
          </p:cNvSpPr>
          <p:nvPr/>
        </p:nvSpPr>
        <p:spPr bwMode="auto">
          <a:xfrm>
            <a:off x="4143372" y="5643578"/>
            <a:ext cx="5000628" cy="24622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туристического потока на территорию города Ржева Тверской области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48"/>
          <p:cNvSpPr/>
          <p:nvPr/>
        </p:nvSpPr>
        <p:spPr>
          <a:xfrm>
            <a:off x="4500562" y="5929330"/>
            <a:ext cx="793749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48"/>
          <p:cNvSpPr/>
          <p:nvPr/>
        </p:nvSpPr>
        <p:spPr>
          <a:xfrm>
            <a:off x="6000760" y="5929330"/>
            <a:ext cx="85725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48"/>
          <p:cNvSpPr/>
          <p:nvPr/>
        </p:nvSpPr>
        <p:spPr>
          <a:xfrm>
            <a:off x="7572396" y="5929330"/>
            <a:ext cx="71438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4455" name="Прямая со стрелкой 55"/>
          <p:cNvCxnSpPr>
            <a:cxnSpLocks noChangeShapeType="1"/>
            <a:stCxn id="21" idx="3"/>
            <a:endCxn id="22" idx="1"/>
          </p:cNvCxnSpPr>
          <p:nvPr/>
        </p:nvCxnSpPr>
        <p:spPr bwMode="auto">
          <a:xfrm>
            <a:off x="6858016" y="6036487"/>
            <a:ext cx="71438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4456" name="Прямая со стрелкой 55"/>
          <p:cNvCxnSpPr>
            <a:cxnSpLocks noChangeShapeType="1"/>
            <a:stCxn id="19" idx="3"/>
            <a:endCxn id="21" idx="1"/>
          </p:cNvCxnSpPr>
          <p:nvPr/>
        </p:nvCxnSpPr>
        <p:spPr bwMode="auto">
          <a:xfrm>
            <a:off x="5294311" y="6036487"/>
            <a:ext cx="706449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Прямая со стрелкой 77"/>
          <p:cNvCxnSpPr>
            <a:stCxn id="76" idx="0"/>
            <a:endCxn id="19" idx="2"/>
          </p:cNvCxnSpPr>
          <p:nvPr/>
        </p:nvCxnSpPr>
        <p:spPr>
          <a:xfrm rot="5400000" flipH="1" flipV="1">
            <a:off x="4752578" y="6284537"/>
            <a:ext cx="285752" cy="3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80" idx="0"/>
            <a:endCxn id="21" idx="2"/>
          </p:cNvCxnSpPr>
          <p:nvPr/>
        </p:nvCxnSpPr>
        <p:spPr>
          <a:xfrm rot="5400000" flipH="1" flipV="1">
            <a:off x="6286512" y="628652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9" idx="0"/>
            <a:endCxn id="22" idx="2"/>
          </p:cNvCxnSpPr>
          <p:nvPr/>
        </p:nvCxnSpPr>
        <p:spPr>
          <a:xfrm rot="16200000" flipV="1">
            <a:off x="7786711" y="6286519"/>
            <a:ext cx="28575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9"/>
          <p:cNvSpPr>
            <a:spLocks noChangeArrowheads="1"/>
          </p:cNvSpPr>
          <p:nvPr/>
        </p:nvSpPr>
        <p:spPr bwMode="auto">
          <a:xfrm>
            <a:off x="142844" y="5214950"/>
            <a:ext cx="4000528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ПП4: «Развитие туризма города  Ржева Тверской области» 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160,0 тыс. руб.»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CCAD-54B1-4203-839D-E3137A478F33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5786446" y="2643182"/>
          <a:ext cx="357190" cy="261938"/>
        </p:xfrm>
        <a:graphic>
          <a:graphicData uri="http://schemas.openxmlformats.org/drawingml/2006/table">
            <a:tbl>
              <a:tblPr/>
              <a:tblGrid>
                <a:gridCol w="357190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6715140" y="2571744"/>
          <a:ext cx="357190" cy="261938"/>
        </p:xfrm>
        <a:graphic>
          <a:graphicData uri="http://schemas.openxmlformats.org/drawingml/2006/table">
            <a:tbl>
              <a:tblPr/>
              <a:tblGrid>
                <a:gridCol w="357190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858148" y="2643182"/>
          <a:ext cx="285752" cy="261938"/>
        </p:xfrm>
        <a:graphic>
          <a:graphicData uri="http://schemas.openxmlformats.org/drawingml/2006/table">
            <a:tbl>
              <a:tblPr/>
              <a:tblGrid>
                <a:gridCol w="285752"/>
              </a:tblGrid>
              <a:tr h="2619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4" name="Picture 10" descr="Герб Рж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1906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Text Box 6"/>
          <p:cNvSpPr txBox="1">
            <a:spLocks noChangeArrowheads="1"/>
          </p:cNvSpPr>
          <p:nvPr/>
        </p:nvSpPr>
        <p:spPr bwMode="auto">
          <a:xfrm>
            <a:off x="253523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786436" name="TextBox 5"/>
          <p:cNvSpPr txBox="1">
            <a:spLocks noChangeArrowheads="1"/>
          </p:cNvSpPr>
          <p:nvPr/>
        </p:nvSpPr>
        <p:spPr bwMode="auto">
          <a:xfrm>
            <a:off x="1484313" y="142852"/>
            <a:ext cx="7373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Публичные нормативные обязательства на 2015-2017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6CEC-BDE5-402A-BC16-F4A6786A643D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35729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это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индексации, за исключением выплат физическому лицу, предусмотренных статусом государственных (муниципальных) служащих, а также лиц, замещающих, муниципальные должности, работников казенных учреждений, лиц, обучающихся (воспитанников) в муниципальных образовательных учреждениях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2398025"/>
          <a:ext cx="8715437" cy="4123077"/>
        </p:xfrm>
        <a:graphic>
          <a:graphicData uri="http://schemas.openxmlformats.org/drawingml/2006/table">
            <a:tbl>
              <a:tblPr/>
              <a:tblGrid>
                <a:gridCol w="5790246"/>
                <a:gridCol w="893451"/>
                <a:gridCol w="1013723"/>
                <a:gridCol w="1018017"/>
              </a:tblGrid>
              <a:tr h="1622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Наименование публичного </a:t>
                      </a:r>
                      <a:br>
                        <a:rPr lang="ru-RU" sz="1100" b="0" i="0" u="none" strike="noStrike" dirty="0"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latin typeface="Times New Roman"/>
                        </a:rPr>
                        <a:t>нормативного обязательства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Сумма,  (тыс. руб.)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2015 год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2016 год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2017 год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4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 8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542,1   </a:t>
                      </a:r>
                    </a:p>
                  </a:txBody>
                  <a:tcPr marL="5674" marR="5674" marT="5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8 542,1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   8 542,1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1. Публичные нормативные обязательства города Ржева Тверской области, исполняемые за счет средств местного бюджета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5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пенсиям государственных и муниципальных служащих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670,0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      670,0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       670,0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1 033,0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1 033,0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     1 033,0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Пожизненная ежемесячная выплата гражданам , удостоенным звания  "Почетный гражданин  города Ржева Тверской области"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24,0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24,0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    24,0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2. Публичные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нормативные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обязательства города Ржева Тверской области, исполняемые за счет средств областного бюджета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Осуществление государственных полномочий  Тверской области по предоставлению компенсации части родительской платы за содержание ребенка в муниципальных образовательных организациях  и иных образовательных организациях ( за исключением государственных образовательных учреждений), реализующих основную общеобразовательную программу дошкольного образования (за счет средств областного бюджета)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4 628,1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4 628,1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4 628,1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3. Публичные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нормативные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обязательства города Ржева Тверской области, исполняемые за счет средств от предпринимательской и иной приносящей доход деятельности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льготного проезда ученикам с 1 по 11 классы муниципальных образовательных организаций города Ржева Тверской области (родит.плата)</a:t>
                      </a:r>
                    </a:p>
                  </a:txBody>
                  <a:tcPr marL="5674" marR="5674" marT="56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2 187,0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2 187,0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     2 187,0   </a:t>
                      </a:r>
                    </a:p>
                  </a:txBody>
                  <a:tcPr marL="5674" marR="5674" marT="5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408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0_8da56_6839757d_XL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 b="68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5E95728-73B5-4A29-AF97-564F2AFABF94}" type="slidenum">
              <a:rPr lang="ru-RU" sz="1400">
                <a:latin typeface="+mn-lt"/>
              </a:rPr>
              <a:pPr algn="r">
                <a:defRPr/>
              </a:pPr>
              <a:t>6</a:t>
            </a:fld>
            <a:endParaRPr lang="ru-RU" sz="1400">
              <a:latin typeface="+mn-lt"/>
            </a:endParaRPr>
          </a:p>
        </p:txBody>
      </p:sp>
      <p:sp>
        <p:nvSpPr>
          <p:cNvPr id="538632" name="Прямоугольник 12"/>
          <p:cNvSpPr>
            <a:spLocks noChangeArrowheads="1"/>
          </p:cNvSpPr>
          <p:nvPr/>
        </p:nvSpPr>
        <p:spPr bwMode="auto">
          <a:xfrm>
            <a:off x="2195513" y="2420938"/>
            <a:ext cx="2016125" cy="3025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9A2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выплачиваемые из бюджета  денежные средства,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</a:t>
            </a:r>
          </a:p>
          <a:p>
            <a:pPr algn="ctr">
              <a:defRPr/>
            </a:pPr>
            <a:r>
              <a:rPr lang="ru-RU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3" name="Прямоугольник 12"/>
          <p:cNvSpPr>
            <a:spLocks noChangeArrowheads="1"/>
          </p:cNvSpPr>
          <p:nvPr/>
        </p:nvSpPr>
        <p:spPr bwMode="auto">
          <a:xfrm>
            <a:off x="179388" y="2420938"/>
            <a:ext cx="1871662" cy="3025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eaLnBrk="0" hangingPunct="0"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поступающие в бюджет денежные средства, </a:t>
            </a:r>
          </a:p>
          <a:p>
            <a:pPr algn="ctr" eaLnBrk="0" hangingPunct="0">
              <a:defRPr/>
            </a:pPr>
            <a:r>
              <a:rPr lang="ru-RU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</a:t>
            </a:r>
          </a:p>
          <a:p>
            <a:pPr algn="ctr" eaLnBrk="0" hangingPunct="0">
              <a:defRPr/>
            </a:pPr>
            <a:r>
              <a:rPr lang="ru-RU" sz="16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исключением средств, являющихся источниками финансирования дефицита бюджета</a:t>
            </a:r>
          </a:p>
        </p:txBody>
      </p:sp>
      <p:sp>
        <p:nvSpPr>
          <p:cNvPr id="538634" name="Прямоугольник 12"/>
          <p:cNvSpPr>
            <a:spLocks noChangeArrowheads="1"/>
          </p:cNvSpPr>
          <p:nvPr/>
        </p:nvSpPr>
        <p:spPr bwMode="auto">
          <a:xfrm>
            <a:off x="4643438" y="2420938"/>
            <a:ext cx="1657350" cy="1314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9A25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превышение расходов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над </a:t>
            </a:r>
            <a:r>
              <a:rPr lang="ru-RU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доходами</a:t>
            </a:r>
          </a:p>
        </p:txBody>
      </p:sp>
      <p:sp>
        <p:nvSpPr>
          <p:cNvPr id="145414" name="Line 32"/>
          <p:cNvSpPr>
            <a:spLocks noChangeShapeType="1"/>
          </p:cNvSpPr>
          <p:nvPr/>
        </p:nvSpPr>
        <p:spPr bwMode="auto">
          <a:xfrm>
            <a:off x="5148263" y="1844675"/>
            <a:ext cx="358775" cy="5762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15" name="Line 32"/>
          <p:cNvSpPr>
            <a:spLocks noChangeShapeType="1"/>
          </p:cNvSpPr>
          <p:nvPr/>
        </p:nvSpPr>
        <p:spPr bwMode="auto">
          <a:xfrm flipH="1">
            <a:off x="3276600" y="1844675"/>
            <a:ext cx="358775" cy="5762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16" name="Line 32"/>
          <p:cNvSpPr>
            <a:spLocks noChangeShapeType="1"/>
          </p:cNvSpPr>
          <p:nvPr/>
        </p:nvSpPr>
        <p:spPr bwMode="auto">
          <a:xfrm flipH="1">
            <a:off x="1187450" y="1844675"/>
            <a:ext cx="863600" cy="576263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17" name="Прямоугольник 1"/>
          <p:cNvSpPr>
            <a:spLocks noChangeArrowheads="1"/>
          </p:cNvSpPr>
          <p:nvPr/>
        </p:nvSpPr>
        <p:spPr bwMode="auto">
          <a:xfrm>
            <a:off x="827088" y="692150"/>
            <a:ext cx="7704137" cy="733425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БЮДЖЕТ — ЭТО ПЛАН ДОХОДОВ И РАСХОДОВ</a:t>
            </a:r>
          </a:p>
          <a:p>
            <a:pPr algn="ctr"/>
            <a:r>
              <a:rPr lang="ru-RU" altLang="ru-RU" sz="2100" b="1">
                <a:solidFill>
                  <a:srgbClr val="000099"/>
                </a:solidFill>
                <a:latin typeface="Georgia" pitchFamily="18" charset="0"/>
              </a:rPr>
              <a:t>НА ОПРЕДЕЛЕННЫЙ ПЕРИОД</a:t>
            </a:r>
          </a:p>
        </p:txBody>
      </p:sp>
      <p:sp>
        <p:nvSpPr>
          <p:cNvPr id="145418" name="Line 32"/>
          <p:cNvSpPr>
            <a:spLocks noChangeShapeType="1"/>
          </p:cNvSpPr>
          <p:nvPr/>
        </p:nvSpPr>
        <p:spPr bwMode="auto">
          <a:xfrm>
            <a:off x="7019925" y="1916113"/>
            <a:ext cx="647700" cy="5048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6732588" y="2420938"/>
            <a:ext cx="1727200" cy="13144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превышение доходов </a:t>
            </a:r>
            <a:r>
              <a:rPr lang="ru-RU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бюджета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над </a:t>
            </a:r>
            <a:r>
              <a:rPr lang="ru-RU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его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расходами</a:t>
            </a:r>
          </a:p>
        </p:txBody>
      </p:sp>
      <p:sp>
        <p:nvSpPr>
          <p:cNvPr id="145420" name="Минус 24"/>
          <p:cNvSpPr>
            <a:spLocks/>
          </p:cNvSpPr>
          <p:nvPr/>
        </p:nvSpPr>
        <p:spPr bwMode="auto">
          <a:xfrm rot="-2100000">
            <a:off x="6659563" y="5157788"/>
            <a:ext cx="2314575" cy="476250"/>
          </a:xfrm>
          <a:custGeom>
            <a:avLst/>
            <a:gdLst>
              <a:gd name="T0" fmla="*/ 124977 w 3676650"/>
              <a:gd name="T1" fmla="*/ 802677 h 388937"/>
              <a:gd name="T2" fmla="*/ 72037 w 3676650"/>
              <a:gd name="T3" fmla="*/ 991460 h 388937"/>
              <a:gd name="T4" fmla="*/ 19097 w 3676650"/>
              <a:gd name="T5" fmla="*/ 802677 h 388937"/>
              <a:gd name="T6" fmla="*/ 72037 w 3676650"/>
              <a:gd name="T7" fmla="*/ 613888 h 3889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87340 w 3676650"/>
              <a:gd name="T13" fmla="*/ 148730 h 388937"/>
              <a:gd name="T14" fmla="*/ 3189310 w 3676650"/>
              <a:gd name="T15" fmla="*/ 240207 h 388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76650" h="388937">
                <a:moveTo>
                  <a:pt x="487340" y="148730"/>
                </a:moveTo>
                <a:lnTo>
                  <a:pt x="3189310" y="148730"/>
                </a:lnTo>
                <a:lnTo>
                  <a:pt x="3189310" y="240207"/>
                </a:lnTo>
                <a:lnTo>
                  <a:pt x="487340" y="240207"/>
                </a:ln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" name="Равнобедренный треугольник 23"/>
          <p:cNvSpPr>
            <a:spLocks noChangeArrowheads="1"/>
          </p:cNvSpPr>
          <p:nvPr/>
        </p:nvSpPr>
        <p:spPr bwMode="auto">
          <a:xfrm>
            <a:off x="5219700" y="5445125"/>
            <a:ext cx="323850" cy="576263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5422" name="Минус 24"/>
          <p:cNvSpPr>
            <a:spLocks/>
          </p:cNvSpPr>
          <p:nvPr/>
        </p:nvSpPr>
        <p:spPr bwMode="auto">
          <a:xfrm rot="2100000">
            <a:off x="4356100" y="5157788"/>
            <a:ext cx="2233613" cy="476250"/>
          </a:xfrm>
          <a:custGeom>
            <a:avLst/>
            <a:gdLst>
              <a:gd name="T0" fmla="*/ 97406 w 3676650"/>
              <a:gd name="T1" fmla="*/ 802677 h 388937"/>
              <a:gd name="T2" fmla="*/ 56145 w 3676650"/>
              <a:gd name="T3" fmla="*/ 991460 h 388937"/>
              <a:gd name="T4" fmla="*/ 14884 w 3676650"/>
              <a:gd name="T5" fmla="*/ 802677 h 388937"/>
              <a:gd name="T6" fmla="*/ 56145 w 3676650"/>
              <a:gd name="T7" fmla="*/ 613888 h 3889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87339 w 3676650"/>
              <a:gd name="T13" fmla="*/ 148730 h 388937"/>
              <a:gd name="T14" fmla="*/ 3189311 w 3676650"/>
              <a:gd name="T15" fmla="*/ 240207 h 388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76650" h="388937">
                <a:moveTo>
                  <a:pt x="487340" y="148730"/>
                </a:moveTo>
                <a:lnTo>
                  <a:pt x="3189310" y="148730"/>
                </a:lnTo>
                <a:lnTo>
                  <a:pt x="3189310" y="240207"/>
                </a:lnTo>
                <a:lnTo>
                  <a:pt x="487340" y="240207"/>
                </a:ln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5423" name="Арка 26"/>
          <p:cNvSpPr>
            <a:spLocks/>
          </p:cNvSpPr>
          <p:nvPr/>
        </p:nvSpPr>
        <p:spPr bwMode="auto">
          <a:xfrm rot="21494355" flipV="1">
            <a:off x="6732588" y="5300663"/>
            <a:ext cx="792162" cy="557212"/>
          </a:xfrm>
          <a:custGeom>
            <a:avLst/>
            <a:gdLst>
              <a:gd name="T0" fmla="*/ 2386 w 1282700"/>
              <a:gd name="T1" fmla="*/ 278606 h 557213"/>
              <a:gd name="T2" fmla="*/ 41562 w 1282700"/>
              <a:gd name="T3" fmla="*/ 278606 h 557213"/>
              <a:gd name="T4" fmla="*/ 21975 w 1282700"/>
              <a:gd name="T5" fmla="*/ 278606 h 557213"/>
              <a:gd name="T6" fmla="*/ 5898240 60000 65536"/>
              <a:gd name="T7" fmla="*/ 5898240 60000 65536"/>
              <a:gd name="T8" fmla="*/ 5898240 60000 65536"/>
              <a:gd name="T9" fmla="*/ 0 w 1282700"/>
              <a:gd name="T10" fmla="*/ 0 h 557213"/>
              <a:gd name="T11" fmla="*/ 1282700 w 1282700"/>
              <a:gd name="T12" fmla="*/ 278607 h 557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2700" h="557213">
                <a:moveTo>
                  <a:pt x="0" y="278606"/>
                </a:moveTo>
                <a:lnTo>
                  <a:pt x="0" y="278606"/>
                </a:lnTo>
                <a:cubicBezTo>
                  <a:pt x="1" y="124735"/>
                  <a:pt x="287143" y="-1"/>
                  <a:pt x="641350" y="0"/>
                </a:cubicBezTo>
                <a:cubicBezTo>
                  <a:pt x="995557" y="0"/>
                  <a:pt x="1282700" y="124736"/>
                  <a:pt x="1282700" y="278607"/>
                </a:cubicBezTo>
                <a:cubicBezTo>
                  <a:pt x="1282700" y="278607"/>
                  <a:pt x="1282699" y="278607"/>
                  <a:pt x="1282699" y="278607"/>
                </a:cubicBezTo>
                <a:lnTo>
                  <a:pt x="1143397" y="278607"/>
                </a:lnTo>
                <a:cubicBezTo>
                  <a:pt x="1143397" y="201672"/>
                  <a:pt x="918622" y="139304"/>
                  <a:pt x="641350" y="139304"/>
                </a:cubicBezTo>
                <a:cubicBezTo>
                  <a:pt x="364077" y="139304"/>
                  <a:pt x="139303" y="201672"/>
                  <a:pt x="139303" y="278607"/>
                </a:cubicBezTo>
                <a:cubicBezTo>
                  <a:pt x="139302" y="278607"/>
                  <a:pt x="139303" y="278607"/>
                  <a:pt x="139303" y="278608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59563" y="5734050"/>
            <a:ext cx="1012825" cy="482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r>
              <a:rPr lang="ru-RU" sz="1100" b="1">
                <a:solidFill>
                  <a:srgbClr val="0033CC"/>
                </a:solidFill>
                <a:latin typeface="Georgia" pitchFamily="18" charset="0"/>
              </a:rPr>
              <a:t>Доходы</a:t>
            </a:r>
          </a:p>
        </p:txBody>
      </p:sp>
      <p:sp>
        <p:nvSpPr>
          <p:cNvPr id="145425" name="Арка 26"/>
          <p:cNvSpPr>
            <a:spLocks/>
          </p:cNvSpPr>
          <p:nvPr/>
        </p:nvSpPr>
        <p:spPr bwMode="auto">
          <a:xfrm rot="21494355" flipV="1">
            <a:off x="4427538" y="4437063"/>
            <a:ext cx="795337" cy="557212"/>
          </a:xfrm>
          <a:custGeom>
            <a:avLst/>
            <a:gdLst>
              <a:gd name="T0" fmla="*/ 1670 w 1282700"/>
              <a:gd name="T1" fmla="*/ 278606 h 557213"/>
              <a:gd name="T2" fmla="*/ 29078 w 1282700"/>
              <a:gd name="T3" fmla="*/ 278606 h 557213"/>
              <a:gd name="T4" fmla="*/ 15374 w 1282700"/>
              <a:gd name="T5" fmla="*/ 278606 h 557213"/>
              <a:gd name="T6" fmla="*/ 5898240 60000 65536"/>
              <a:gd name="T7" fmla="*/ 5898240 60000 65536"/>
              <a:gd name="T8" fmla="*/ 5898240 60000 65536"/>
              <a:gd name="T9" fmla="*/ 0 w 1282700"/>
              <a:gd name="T10" fmla="*/ 0 h 557213"/>
              <a:gd name="T11" fmla="*/ 1282700 w 1282700"/>
              <a:gd name="T12" fmla="*/ 278607 h 557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2700" h="557213">
                <a:moveTo>
                  <a:pt x="0" y="278606"/>
                </a:moveTo>
                <a:lnTo>
                  <a:pt x="0" y="278606"/>
                </a:lnTo>
                <a:cubicBezTo>
                  <a:pt x="1" y="124735"/>
                  <a:pt x="287143" y="-1"/>
                  <a:pt x="641350" y="0"/>
                </a:cubicBezTo>
                <a:cubicBezTo>
                  <a:pt x="995557" y="0"/>
                  <a:pt x="1282700" y="124736"/>
                  <a:pt x="1282700" y="278607"/>
                </a:cubicBezTo>
                <a:cubicBezTo>
                  <a:pt x="1282700" y="278607"/>
                  <a:pt x="1282699" y="278607"/>
                  <a:pt x="1282699" y="278607"/>
                </a:cubicBezTo>
                <a:lnTo>
                  <a:pt x="1143397" y="278607"/>
                </a:lnTo>
                <a:cubicBezTo>
                  <a:pt x="1143397" y="201672"/>
                  <a:pt x="918622" y="139304"/>
                  <a:pt x="641350" y="139304"/>
                </a:cubicBezTo>
                <a:cubicBezTo>
                  <a:pt x="364077" y="139304"/>
                  <a:pt x="139303" y="201672"/>
                  <a:pt x="139303" y="278607"/>
                </a:cubicBezTo>
                <a:cubicBezTo>
                  <a:pt x="139302" y="278607"/>
                  <a:pt x="139303" y="278607"/>
                  <a:pt x="139303" y="278608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5426" name="Арка 26"/>
          <p:cNvSpPr>
            <a:spLocks/>
          </p:cNvSpPr>
          <p:nvPr/>
        </p:nvSpPr>
        <p:spPr bwMode="auto">
          <a:xfrm rot="21494355" flipV="1">
            <a:off x="8027988" y="4437063"/>
            <a:ext cx="722312" cy="557212"/>
          </a:xfrm>
          <a:custGeom>
            <a:avLst/>
            <a:gdLst>
              <a:gd name="T0" fmla="*/ 1251 w 1282700"/>
              <a:gd name="T1" fmla="*/ 278606 h 557213"/>
              <a:gd name="T2" fmla="*/ 21781 w 1282700"/>
              <a:gd name="T3" fmla="*/ 278606 h 557213"/>
              <a:gd name="T4" fmla="*/ 11516 w 1282700"/>
              <a:gd name="T5" fmla="*/ 278606 h 557213"/>
              <a:gd name="T6" fmla="*/ 5898240 60000 65536"/>
              <a:gd name="T7" fmla="*/ 5898240 60000 65536"/>
              <a:gd name="T8" fmla="*/ 5898240 60000 65536"/>
              <a:gd name="T9" fmla="*/ 0 w 1282700"/>
              <a:gd name="T10" fmla="*/ 0 h 557213"/>
              <a:gd name="T11" fmla="*/ 1282700 w 1282700"/>
              <a:gd name="T12" fmla="*/ 278607 h 557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2700" h="557213">
                <a:moveTo>
                  <a:pt x="0" y="278606"/>
                </a:moveTo>
                <a:lnTo>
                  <a:pt x="0" y="278606"/>
                </a:lnTo>
                <a:cubicBezTo>
                  <a:pt x="1" y="124735"/>
                  <a:pt x="287143" y="-1"/>
                  <a:pt x="641350" y="0"/>
                </a:cubicBezTo>
                <a:cubicBezTo>
                  <a:pt x="995557" y="0"/>
                  <a:pt x="1282700" y="124736"/>
                  <a:pt x="1282700" y="278607"/>
                </a:cubicBezTo>
                <a:cubicBezTo>
                  <a:pt x="1282700" y="278607"/>
                  <a:pt x="1282699" y="278607"/>
                  <a:pt x="1282699" y="278607"/>
                </a:cubicBezTo>
                <a:lnTo>
                  <a:pt x="1143397" y="278607"/>
                </a:lnTo>
                <a:cubicBezTo>
                  <a:pt x="1143397" y="201672"/>
                  <a:pt x="918622" y="139304"/>
                  <a:pt x="641350" y="139304"/>
                </a:cubicBezTo>
                <a:cubicBezTo>
                  <a:pt x="364077" y="139304"/>
                  <a:pt x="139303" y="201672"/>
                  <a:pt x="139303" y="278607"/>
                </a:cubicBezTo>
                <a:cubicBezTo>
                  <a:pt x="139302" y="278607"/>
                  <a:pt x="139303" y="278607"/>
                  <a:pt x="139303" y="278608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12088" y="4941888"/>
            <a:ext cx="1157287" cy="3873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r>
              <a:rPr lang="ru-RU" sz="1100" b="1">
                <a:solidFill>
                  <a:srgbClr val="993300"/>
                </a:solidFill>
                <a:latin typeface="Georgia" pitchFamily="18" charset="0"/>
              </a:rPr>
              <a:t>Расходы</a:t>
            </a:r>
          </a:p>
        </p:txBody>
      </p:sp>
      <p:sp>
        <p:nvSpPr>
          <p:cNvPr id="8" name="Равнобедренный треугольник 23"/>
          <p:cNvSpPr>
            <a:spLocks noChangeArrowheads="1"/>
          </p:cNvSpPr>
          <p:nvPr/>
        </p:nvSpPr>
        <p:spPr bwMode="auto">
          <a:xfrm>
            <a:off x="7667625" y="5445125"/>
            <a:ext cx="323850" cy="576263"/>
          </a:xfrm>
          <a:prstGeom prst="triangle">
            <a:avLst>
              <a:gd name="adj" fmla="val 50000"/>
            </a:avLst>
          </a:prstGeom>
          <a:solidFill>
            <a:srgbClr val="969696"/>
          </a:solidFill>
          <a:ln w="25400" algn="ctr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5429" name="Прямоугольник 1"/>
          <p:cNvSpPr>
            <a:spLocks noChangeArrowheads="1"/>
          </p:cNvSpPr>
          <p:nvPr/>
        </p:nvSpPr>
        <p:spPr bwMode="auto">
          <a:xfrm>
            <a:off x="827088" y="1412875"/>
            <a:ext cx="7704137" cy="457200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rgbClr val="ADADA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Доходы</a:t>
            </a:r>
            <a:r>
              <a:rPr lang="ru-RU" altLang="ru-RU" sz="24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 i="1">
                <a:solidFill>
                  <a:srgbClr val="9A2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Расходы</a:t>
            </a:r>
            <a:r>
              <a:rPr lang="ru-RU" altLang="ru-RU" sz="24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=</a:t>
            </a:r>
            <a:r>
              <a:rPr lang="ru-RU" altLang="ru-RU" sz="24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 i="1">
                <a:solidFill>
                  <a:srgbClr val="9A2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Дефицит</a:t>
            </a:r>
            <a:r>
              <a:rPr lang="ru-RU" altLang="ru-RU" sz="24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(Профицит)</a:t>
            </a:r>
          </a:p>
        </p:txBody>
      </p:sp>
      <p:sp>
        <p:nvSpPr>
          <p:cNvPr id="10" name="Овал 33"/>
          <p:cNvSpPr/>
          <p:nvPr/>
        </p:nvSpPr>
        <p:spPr>
          <a:xfrm>
            <a:off x="5508625" y="5805488"/>
            <a:ext cx="1155700" cy="3159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r>
              <a:rPr lang="ru-RU" sz="1100" b="1">
                <a:solidFill>
                  <a:srgbClr val="993300"/>
                </a:solidFill>
                <a:latin typeface="Georgia" pitchFamily="18" charset="0"/>
              </a:rPr>
              <a:t>Расходы</a:t>
            </a:r>
          </a:p>
        </p:txBody>
      </p:sp>
      <p:sp>
        <p:nvSpPr>
          <p:cNvPr id="9" name="Овал 31"/>
          <p:cNvSpPr/>
          <p:nvPr/>
        </p:nvSpPr>
        <p:spPr>
          <a:xfrm>
            <a:off x="4284663" y="4941888"/>
            <a:ext cx="1012825" cy="288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r>
              <a:rPr lang="ru-RU" sz="1100" b="1">
                <a:solidFill>
                  <a:srgbClr val="0033CC"/>
                </a:solidFill>
                <a:latin typeface="Georgia" pitchFamily="18" charset="0"/>
              </a:rPr>
              <a:t>Доходы</a:t>
            </a:r>
          </a:p>
        </p:txBody>
      </p:sp>
      <p:sp>
        <p:nvSpPr>
          <p:cNvPr id="145432" name="Арка 26"/>
          <p:cNvSpPr>
            <a:spLocks/>
          </p:cNvSpPr>
          <p:nvPr/>
        </p:nvSpPr>
        <p:spPr bwMode="auto">
          <a:xfrm rot="21494355" flipV="1">
            <a:off x="5795963" y="5373688"/>
            <a:ext cx="792162" cy="433387"/>
          </a:xfrm>
          <a:custGeom>
            <a:avLst/>
            <a:gdLst>
              <a:gd name="T0" fmla="*/ 2386 w 1282700"/>
              <a:gd name="T1" fmla="*/ 47971 h 557213"/>
              <a:gd name="T2" fmla="*/ 41562 w 1282700"/>
              <a:gd name="T3" fmla="*/ 47971 h 557213"/>
              <a:gd name="T4" fmla="*/ 21975 w 1282700"/>
              <a:gd name="T5" fmla="*/ 47971 h 557213"/>
              <a:gd name="T6" fmla="*/ 5898240 60000 65536"/>
              <a:gd name="T7" fmla="*/ 5898240 60000 65536"/>
              <a:gd name="T8" fmla="*/ 5898240 60000 65536"/>
              <a:gd name="T9" fmla="*/ 0 w 1282700"/>
              <a:gd name="T10" fmla="*/ 0 h 557213"/>
              <a:gd name="T11" fmla="*/ 1282700 w 1282700"/>
              <a:gd name="T12" fmla="*/ 278607 h 557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2700" h="557213">
                <a:moveTo>
                  <a:pt x="0" y="278606"/>
                </a:moveTo>
                <a:lnTo>
                  <a:pt x="0" y="278606"/>
                </a:lnTo>
                <a:cubicBezTo>
                  <a:pt x="1" y="124735"/>
                  <a:pt x="287143" y="-1"/>
                  <a:pt x="641350" y="0"/>
                </a:cubicBezTo>
                <a:cubicBezTo>
                  <a:pt x="995557" y="0"/>
                  <a:pt x="1282700" y="124736"/>
                  <a:pt x="1282700" y="278607"/>
                </a:cubicBezTo>
                <a:cubicBezTo>
                  <a:pt x="1282700" y="278607"/>
                  <a:pt x="1282699" y="278607"/>
                  <a:pt x="1282699" y="278607"/>
                </a:cubicBezTo>
                <a:lnTo>
                  <a:pt x="1143397" y="278607"/>
                </a:lnTo>
                <a:cubicBezTo>
                  <a:pt x="1143397" y="201672"/>
                  <a:pt x="918622" y="139304"/>
                  <a:pt x="641350" y="139304"/>
                </a:cubicBezTo>
                <a:cubicBezTo>
                  <a:pt x="364077" y="139304"/>
                  <a:pt x="139303" y="201672"/>
                  <a:pt x="139303" y="278607"/>
                </a:cubicBezTo>
                <a:cubicBezTo>
                  <a:pt x="139302" y="278607"/>
                  <a:pt x="139303" y="278607"/>
                  <a:pt x="139303" y="278608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45433" name="Picture 31" descr="Мешоч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581525"/>
            <a:ext cx="1006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34" name="Picture 32" descr="Мешоч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4076700"/>
            <a:ext cx="9366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35" name="Picture 34" descr="pile-coins-image"/>
          <p:cNvPicPr>
            <a:picLocks noChangeAspect="1" noChangeArrowheads="1"/>
          </p:cNvPicPr>
          <p:nvPr/>
        </p:nvPicPr>
        <p:blipFill>
          <a:blip r:embed="rId6" cstate="print">
            <a:lum bright="-12000" contrast="48000"/>
          </a:blip>
          <a:srcRect l="7628" r="7797" b="14331"/>
          <a:stretch>
            <a:fillRect/>
          </a:stretch>
        </p:blipFill>
        <p:spPr bwMode="auto">
          <a:xfrm>
            <a:off x="4500563" y="4076700"/>
            <a:ext cx="647700" cy="6477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145436" name="Picture 36" descr="pile-coins-image"/>
          <p:cNvPicPr>
            <a:picLocks noChangeAspect="1" noChangeArrowheads="1"/>
          </p:cNvPicPr>
          <p:nvPr/>
        </p:nvPicPr>
        <p:blipFill>
          <a:blip r:embed="rId7" cstate="print">
            <a:lum bright="-12000" contrast="48000"/>
          </a:blip>
          <a:srcRect l="7628" r="7797" b="14331"/>
          <a:stretch>
            <a:fillRect/>
          </a:stretch>
        </p:blipFill>
        <p:spPr bwMode="auto">
          <a:xfrm>
            <a:off x="6732588" y="4724400"/>
            <a:ext cx="792162" cy="863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5E95728-73B5-4A29-AF97-564F2AFABF94}" type="slidenum">
              <a:rPr lang="ru-RU" sz="1400">
                <a:latin typeface="+mn-lt"/>
              </a:rPr>
              <a:pPr algn="r">
                <a:defRPr/>
              </a:pPr>
              <a:t>7</a:t>
            </a:fld>
            <a:endParaRPr lang="ru-RU" sz="1400">
              <a:latin typeface="+mn-lt"/>
            </a:endParaRPr>
          </a:p>
        </p:txBody>
      </p:sp>
      <p:sp>
        <p:nvSpPr>
          <p:cNvPr id="145417" name="Прямоугольник 1"/>
          <p:cNvSpPr>
            <a:spLocks noChangeArrowheads="1"/>
          </p:cNvSpPr>
          <p:nvPr/>
        </p:nvSpPr>
        <p:spPr bwMode="auto">
          <a:xfrm>
            <a:off x="827088" y="285728"/>
            <a:ext cx="7704137" cy="414913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rgbClr val="000099"/>
                </a:solidFill>
                <a:latin typeface="Georgia" pitchFamily="18" charset="0"/>
              </a:rPr>
              <a:t>Термины</a:t>
            </a:r>
            <a:endParaRPr lang="ru-RU" altLang="ru-RU" sz="21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857232"/>
            <a:ext cx="90011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финансового обеспечения задач и функций государства и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6 Бюджетная система Российской Федерации основана на принципах: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Единства бюджетной системы Российской Федерации;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Самостоятельности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Сбалансированности бюджета;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Общего (совокупного) покрытия расходов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Прозрачности (открытости);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Достоверности бюджета;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Подведомственности расходов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Единства кассы.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28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Принцип прозрачности (открытости) означает: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обязательное опубликование в средствах массовой информации утвержденных бюджетов и отчетов об 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обязательную открытость для общества и средств массовой информации проектов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стабильность и (или) преемственность бюджетной классификации Российской Федерации.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статья 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5E95728-73B5-4A29-AF97-564F2AFABF94}" type="slidenum">
              <a:rPr lang="ru-RU" sz="1400">
                <a:latin typeface="+mn-lt"/>
              </a:rPr>
              <a:pPr algn="r">
                <a:defRPr/>
              </a:pPr>
              <a:t>8</a:t>
            </a:fld>
            <a:endParaRPr lang="ru-RU" sz="1400">
              <a:latin typeface="+mn-lt"/>
            </a:endParaRPr>
          </a:p>
        </p:txBody>
      </p:sp>
      <p:sp>
        <p:nvSpPr>
          <p:cNvPr id="145417" name="Прямоугольник 1"/>
          <p:cNvSpPr>
            <a:spLocks noChangeArrowheads="1"/>
          </p:cNvSpPr>
          <p:nvPr/>
        </p:nvSpPr>
        <p:spPr bwMode="auto">
          <a:xfrm>
            <a:off x="827088" y="285728"/>
            <a:ext cx="7704137" cy="414913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rgbClr val="000099"/>
                </a:solidFill>
                <a:latin typeface="Georgia" pitchFamily="18" charset="0"/>
              </a:rPr>
              <a:t>Термины</a:t>
            </a:r>
            <a:endParaRPr lang="ru-RU" altLang="ru-RU" sz="21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733246"/>
            <a:ext cx="90011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настоящим Кодексом источниками финансирования дефицита бюджета;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Государственный или муниципальный долг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Муниципальная программа города Ржева Тверской области (далее - муниципальная программа)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 мероприятий, взаимоувязанных по задачам, срокам осуществления и ресурсам, мер муниципального регулирования и мер управления муниципальной собственностью города Ржева, обеспечивающая в рамках реализации муниципальных полномочий  города Ржева достижение, целей стратегии социально-экономического развития города Ржева и (или) программы социально-экономического развития города Ржева, утвержденных в установленном порядке (далее - стратегия и (или) программа социально-экономического развития  города Ржева Тверской области);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Подпрограмма муниципальной программы (далее - подпрограмма)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часть муниципальной  программы, являющаяся одним из направлений реализации муниципальной программы и обеспечивающая достижение целей муниципальной программы;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исполнительный орган власти города Ржева, являющийся главным распорядителем средств бюджета города Ржева Тверской области, исполняющий функции муниципального заказчика, наделенный полномочиями по разработке и реализации муниципальной программы и (или) ее подпрограмм и несущий ответственность за реализацию муниципальной программы и ее эффективность;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0802" tIns="45430" rIns="90802" bIns="45430"/>
          <a:lstStyle/>
          <a:p>
            <a:pPr algn="r">
              <a:defRPr/>
            </a:pPr>
            <a:fld id="{B5E95728-73B5-4A29-AF97-564F2AFABF94}" type="slidenum">
              <a:rPr lang="ru-RU" sz="1400">
                <a:latin typeface="+mn-lt"/>
              </a:rPr>
              <a:pPr algn="r">
                <a:defRPr/>
              </a:pPr>
              <a:t>9</a:t>
            </a:fld>
            <a:endParaRPr lang="ru-RU" sz="1400">
              <a:latin typeface="+mn-lt"/>
            </a:endParaRPr>
          </a:p>
        </p:txBody>
      </p:sp>
      <p:sp>
        <p:nvSpPr>
          <p:cNvPr id="145417" name="Прямоугольник 1"/>
          <p:cNvSpPr>
            <a:spLocks noChangeArrowheads="1"/>
          </p:cNvSpPr>
          <p:nvPr/>
        </p:nvSpPr>
        <p:spPr bwMode="auto">
          <a:xfrm>
            <a:off x="827088" y="285728"/>
            <a:ext cx="7704137" cy="414913"/>
          </a:xfrm>
          <a:prstGeom prst="rect">
            <a:avLst/>
          </a:prstGeom>
          <a:gradFill rotWithShape="1">
            <a:gsLst>
              <a:gs pos="0">
                <a:srgbClr val="DDE6FF"/>
              </a:gs>
              <a:gs pos="100000">
                <a:srgbClr val="3366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rgbClr val="000099"/>
                </a:solidFill>
                <a:latin typeface="Georgia" pitchFamily="18" charset="0"/>
              </a:rPr>
              <a:t>Термины</a:t>
            </a:r>
            <a:endParaRPr lang="ru-RU" altLang="ru-RU" sz="21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714356"/>
            <a:ext cx="9001156" cy="62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Главный администратор 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администратор муниципальной программы, координирующий деятельность других администраторов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муниципальной программы по разработке и реализации муниципальной программы и (или) ее подпрограмм 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определенный при наличии двух и более администраторов муниципальной программы, а также выполняющий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функции администратора муниципальной программы в части, касающейся его полномочий;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 муниципальной 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ожидаемое (планируемое) состояние дел в сфере реализации муниципальной программы, достигаемое при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выполнении комплекса мероприятий, связанное с реализаций положений стратегии и (или) 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развития города Ржева Тверской области и оцениваемое с помощью показателей;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Задача подпрограммы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направление деятельности главного администратора муниципальной программы и (или) администратора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(администраторов) муниципальной программы, обеспечивающее достижение цели или целей муниципальной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программы во взаимосвязи с другими задачами подпрограммы;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Мероприятие подпрограммы (далее - мероприятие)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конкретное действие главного администратора муниципальной программы и (или) администратора (администраторов) муниципальной программы для решения соответствующей задачи подпрограммы;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Показатель цели муниципальной 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конечный результат реализации муниципальной программы, выраженный в количественно измеримых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показателях достижения цели муниципальной программы;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Показатель задачи подпрограммы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конечный результат выполнения подпрограммы, выраженный в количественно измеримых показателях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решения задачи подпрограммы;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Показатель мероприятия подпрограммы (административного мероприятия)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непосредственный результат выполнения мероприятия подпрограммы (административного мероприятия),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выраженный в количественно измеримых показателях;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Целевое значение показателя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достигаемое в последний год реализации муниципальной программы значение показателя, который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формируется нарастающим итогом.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14589</TotalTime>
  <Words>7301</Words>
  <Application>Microsoft Office PowerPoint</Application>
  <PresentationFormat>Экран (4:3)</PresentationFormat>
  <Paragraphs>1250</Paragraphs>
  <Slides>59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23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83" baseType="lpstr">
      <vt:lpstr>Оформление по умолчанию</vt:lpstr>
      <vt:lpstr>9_Оформление по умолчанию</vt:lpstr>
      <vt:lpstr>1_Тема Office</vt:lpstr>
      <vt:lpstr>6_Тема Office</vt:lpstr>
      <vt:lpstr>8_Тема Office</vt:lpstr>
      <vt:lpstr>31_Тема Office</vt:lpstr>
      <vt:lpstr>3_Оформление по умолчанию</vt:lpstr>
      <vt:lpstr>7_Тема Office</vt:lpstr>
      <vt:lpstr>3_Тема Office</vt:lpstr>
      <vt:lpstr>2_Оформление по умолчанию</vt:lpstr>
      <vt:lpstr>5_Оформление по умолчанию</vt:lpstr>
      <vt:lpstr>4_Тема Office</vt:lpstr>
      <vt:lpstr>15_Тема Office</vt:lpstr>
      <vt:lpstr>5_Тема Office</vt:lpstr>
      <vt:lpstr>29_Тема Office</vt:lpstr>
      <vt:lpstr>27_Тема Office</vt:lpstr>
      <vt:lpstr>1_Оформление по умолчанию</vt:lpstr>
      <vt:lpstr>12_Тема Office</vt:lpstr>
      <vt:lpstr>Тема Office</vt:lpstr>
      <vt:lpstr>4_Оформление по умолчанию</vt:lpstr>
      <vt:lpstr>6_Оформление по умолчанию</vt:lpstr>
      <vt:lpstr>2_Тема Office</vt:lpstr>
      <vt:lpstr>9_Тема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Налоговые доходы бюджета  города Ржева на 2015-2017 годы, тыс. руб.</vt:lpstr>
      <vt:lpstr>Неналоговые доходы бюджета  города Ржева на 2015-2017 годы, тыс. руб.</vt:lpstr>
      <vt:lpstr>Безвозмездные поступления в бюджет  города Ржева на 2015-2017 годы, тыс. руб.</vt:lpstr>
      <vt:lpstr>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Зверева Ольга Викторовна</cp:lastModifiedBy>
  <cp:revision>1104</cp:revision>
  <cp:lastPrinted>2014-10-08T06:42:43Z</cp:lastPrinted>
  <dcterms:created xsi:type="dcterms:W3CDTF">2013-09-16T13:33:13Z</dcterms:created>
  <dcterms:modified xsi:type="dcterms:W3CDTF">2015-04-29T12:52:06Z</dcterms:modified>
</cp:coreProperties>
</file>